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9" r:id="rId1"/>
  </p:sldMasterIdLst>
  <p:notesMasterIdLst>
    <p:notesMasterId r:id="rId28"/>
  </p:notesMasterIdLst>
  <p:sldIdLst>
    <p:sldId id="256" r:id="rId2"/>
    <p:sldId id="257" r:id="rId3"/>
    <p:sldId id="283" r:id="rId4"/>
    <p:sldId id="258" r:id="rId5"/>
    <p:sldId id="274" r:id="rId6"/>
    <p:sldId id="259" r:id="rId7"/>
    <p:sldId id="285" r:id="rId8"/>
    <p:sldId id="260" r:id="rId9"/>
    <p:sldId id="265" r:id="rId10"/>
    <p:sldId id="266" r:id="rId11"/>
    <p:sldId id="261" r:id="rId12"/>
    <p:sldId id="271" r:id="rId13"/>
    <p:sldId id="267" r:id="rId14"/>
    <p:sldId id="263" r:id="rId15"/>
    <p:sldId id="264" r:id="rId16"/>
    <p:sldId id="268" r:id="rId17"/>
    <p:sldId id="270" r:id="rId18"/>
    <p:sldId id="279" r:id="rId19"/>
    <p:sldId id="269" r:id="rId20"/>
    <p:sldId id="280" r:id="rId21"/>
    <p:sldId id="272" r:id="rId22"/>
    <p:sldId id="273" r:id="rId23"/>
    <p:sldId id="275" r:id="rId24"/>
    <p:sldId id="276" r:id="rId25"/>
    <p:sldId id="287" r:id="rId26"/>
    <p:sldId id="282" r:id="rId27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00FF"/>
    <a:srgbClr val="FF00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2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A25D9431-DB11-FC4B-83DF-2B4AA0633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55BD5-D8F1-3743-A9F7-7B482A660E1C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0AD039-F190-F742-8994-D387C8934C9D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10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712141-C857-0B48-ABFA-969BD002477F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11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A7DEF1-B5FA-644D-899D-D29DB323D0EE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12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37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70CEB9-4D40-6B4F-A140-9B6BD2FB9EA3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13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8000C3-02AF-C641-AEB3-89B56B7CEDD1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14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6F0076-AACF-404F-8DC8-ABB872B84D17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15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57106A-7921-3840-A092-B786D678442B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16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E2F0DD-D939-984C-B689-7420D7716B2C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17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3DADA0-793A-DF48-B5B1-1D69FCAE9A0E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18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460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1AA0FB-F071-1441-A651-DE3D25A4C017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19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535017-28CA-B848-8CB5-10E78EE11029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2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D93638-EB8E-5B49-B7E5-204470F2FCD2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20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017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050C5C-7654-3041-8192-D86459EFC7BE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21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10E0D7-2B52-4E47-B8F7-A12FD9913873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22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FC5A03-1209-A54D-ABF3-A9D54214A30B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23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4B7BE3-F239-0742-9814-12EC35EA9A0E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24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4B7BE3-F239-0742-9814-12EC35EA9A0E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25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801C68-0A06-B440-A4E8-DC86C8300EF4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26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535017-28CA-B848-8CB5-10E78EE11029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3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E2A062-B1D2-BB4C-A729-3462058F31A0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4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53EF88-50E0-3145-B3C0-57986E284DB2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5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2150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BF4C0-937C-2B42-A6C8-2C3F1351D200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6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BF4C0-937C-2B42-A6C8-2C3F1351D200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7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678FD-581F-8D48-9ABA-AD3C602A50DD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8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E05D19-9652-A043-BDC3-705D9599B48D}" type="slidenum">
              <a:rPr lang="en-US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pPr/>
              <a:t>9</a:t>
            </a:fld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2765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4D91D-2CAC-6C40-91A6-854B09177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DD9AF-4BE8-7746-9FF8-54D33A2FCC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594F0-FD23-E946-BAFE-55D37303F6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56F34-1CBD-E245-A807-227F970424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F9FC8-27C9-E144-8A28-445F2A47C1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F3B91-2CD6-F843-BB7F-4B73860D15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8890A-E596-D742-9E6C-FBF08EB810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AEE85-3F63-4A4E-817E-0248020DE1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58B2D-CA47-6F4E-84A0-BA6187EE05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0A184-5125-DD4D-8143-C8F1DDC6D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F631D-3FAC-7E45-BCBD-F7BD17BEF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24FB5B3-4EF4-914C-B1F3-83EEE2715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8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8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8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8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8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8.png"/><Relationship Id="rId1" Type="http://schemas.openxmlformats.org/officeDocument/2006/relationships/video" Target="file://localhost/Users/marcianeel/Desktop/Projects/Completed/CMEA%20SBS/PPT/Marching%20Accident%20Trombone%20Collision%20MCHS%202006.mp4" TargetMode="External"/><Relationship Id="rId2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9.png"/><Relationship Id="rId1" Type="http://schemas.openxmlformats.org/officeDocument/2006/relationships/video" Target="file://localhost/Users/marcianeel/Desktop/INMEA2015%20One%20is%20Too%20Small%20Videos/1d%20Slide%2013%20Eric%20Whitacre.mp4" TargetMode="External"/><Relationship Id="rId2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10.png"/><Relationship Id="rId1" Type="http://schemas.openxmlformats.org/officeDocument/2006/relationships/video" Target="file://localhost/Users/marcianeel/Desktop/INMEA2015%20One%20is%20Too%20Small%20Videos/Disney%20Medley.mp4" TargetMode="External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11.png"/><Relationship Id="rId1" Type="http://schemas.openxmlformats.org/officeDocument/2006/relationships/video" Target="file://localhost/Users/marcianeel/Desktop/Projects/Completed/Ottawa,%20MI%20School%20District/Ottawa:One%20Is%20Too%20Small%20A%20Number/Videos%20for%20PPT/Slide%2015%20Violin%20Accident.mp4" TargetMode="External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image" Target="../media/image14.png"/><Relationship Id="rId1" Type="http://schemas.openxmlformats.org/officeDocument/2006/relationships/video" Target="file://localhost/Users/marcianeel/Desktop/INMEA2015%20One%20is%20Too%20Small%20Videos/Slide%2027%20Star%20Spangled%20Banner%20copy.mp4" TargetMode="External"/><Relationship Id="rId2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png"/><Relationship Id="rId5" Type="http://schemas.openxmlformats.org/officeDocument/2006/relationships/hyperlink" Target="mailto:marcia@musicedconsultants.net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6.png"/><Relationship Id="rId1" Type="http://schemas.openxmlformats.org/officeDocument/2006/relationships/video" Target="file://localhost/Users/marcianeel/Desktop/INMEA2015%20One%20is%20Too%20Small%20Videos/Slide%204%20Result-driven%20Communication%20copy.mp4" TargetMode="Externa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7.png"/><Relationship Id="rId1" Type="http://schemas.openxmlformats.org/officeDocument/2006/relationships/video" Target="file://localhost/Users/marcianeel/Desktop/INMEA2015%20One%20is%20Too%20Small%20Videos/Ohio%20State%20Marching%20Band_%20Running%20Horse%20(video%20game%20tribute).mp4" TargetMode="Externa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981200"/>
            <a:ext cx="8610600" cy="3338513"/>
          </a:xfrm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4400" b="1" i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“One is Too Small a Number </a:t>
            </a:r>
          </a:p>
          <a:p>
            <a:pPr eaLnBrk="1" hangingPunct="1">
              <a:defRPr/>
            </a:pPr>
            <a:r>
              <a:rPr lang="en-US" sz="4400" b="1" i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to Achieve</a:t>
            </a:r>
            <a:endParaRPr lang="en-US" b="1" i="1" dirty="0" smtClean="0">
              <a:solidFill>
                <a:schemeClr val="hlink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charset="0"/>
            </a:endParaRPr>
          </a:p>
          <a:p>
            <a:pPr eaLnBrk="1" hangingPunct="1">
              <a:defRPr/>
            </a:pPr>
            <a:r>
              <a:rPr lang="en-US" sz="5400" b="1" i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Something GREAT</a:t>
            </a:r>
            <a:r>
              <a:rPr lang="en-US" sz="4800" b="1" i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”</a:t>
            </a:r>
            <a:endParaRPr lang="en-US" b="1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charset="0"/>
            </a:endParaRPr>
          </a:p>
          <a:p>
            <a:pPr algn="r" eaLnBrk="1" hangingPunct="1">
              <a:defRPr/>
            </a:pPr>
            <a:r>
              <a:rPr lang="en-US" sz="3600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…John Maxwell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0" y="5410200"/>
            <a:ext cx="91440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Marcia Neel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January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15, 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2015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Celebrating/Strengthening </a:t>
            </a:r>
            <a:r>
              <a:rPr lang="en-US" sz="4400" dirty="0" err="1" smtClean="0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CNAfME</a:t>
            </a:r>
            <a:endParaRPr lang="en-US" sz="4400" dirty="0" smtClean="0">
              <a:solidFill>
                <a:srgbClr val="0000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>
              <a:defRPr/>
            </a:pPr>
            <a:r>
              <a:rPr lang="en-US" sz="3600" dirty="0" smtClean="0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Collegiate Leadership Pre-Conference</a:t>
            </a:r>
            <a:endParaRPr lang="en-US" dirty="0">
              <a:solidFill>
                <a:srgbClr val="0000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00965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Teamwork:</a:t>
            </a:r>
            <a:r>
              <a:rPr lang="en-US" sz="4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</a:t>
            </a:r>
            <a:r>
              <a:rPr lang="en-US" sz="2800" b="1" u="sng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NOT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effective when even </a:t>
            </a:r>
            <a:r>
              <a:rPr lang="en-US" sz="2800" b="1" u="sng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ONE PERSON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does </a:t>
            </a:r>
            <a:r>
              <a:rPr lang="en-US" sz="2800" b="1" u="sng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NOT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do their job.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</p:txBody>
      </p:sp>
      <p:pic>
        <p:nvPicPr>
          <p:cNvPr id="28677" name="Picture 5" descr="/Users/marcianeel/Desktop/Projects/Completed/CMEA SBS/PPT/Marching Accident Trombone Collision MCHS 2006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38150" y="2286000"/>
            <a:ext cx="83248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86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867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04800" y="1371600"/>
            <a:ext cx="8610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US" sz="44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4.  Creativity (Innovation). . .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algn="l">
              <a:defRPr/>
            </a:pPr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lvl="1" algn="l">
              <a:defRPr/>
            </a:pP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Ability to think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creatively with others</a:t>
            </a:r>
          </a:p>
          <a:p>
            <a:pPr lvl="1" algn="l">
              <a:defRPr/>
            </a:pP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lvl="1" algn="l">
              <a:defRPr/>
            </a:pP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Ability to create new and more worthwhile </a:t>
            </a:r>
          </a:p>
          <a:p>
            <a:pPr lvl="1" algn="l">
              <a:defRPr/>
            </a:pP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ideas and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products</a:t>
            </a:r>
          </a:p>
          <a:p>
            <a:pPr lvl="1" algn="l">
              <a:defRPr/>
            </a:pPr>
            <a:endParaRPr lang="en-US" sz="20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06680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Innovation: </a:t>
            </a:r>
          </a:p>
          <a:p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Ability to think and work creatively with others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</p:txBody>
      </p:sp>
      <p:pic>
        <p:nvPicPr>
          <p:cNvPr id="6" name="1d Slide 13 Eric Whitacr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18067" y="2362200"/>
            <a:ext cx="7992533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1143000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Creativity: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28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Ability to create new ideas </a:t>
            </a:r>
            <a:r>
              <a:rPr lang="en-US" sz="28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and/or </a:t>
            </a:r>
            <a:r>
              <a:rPr lang="en-US" sz="28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products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</p:txBody>
      </p:sp>
      <p:pic>
        <p:nvPicPr>
          <p:cNvPr id="7" name="Disney Medle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6200" y="1905000"/>
            <a:ext cx="8940799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304800" y="1524000"/>
            <a:ext cx="83820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US" sz="44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5.  Confidence. . .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algn="l">
              <a:defRPr/>
            </a:pPr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lvl="1" algn="l"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Ability to handle </a:t>
            </a:r>
            <a:r>
              <a:rPr lang="en-US" sz="3200" b="1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EVERY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CIRCUMSTANCE </a:t>
            </a:r>
          </a:p>
          <a:p>
            <a:pPr lvl="1" algn="l"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and grow from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106680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Confidence</a:t>
            </a:r>
            <a:r>
              <a:rPr 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:</a:t>
            </a:r>
            <a:r>
              <a:rPr lang="en-US" sz="4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</a:t>
            </a:r>
          </a:p>
          <a:p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Ability to handle </a:t>
            </a:r>
            <a:r>
              <a:rPr lang="en-US" sz="2800" b="1" u="sng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EVERY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CIRCUMSTANCE 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</p:txBody>
      </p:sp>
      <p:pic>
        <p:nvPicPr>
          <p:cNvPr id="38917" name="Picture 5" descr="/Users/marcianeel/Desktop/Projects/Completed/Ottawa, MI School District/Ottawa:One Is Too Small A Number/Videos for PPT/Slide 15 Violin Accident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524000" y="2286000"/>
            <a:ext cx="6248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9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89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891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612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but. 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. .</a:t>
            </a:r>
          </a:p>
          <a:p>
            <a:endParaRPr lang="en-US" sz="2000" dirty="0" smtClean="0">
              <a:solidFill>
                <a:schemeClr val="bg2"/>
              </a:solidFill>
              <a:latin typeface="Times New Roman" pitchFamily="-108" charset="0"/>
            </a:endParaRPr>
          </a:p>
          <a:p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 </a:t>
            </a:r>
            <a:r>
              <a:rPr lang="en-US" sz="4400" b="1" i="1" dirty="0" smtClean="0">
                <a:solidFill>
                  <a:schemeClr val="bg2"/>
                </a:solidFill>
                <a:latin typeface="Times New Roman" pitchFamily="-108" charset="0"/>
              </a:rPr>
              <a:t>“ONE IS TOO SMALL A</a:t>
            </a:r>
          </a:p>
          <a:p>
            <a:r>
              <a:rPr lang="en-US" sz="4400" b="1" i="1" dirty="0" smtClean="0">
                <a:solidFill>
                  <a:schemeClr val="bg2"/>
                </a:solidFill>
                <a:latin typeface="Times New Roman" pitchFamily="-108" charset="0"/>
              </a:rPr>
              <a:t>NUMBER TO ACHIEVE</a:t>
            </a:r>
          </a:p>
          <a:p>
            <a:r>
              <a:rPr lang="en-US" sz="4400" b="1" i="1" dirty="0" smtClean="0">
                <a:solidFill>
                  <a:schemeClr val="bg2"/>
                </a:solidFill>
                <a:latin typeface="Times New Roman" pitchFamily="-108" charset="0"/>
              </a:rPr>
              <a:t>SOMETHING GREAT”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 </a:t>
            </a:r>
          </a:p>
          <a:p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so. . .</a:t>
            </a:r>
          </a:p>
          <a:p>
            <a:endParaRPr lang="en-US" sz="2000" dirty="0" smtClean="0">
              <a:solidFill>
                <a:schemeClr val="bg2"/>
              </a:solidFill>
              <a:latin typeface="Times New Roman" pitchFamily="-108" charset="0"/>
            </a:endParaRPr>
          </a:p>
          <a:p>
            <a:r>
              <a:rPr lang="en-US" sz="44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WHAT CAN</a:t>
            </a:r>
            <a:r>
              <a:rPr lang="en-US" sz="4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WE</a:t>
            </a:r>
            <a:r>
              <a:rPr lang="en-US" sz="4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DO </a:t>
            </a:r>
          </a:p>
          <a:p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TOGETHER</a:t>
            </a:r>
            <a:r>
              <a:rPr lang="en-US" sz="4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TO ACHIEVE</a:t>
            </a:r>
            <a:endParaRPr lang="en-US" sz="4400" b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r>
              <a:rPr lang="en-US" sz="4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GREATNESS?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84212" y="762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3366FF"/>
                </a:solidFill>
                <a:effectLst>
                  <a:reflection stA="50000" endPos="75000" dist="12700" dir="5400000" sy="-100000" algn="bl" rotWithShape="0"/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Parents</a:t>
            </a:r>
            <a:endParaRPr lang="en-US" dirty="0">
              <a:solidFill>
                <a:srgbClr val="3366FF"/>
              </a:solidFill>
              <a:effectLst>
                <a:reflection stA="50000" endPos="75000" dist="12700" dir="5400000" sy="-100000" algn="bl" rotWithShape="0"/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399212" y="76200"/>
            <a:ext cx="2200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3366FF"/>
                </a:solidFill>
                <a:effectLst>
                  <a:reflection stA="50000" endPos="75000" dist="12700" dir="5400000" sy="-100000" algn="bl" rotWithShape="0"/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Teachers</a:t>
            </a:r>
            <a:endParaRPr lang="en-US" dirty="0">
              <a:solidFill>
                <a:srgbClr val="3366FF"/>
              </a:solidFill>
              <a:effectLst>
                <a:reflection stA="50000" endPos="75000" dist="12700" dir="5400000" sy="-100000" algn="bl" rotWithShape="0"/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3212" y="2895600"/>
            <a:ext cx="2419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effectLst>
                  <a:reflection stA="50000" endPos="75000" dist="12700" dir="5400000" sy="-100000" algn="bl" rotWithShape="0"/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Principals</a:t>
            </a:r>
            <a:endParaRPr lang="en-US" dirty="0">
              <a:solidFill>
                <a:schemeClr val="tx2"/>
              </a:solidFill>
              <a:effectLst>
                <a:reflection stA="50000" endPos="75000" dist="12700" dir="5400000" sy="-100000" algn="bl" rotWithShape="0"/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170612" y="2895600"/>
            <a:ext cx="2668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effectLst>
                  <a:reflection stA="50000" endPos="75000" dist="12700" dir="5400000" sy="-100000" algn="bl" rotWithShape="0"/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Custodians</a:t>
            </a:r>
            <a:endParaRPr lang="en-US" dirty="0">
              <a:solidFill>
                <a:schemeClr val="tx2"/>
              </a:solidFill>
              <a:effectLst>
                <a:reflection stA="50000" endPos="75000" dist="12700" dir="5400000" sy="-100000" algn="bl" rotWithShape="0"/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34860" y="5867400"/>
            <a:ext cx="32367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FFFFFF"/>
                </a:solidFill>
                <a:effectLst>
                  <a:reflection stA="50000" endPos="75000" dist="12700" dir="5400000" sy="-100000" algn="bl" rotWithShape="0"/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Support Staff</a:t>
            </a:r>
            <a:endParaRPr lang="en-US" dirty="0">
              <a:solidFill>
                <a:srgbClr val="FFFFFF"/>
              </a:solidFill>
              <a:effectLst>
                <a:reflection stA="50000" endPos="75000" dist="12700" dir="5400000" sy="-100000" algn="bl" rotWithShape="0"/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137275" y="5867400"/>
            <a:ext cx="28543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FFFFFF"/>
                </a:solidFill>
                <a:effectLst>
                  <a:reflection stA="50000" endPos="75000" dist="12700" dir="5400000" sy="-100000" algn="bl" rotWithShape="0"/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Community</a:t>
            </a:r>
            <a:endParaRPr lang="en-US" dirty="0">
              <a:solidFill>
                <a:srgbClr val="FFFFFF"/>
              </a:solidFill>
              <a:effectLst>
                <a:reflection stA="50000" endPos="75000" dist="12700" dir="5400000" sy="-100000" algn="bl" rotWithShape="0"/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What Makes Our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 Programs Special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?</a:t>
            </a:r>
          </a:p>
          <a:p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Do </a:t>
            </a:r>
            <a:r>
              <a:rPr lang="en-US" sz="4400" b="1" u="sng" dirty="0">
                <a:solidFill>
                  <a:schemeClr val="bg2"/>
                </a:solidFill>
                <a:latin typeface="Times New Roman" pitchFamily="-108" charset="0"/>
              </a:rPr>
              <a:t>We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 </a:t>
            </a:r>
            <a:r>
              <a:rPr lang="en-US" sz="4400" b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C.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A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R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E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?</a:t>
            </a:r>
          </a:p>
          <a:p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3" charset="0"/>
              </a:rPr>
              <a:t>With </a:t>
            </a:r>
            <a:r>
              <a:rPr lang="en-US" sz="4000" b="1" i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GREAT</a:t>
            </a:r>
            <a:r>
              <a:rPr lang="en-US" sz="4000" b="1" i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THANKS</a:t>
            </a:r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3" charset="0"/>
              </a:rPr>
              <a:t>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3" charset="0"/>
              </a:rPr>
              <a:t>to Dr. Tim!</a:t>
            </a:r>
            <a:endParaRPr lang="en-US" sz="44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3" charset="0"/>
            </a:endParaRPr>
          </a:p>
          <a:p>
            <a:endParaRPr lang="en-US" sz="4000" dirty="0">
              <a:latin typeface="Times New Roman" pitchFamily="-108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28600" y="2514600"/>
            <a:ext cx="8686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:  Communication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3012" name="Rectangle 5"/>
          <p:cNvSpPr>
            <a:spLocks noChangeArrowheads="1"/>
          </p:cNvSpPr>
          <p:nvPr/>
        </p:nvSpPr>
        <p:spPr bwMode="auto">
          <a:xfrm>
            <a:off x="304800" y="3321784"/>
            <a:ext cx="8534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Do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we</a:t>
            </a:r>
            <a:r>
              <a:rPr lang="en-US" sz="4000" b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encourage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one another to reach out to each other?</a:t>
            </a:r>
            <a:endParaRPr lang="en-US" sz="4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</p:txBody>
      </p:sp>
      <p:sp>
        <p:nvSpPr>
          <p:cNvPr id="43013" name="Rectangle 7"/>
          <p:cNvSpPr>
            <a:spLocks noChangeArrowheads="1"/>
          </p:cNvSpPr>
          <p:nvPr/>
        </p:nvSpPr>
        <p:spPr bwMode="auto">
          <a:xfrm>
            <a:off x="4648200" y="5068669"/>
            <a:ext cx="40398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…Tim </a:t>
            </a:r>
            <a:r>
              <a:rPr lang="en-US" sz="3600" i="1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Lautzenheiser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26"/>
          <p:cNvSpPr>
            <a:spLocks noChangeArrowheads="1"/>
          </p:cNvSpPr>
          <p:nvPr/>
        </p:nvSpPr>
        <p:spPr bwMode="auto">
          <a:xfrm>
            <a:off x="0" y="312738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What Makes Our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 Programs Special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?</a:t>
            </a:r>
          </a:p>
          <a:p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Do </a:t>
            </a:r>
            <a:r>
              <a:rPr lang="en-US" sz="4400" b="1" u="sng" dirty="0">
                <a:solidFill>
                  <a:schemeClr val="bg2"/>
                </a:solidFill>
                <a:latin typeface="Times New Roman" pitchFamily="-108" charset="0"/>
              </a:rPr>
              <a:t>We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 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C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b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A.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R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E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.?</a:t>
            </a:r>
            <a:endParaRPr lang="en-US" sz="4000" dirty="0">
              <a:latin typeface="Times New Roman" pitchFamily="-108" charset="0"/>
            </a:endParaRPr>
          </a:p>
        </p:txBody>
      </p:sp>
      <p:sp>
        <p:nvSpPr>
          <p:cNvPr id="45059" name="Rectangle 1028"/>
          <p:cNvSpPr>
            <a:spLocks noChangeArrowheads="1"/>
          </p:cNvSpPr>
          <p:nvPr/>
        </p:nvSpPr>
        <p:spPr bwMode="auto">
          <a:xfrm>
            <a:off x="228600" y="1828800"/>
            <a:ext cx="8686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:  Attitude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5060" name="Rectangle 1030"/>
          <p:cNvSpPr>
            <a:spLocks noChangeArrowheads="1"/>
          </p:cNvSpPr>
          <p:nvPr/>
        </p:nvSpPr>
        <p:spPr bwMode="auto">
          <a:xfrm>
            <a:off x="381000" y="2590800"/>
            <a:ext cx="8534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Do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we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generate the proper attitude?</a:t>
            </a:r>
          </a:p>
          <a:p>
            <a:pPr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Does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our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attitude play a crucial role in the outcome of the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program’s success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?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What Makes Our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 Programs Special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?</a:t>
            </a:r>
          </a:p>
          <a:p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Do </a:t>
            </a:r>
            <a:r>
              <a:rPr lang="en-US" sz="4400" b="1" u="sng" dirty="0">
                <a:solidFill>
                  <a:schemeClr val="bg2"/>
                </a:solidFill>
                <a:latin typeface="Times New Roman" pitchFamily="-108" charset="0"/>
              </a:rPr>
              <a:t>We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 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C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A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b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R.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E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8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28600" y="1752600"/>
            <a:ext cx="8686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R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:  Responsibility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838200" y="2514600"/>
            <a:ext cx="76200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Do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we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come to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rehearsals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ready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to</a:t>
            </a:r>
          </a:p>
          <a:p>
            <a:pPr algn="l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invest energy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for ongoing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growth</a:t>
            </a:r>
          </a:p>
          <a:p>
            <a:pPr algn="l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and development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of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our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goals? </a:t>
            </a:r>
          </a:p>
          <a:p>
            <a:pPr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Do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we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respond to our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teacher/director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in a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way that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will advance the entire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program to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the next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level?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ChangeArrowheads="1"/>
          </p:cNvSpPr>
          <p:nvPr/>
        </p:nvSpPr>
        <p:spPr bwMode="auto">
          <a:xfrm>
            <a:off x="533400" y="1828800"/>
            <a:ext cx="7924800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endParaRPr lang="en-US" sz="3600" i="1" dirty="0">
              <a:latin typeface="Times New Roman" pitchFamily="-108" charset="0"/>
            </a:endParaRPr>
          </a:p>
          <a:p>
            <a:pPr>
              <a:defRPr/>
            </a:pPr>
            <a:r>
              <a:rPr lang="en-US" sz="6000" b="1" u="sng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Im</a:t>
            </a:r>
            <a:r>
              <a:rPr lang="en-US" sz="60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pressionistic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</a:p>
          <a:p>
            <a:pPr>
              <a:defRPr/>
            </a:pPr>
            <a:r>
              <a:rPr lang="en-US" sz="4000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vs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>
              <a:defRPr/>
            </a:pPr>
            <a:endParaRPr lang="en-US" sz="4400" dirty="0">
              <a:latin typeface="Times New Roman" pitchFamily="-108" charset="0"/>
            </a:endParaRPr>
          </a:p>
          <a:p>
            <a:pPr>
              <a:defRPr/>
            </a:pPr>
            <a:r>
              <a:rPr lang="en-US" sz="6000" b="1" u="sng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Ex</a:t>
            </a:r>
            <a:r>
              <a:rPr lang="en-US" sz="60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pressionistic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15303" y="1143000"/>
            <a:ext cx="420429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6000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School is. . .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96803" y="3581400"/>
            <a:ext cx="399052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6000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Music is.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What Makes Our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 Programs Special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?</a:t>
            </a:r>
          </a:p>
          <a:p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Do </a:t>
            </a:r>
            <a:r>
              <a:rPr lang="en-US" sz="4400" b="1" u="sng" dirty="0">
                <a:solidFill>
                  <a:schemeClr val="bg2"/>
                </a:solidFill>
                <a:latin typeface="Times New Roman" pitchFamily="-108" charset="0"/>
              </a:rPr>
              <a:t>We</a:t>
            </a:r>
            <a:r>
              <a:rPr lang="en-US" sz="4400" dirty="0">
                <a:solidFill>
                  <a:schemeClr val="bg2"/>
                </a:solidFill>
                <a:latin typeface="Times New Roman" pitchFamily="-108" charset="0"/>
              </a:rPr>
              <a:t> 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C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A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b="1" dirty="0" smtClean="0">
                <a:solidFill>
                  <a:schemeClr val="bg2"/>
                </a:solidFill>
                <a:latin typeface="Times New Roman" pitchFamily="-108" charset="0"/>
              </a:rPr>
              <a:t>R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.</a:t>
            </a:r>
            <a:r>
              <a:rPr lang="en-US" sz="4400" b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E.</a:t>
            </a:r>
            <a:r>
              <a:rPr lang="en-US" sz="4400" dirty="0" smtClean="0">
                <a:solidFill>
                  <a:schemeClr val="bg2"/>
                </a:solidFill>
                <a:latin typeface="Times New Roman" pitchFamily="-108" charset="0"/>
              </a:rPr>
              <a:t>?</a:t>
            </a:r>
            <a:endParaRPr lang="en-US" sz="4000" dirty="0">
              <a:solidFill>
                <a:schemeClr val="bg2"/>
              </a:solidFill>
              <a:latin typeface="Times New Roman" pitchFamily="-108" charset="0"/>
            </a:endParaRPr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228600" y="1752600"/>
            <a:ext cx="8686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E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:  Excellence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9156" name="Rectangle 6"/>
          <p:cNvSpPr>
            <a:spLocks noChangeArrowheads="1"/>
          </p:cNvSpPr>
          <p:nvPr/>
        </p:nvSpPr>
        <p:spPr bwMode="auto">
          <a:xfrm>
            <a:off x="304800" y="2590800"/>
            <a:ext cx="8534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Do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we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reflect a sense of excellence to go beyond the requirements, to put forth extra effort?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i="1" dirty="0">
                <a:solidFill>
                  <a:schemeClr val="bg2"/>
                </a:solidFill>
                <a:latin typeface="Times New Roman" pitchFamily="-108" charset="0"/>
              </a:rPr>
              <a:t>“We </a:t>
            </a:r>
            <a:r>
              <a:rPr lang="en-US" sz="4400" i="1">
                <a:solidFill>
                  <a:schemeClr val="bg2"/>
                </a:solidFill>
                <a:latin typeface="Times New Roman" pitchFamily="-108" charset="0"/>
              </a:rPr>
              <a:t>either</a:t>
            </a:r>
            <a:r>
              <a:rPr lang="en-US" sz="4400" i="1" smtClean="0">
                <a:solidFill>
                  <a:schemeClr val="bg2"/>
                </a:solidFill>
                <a:latin typeface="Times New Roman" pitchFamily="-108" charset="0"/>
              </a:rPr>
              <a:t> hang </a:t>
            </a:r>
            <a:r>
              <a:rPr lang="en-US" sz="4400" i="1" dirty="0">
                <a:solidFill>
                  <a:schemeClr val="bg2"/>
                </a:solidFill>
                <a:latin typeface="Times New Roman" pitchFamily="-108" charset="0"/>
              </a:rPr>
              <a:t>together, or </a:t>
            </a:r>
          </a:p>
          <a:p>
            <a:r>
              <a:rPr lang="en-US" sz="4400" i="1" dirty="0">
                <a:solidFill>
                  <a:schemeClr val="bg2"/>
                </a:solidFill>
                <a:latin typeface="Times New Roman" pitchFamily="-108" charset="0"/>
              </a:rPr>
              <a:t>we hang separately.”</a:t>
            </a:r>
          </a:p>
          <a:p>
            <a:pPr algn="r"/>
            <a:r>
              <a:rPr lang="en-US" sz="4000" dirty="0">
                <a:solidFill>
                  <a:schemeClr val="bg2"/>
                </a:solidFill>
                <a:latin typeface="Times New Roman" pitchFamily="-108" charset="0"/>
              </a:rPr>
              <a:t>Ben Franklin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228600" y="1905000"/>
            <a:ext cx="86868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latin typeface="Times New Roman" pitchFamily="-108" charset="0"/>
              </a:rPr>
              <a:t>When</a:t>
            </a:r>
            <a:r>
              <a:rPr lang="en-US" sz="4400" dirty="0" smtClean="0">
                <a:latin typeface="Times New Roman" pitchFamily="-108" charset="0"/>
              </a:rPr>
              <a:t> </a:t>
            </a: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ALL</a:t>
            </a:r>
            <a:r>
              <a:rPr lang="en-US" sz="4400" dirty="0" smtClean="0">
                <a:latin typeface="Times New Roman" pitchFamily="-108" charset="0"/>
              </a:rPr>
              <a:t> </a:t>
            </a:r>
            <a:r>
              <a:rPr lang="en-US" sz="4400" dirty="0">
                <a:latin typeface="Times New Roman" pitchFamily="-108" charset="0"/>
              </a:rPr>
              <a:t>of the people in a musical group decide to unselfishly</a:t>
            </a:r>
            <a:r>
              <a:rPr lang="en-US" sz="4400" dirty="0" smtClean="0">
                <a:latin typeface="Times New Roman" pitchFamily="-108" charset="0"/>
              </a:rPr>
              <a:t> </a:t>
            </a: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GIVE</a:t>
            </a:r>
            <a:r>
              <a:rPr lang="en-US" sz="4400" b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400" dirty="0" smtClean="0">
                <a:latin typeface="Times New Roman" pitchFamily="-108" charset="0"/>
              </a:rPr>
              <a:t>to </a:t>
            </a:r>
            <a:r>
              <a:rPr lang="en-US" sz="4400" dirty="0">
                <a:latin typeface="Times New Roman" pitchFamily="-108" charset="0"/>
              </a:rPr>
              <a:t>that group, it’s</a:t>
            </a:r>
            <a:r>
              <a:rPr lang="en-US" sz="4400" dirty="0" smtClean="0">
                <a:latin typeface="Times New Roman" pitchFamily="-108" charset="0"/>
              </a:rPr>
              <a:t> </a:t>
            </a: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THEN</a:t>
            </a:r>
            <a:r>
              <a:rPr lang="en-US" sz="4400" dirty="0" smtClean="0">
                <a:latin typeface="Times New Roman" pitchFamily="-108" charset="0"/>
              </a:rPr>
              <a:t> </a:t>
            </a:r>
            <a:r>
              <a:rPr lang="en-US" sz="4400" dirty="0">
                <a:latin typeface="Times New Roman" pitchFamily="-108" charset="0"/>
              </a:rPr>
              <a:t>that we realize the value of the ensemble -- a gathering of wonderful musicians who genuinely</a:t>
            </a:r>
            <a:r>
              <a:rPr lang="en-US" sz="4400" dirty="0" smtClean="0">
                <a:latin typeface="Times New Roman" pitchFamily="-108" charset="0"/>
              </a:rPr>
              <a:t> </a:t>
            </a: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C.A.R.E.</a:t>
            </a:r>
            <a:r>
              <a:rPr lang="en-US" sz="4400" dirty="0" smtClean="0">
                <a:latin typeface="Times New Roman" pitchFamily="-108" charset="0"/>
              </a:rPr>
              <a:t> </a:t>
            </a:r>
            <a:r>
              <a:rPr lang="en-US" sz="4400" dirty="0">
                <a:latin typeface="Times New Roman" pitchFamily="-108" charset="0"/>
              </a:rPr>
              <a:t>for one another. . .</a:t>
            </a:r>
            <a:r>
              <a:rPr lang="en-US" sz="4400" i="1" dirty="0">
                <a:latin typeface="Times New Roman" pitchFamily="-108" charset="0"/>
              </a:rPr>
              <a:t>Tim </a:t>
            </a:r>
            <a:r>
              <a:rPr lang="en-US" sz="4400" i="1" dirty="0" err="1">
                <a:latin typeface="Times New Roman" pitchFamily="-108" charset="0"/>
              </a:rPr>
              <a:t>Lautzenheiser</a:t>
            </a:r>
            <a:endParaRPr lang="en-US" sz="3600" i="1" dirty="0">
              <a:latin typeface="Times New Roman" pitchFamily="-10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ChangeArrowheads="1"/>
          </p:cNvSpPr>
          <p:nvPr/>
        </p:nvSpPr>
        <p:spPr bwMode="auto">
          <a:xfrm>
            <a:off x="0" y="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In</a:t>
            </a:r>
            <a:r>
              <a:rPr lang="en-US" sz="4400" dirty="0" smtClean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400" b="1" i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YOUR</a:t>
            </a:r>
            <a:r>
              <a:rPr lang="en-US" sz="44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400" dirty="0" smtClean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Own </a:t>
            </a:r>
            <a: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Words:</a:t>
            </a:r>
          </a:p>
          <a:p>
            <a: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Music makes the difference because. . .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</p:txBody>
      </p:sp>
      <p:pic>
        <p:nvPicPr>
          <p:cNvPr id="53251" name="Picture 12" descr="Music Makes the Dif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447800"/>
            <a:ext cx="6781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ChangeArrowheads="1"/>
          </p:cNvSpPr>
          <p:nvPr/>
        </p:nvSpPr>
        <p:spPr bwMode="auto">
          <a:xfrm>
            <a:off x="0" y="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In</a:t>
            </a:r>
            <a:r>
              <a:rPr lang="en-US" sz="4400" dirty="0" smtClean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400" b="1" i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YOUR</a:t>
            </a:r>
            <a:r>
              <a:rPr lang="en-US" sz="44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400" dirty="0" smtClean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Own </a:t>
            </a:r>
            <a: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Words: </a:t>
            </a:r>
          </a:p>
          <a:p>
            <a: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I will make a difference by. . .</a:t>
            </a:r>
          </a:p>
        </p:txBody>
      </p:sp>
      <p:pic>
        <p:nvPicPr>
          <p:cNvPr id="55299" name="Picture 4" descr="you-can-make-a-difference-p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666875"/>
            <a:ext cx="533400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47" name="Rectangle 5"/>
          <p:cNvSpPr>
            <a:spLocks noChangeArrowheads="1"/>
          </p:cNvSpPr>
          <p:nvPr/>
        </p:nvSpPr>
        <p:spPr bwMode="auto">
          <a:xfrm>
            <a:off x="533400" y="381000"/>
            <a:ext cx="8315325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And finally. . .</a:t>
            </a:r>
            <a: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/>
            </a:r>
            <a:b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</a:br>
            <a: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Are you committed to the</a:t>
            </a:r>
            <a:r>
              <a:rPr lang="en-US" sz="4400" dirty="0" smtClean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program by </a:t>
            </a:r>
            <a:r>
              <a:rPr lang="en-US" sz="4400" dirty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making the best of every situation</a:t>
            </a:r>
            <a:r>
              <a:rPr lang="en-US" sz="4400" dirty="0" smtClean="0">
                <a:solidFill>
                  <a:schemeClr val="bg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</a:t>
            </a: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NO MATTER WHAT?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7348" name="Rectangle 7"/>
          <p:cNvSpPr>
            <a:spLocks noChangeArrowheads="1"/>
          </p:cNvSpPr>
          <p:nvPr/>
        </p:nvSpPr>
        <p:spPr bwMode="auto">
          <a:xfrm>
            <a:off x="228600" y="3352800"/>
            <a:ext cx="86963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5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One final bit of inspiration. . .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47" name="Rectangle 5"/>
          <p:cNvSpPr>
            <a:spLocks noChangeArrowheads="1"/>
          </p:cNvSpPr>
          <p:nvPr/>
        </p:nvSpPr>
        <p:spPr bwMode="auto">
          <a:xfrm>
            <a:off x="533400" y="76200"/>
            <a:ext cx="831532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 i="1" dirty="0" smtClean="0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THE WHY!</a:t>
            </a:r>
            <a:endParaRPr lang="en-US" i="1" dirty="0">
              <a:solidFill>
                <a:srgbClr val="0000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Slide 27 Star Spangled Banner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6267" y="990600"/>
            <a:ext cx="8805333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4027" y="228600"/>
            <a:ext cx="881343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i="1" dirty="0" smtClean="0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Thank You, CSI &amp; IMEA!!!</a:t>
            </a:r>
          </a:p>
          <a:p>
            <a:endParaRPr lang="en-US" sz="4400" dirty="0"/>
          </a:p>
        </p:txBody>
      </p:sp>
      <p:pic>
        <p:nvPicPr>
          <p:cNvPr id="5" name="Picture 4" descr="ConnSelmerInstitu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704" y="1295400"/>
            <a:ext cx="1715396" cy="1722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 descr="Screen Shot 2015-01-14 at 11.57.15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1312135"/>
            <a:ext cx="2752725" cy="1753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0" y="3200400"/>
            <a:ext cx="914399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Marcia Neel</a:t>
            </a:r>
          </a:p>
          <a:p>
            <a:r>
              <a:rPr lang="en-US" sz="4400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  <a:hlinkClick r:id="rId5"/>
              </a:rPr>
              <a:t>marcia@musicedconsultants.net</a:t>
            </a:r>
            <a:endParaRPr lang="en-US" sz="4400" dirty="0" smtClean="0">
              <a:solidFill>
                <a:schemeClr val="hlink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r>
              <a:rPr lang="en-US" sz="4400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@</a:t>
            </a:r>
            <a:r>
              <a:rPr lang="en-US" sz="4400" dirty="0" err="1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MusicEdConsult</a:t>
            </a:r>
            <a:endParaRPr lang="en-US" sz="4400" dirty="0" smtClean="0">
              <a:solidFill>
                <a:schemeClr val="hlink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Posted: </a:t>
            </a:r>
            <a:r>
              <a:rPr lang="en-US" sz="3600" i="1" dirty="0" err="1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www.musicedconsultants.net</a:t>
            </a:r>
            <a:r>
              <a:rPr lang="en-US" sz="3600" i="1" dirty="0" err="1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/conference-materials.html</a:t>
            </a:r>
            <a:endParaRPr lang="en-US" sz="3600" i="1" dirty="0" smtClean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32928" y="228600"/>
            <a:ext cx="911107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800" i="1" dirty="0" smtClean="0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 focus on these </a:t>
            </a:r>
            <a:r>
              <a:rPr lang="en-US" sz="4800" b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“5 Cs” </a:t>
            </a:r>
            <a:r>
              <a:rPr lang="en-US" sz="4800" i="1" dirty="0" smtClean="0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is essential</a:t>
            </a:r>
            <a:endParaRPr lang="en-US" sz="4800" i="1" dirty="0">
              <a:solidFill>
                <a:srgbClr val="0000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09600" y="1143000"/>
            <a:ext cx="4419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3" charset="0"/>
              <a:buNone/>
            </a:pP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</a:t>
            </a:r>
            <a:r>
              <a:rPr lang="en-US" sz="4400" dirty="0" smtClean="0">
                <a:latin typeface="Times New Roman" pitchFamily="-103" charset="0"/>
              </a:rPr>
              <a:t>ritical </a:t>
            </a:r>
            <a:r>
              <a:rPr lang="en-US" sz="4400" dirty="0">
                <a:latin typeface="Times New Roman" pitchFamily="-103" charset="0"/>
              </a:rPr>
              <a:t>Thinking</a:t>
            </a:r>
            <a:endParaRPr lang="en-US" sz="4400" dirty="0" smtClean="0">
              <a:latin typeface="Times New Roman" pitchFamily="-103" charset="0"/>
            </a:endParaRPr>
          </a:p>
          <a:p>
            <a:pPr marL="457200" indent="-457200" algn="l">
              <a:buFont typeface="Arial" pitchFamily="-103" charset="0"/>
              <a:buNone/>
            </a:pP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</a:t>
            </a:r>
            <a:r>
              <a:rPr lang="en-US" sz="4400" dirty="0" smtClean="0">
                <a:latin typeface="Times New Roman" pitchFamily="-103" charset="0"/>
              </a:rPr>
              <a:t>ommunication </a:t>
            </a:r>
          </a:p>
          <a:p>
            <a:pPr marL="457200" indent="-457200" algn="l">
              <a:buFont typeface="Arial" pitchFamily="-103" charset="0"/>
              <a:buNone/>
            </a:pP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</a:t>
            </a:r>
            <a:r>
              <a:rPr lang="en-US" sz="4400" dirty="0" smtClean="0">
                <a:latin typeface="Times New Roman" pitchFamily="-103" charset="0"/>
              </a:rPr>
              <a:t>ollaboration</a:t>
            </a:r>
          </a:p>
          <a:p>
            <a:pPr marL="457200" indent="-457200" algn="l">
              <a:buFont typeface="Arial" pitchFamily="-103" charset="0"/>
              <a:buNone/>
            </a:pP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</a:t>
            </a:r>
            <a:r>
              <a:rPr lang="en-US" sz="4400" dirty="0" smtClean="0">
                <a:latin typeface="Times New Roman" pitchFamily="-103" charset="0"/>
              </a:rPr>
              <a:t>reativity</a:t>
            </a:r>
          </a:p>
          <a:p>
            <a:pPr marL="457200" indent="-457200" algn="l">
              <a:buFont typeface="Arial" pitchFamily="-103" charset="0"/>
              <a:buNone/>
            </a:pPr>
            <a:r>
              <a:rPr lang="en-US" sz="4400" b="1" u="sng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</a:t>
            </a:r>
            <a:r>
              <a:rPr lang="en-US" sz="4400" dirty="0" smtClean="0">
                <a:latin typeface="Times New Roman" pitchFamily="-103" charset="0"/>
              </a:rPr>
              <a:t>onfidence</a:t>
            </a:r>
            <a:endParaRPr lang="en-US" sz="3600" dirty="0">
              <a:latin typeface="Times New Roman" pitchFamily="-103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18344" y="5105400"/>
            <a:ext cx="438200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6000" i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Therefore. . .</a:t>
            </a:r>
            <a:endParaRPr lang="en-US" sz="6000" i="1" dirty="0">
              <a:solidFill>
                <a:srgbClr val="FFFF00"/>
              </a:solidFill>
              <a:latin typeface="Times New Roman" pitchFamily="-103" charset="0"/>
            </a:endParaRPr>
          </a:p>
        </p:txBody>
      </p:sp>
      <p:pic>
        <p:nvPicPr>
          <p:cNvPr id="7" name="Picture 6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3048000"/>
            <a:ext cx="36576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366838"/>
            <a:ext cx="36576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0" y="312738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4000">
              <a:latin typeface="Times New Roman" pitchFamily="-108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928688" y="942975"/>
            <a:ext cx="7043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44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44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4400">
              <a:latin typeface="Times New Roman" pitchFamily="-108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04800" y="1828800"/>
            <a:ext cx="7596188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US" sz="36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1.  Critical Thinking. . .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algn="l">
              <a:defRPr/>
            </a:pPr>
            <a:endParaRPr lang="en-US" sz="2000" dirty="0">
              <a:latin typeface="Times New Roman" pitchFamily="-108" charset="0"/>
            </a:endParaRPr>
          </a:p>
          <a:p>
            <a:pPr lvl="1" algn="l"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Ability to reason effectively and solve </a:t>
            </a:r>
          </a:p>
          <a:p>
            <a:pPr lvl="1" algn="l"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problems</a:t>
            </a:r>
          </a:p>
          <a:p>
            <a:pPr lvl="1" algn="l">
              <a:defRPr/>
            </a:pP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lvl="1" algn="l"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Ability to analyze how </a:t>
            </a:r>
            <a:r>
              <a:rPr lang="en-US" sz="3200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parts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 of a whole </a:t>
            </a:r>
          </a:p>
          <a:p>
            <a:pPr lvl="1" algn="l"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interact with each other to produce overall </a:t>
            </a:r>
          </a:p>
          <a:p>
            <a:pPr lvl="1" algn="l"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outcomes in complex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92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0483" name="Rectangle 1027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0484" name="Rectangle 1028"/>
          <p:cNvSpPr>
            <a:spLocks noChangeArrowheads="1"/>
          </p:cNvSpPr>
          <p:nvPr/>
        </p:nvSpPr>
        <p:spPr bwMode="auto">
          <a:xfrm>
            <a:off x="0" y="1143000"/>
            <a:ext cx="9144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Problem Solving</a:t>
            </a:r>
            <a:r>
              <a:rPr lang="en-US" sz="4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:</a:t>
            </a: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Ability to solve problems creatively.</a:t>
            </a:r>
            <a:endParaRPr lang="en-US" sz="4400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  <a:p>
            <a:pPr algn="l"/>
            <a:r>
              <a:rPr lang="en-US" sz="4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 </a:t>
            </a:r>
            <a:r>
              <a:rPr lang="en-US" sz="4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Example: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Having trouble getting people to turn</a:t>
            </a:r>
            <a:endParaRPr lang="en-US" sz="4400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  <a:p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o</a:t>
            </a:r>
            <a:r>
              <a:rPr lang="en-US" sz="4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ff </a:t>
            </a: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cell phones, pagers, etc.,</a:t>
            </a:r>
            <a:r>
              <a:rPr lang="en-US" sz="4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during concerts</a:t>
            </a: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? </a:t>
            </a:r>
            <a:r>
              <a:rPr lang="en-US" sz="4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Here’s </a:t>
            </a: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one</a:t>
            </a:r>
            <a:r>
              <a:rPr lang="en-US" sz="4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</a:t>
            </a:r>
            <a:r>
              <a:rPr lang="en-US" sz="44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PROBLEM SOLVED!!!</a:t>
            </a:r>
            <a:endParaRPr lang="en-US" sz="4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</p:txBody>
      </p:sp>
      <p:pic>
        <p:nvPicPr>
          <p:cNvPr id="6" name="Picture 5" descr="Bass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68323"/>
            <a:ext cx="8610600" cy="611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04800" y="1371600"/>
            <a:ext cx="83820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2.  Communication. . .</a:t>
            </a:r>
            <a:endParaRPr lang="en-US" sz="44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  <a:p>
            <a:pPr algn="l"/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  <a:p>
            <a:pPr lvl="1" algn="l"/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Ability to express </a:t>
            </a:r>
          </a:p>
          <a:p>
            <a:pPr lvl="1" algn="l"/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thoughts effectively </a:t>
            </a:r>
          </a:p>
          <a:p>
            <a:pPr lvl="1" algn="l"/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with others -- </a:t>
            </a:r>
          </a:p>
          <a:p>
            <a:pPr lvl="1" algn="l"/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both verbally and </a:t>
            </a:r>
          </a:p>
          <a:p>
            <a:pPr lvl="1" algn="l"/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non-verbally</a:t>
            </a:r>
          </a:p>
          <a:p>
            <a:pPr lvl="1" algn="l"/>
            <a:endParaRPr lang="en-US" sz="32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  <a:p>
            <a:pPr lvl="1" algn="l"/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  <a:p>
            <a:pPr lvl="1" algn="l"/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Ability to listen effectively</a:t>
            </a:r>
          </a:p>
        </p:txBody>
      </p:sp>
      <p:pic>
        <p:nvPicPr>
          <p:cNvPr id="22533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286000"/>
            <a:ext cx="4114800" cy="330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04800" y="1143000"/>
            <a:ext cx="838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Result-driven Communication</a:t>
            </a:r>
            <a:r>
              <a:rPr lang="en-US" sz="4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. . .</a:t>
            </a:r>
            <a:endParaRPr lang="en-US" sz="4400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  <a:p>
            <a:pPr algn="l"/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</p:txBody>
      </p:sp>
      <p:pic>
        <p:nvPicPr>
          <p:cNvPr id="6" name="Slide 4 Result-driven Communication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19200" y="1828800"/>
            <a:ext cx="67056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04800" y="1600200"/>
            <a:ext cx="83820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US" sz="44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3.  </a:t>
            </a:r>
            <a:r>
              <a:rPr lang="en-US" sz="4400" b="1" dirty="0" smtClean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Collaboration/Teamwork. </a:t>
            </a:r>
            <a:r>
              <a:rPr lang="en-US" sz="4400" b="1" dirty="0">
                <a:solidFill>
                  <a:schemeClr val="hlink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. .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algn="l">
              <a:defRPr/>
            </a:pPr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pPr lvl="1" algn="l"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Ability to work effectively and respectfully</a:t>
            </a:r>
          </a:p>
          <a:p>
            <a:pPr lvl="1" algn="l">
              <a:defRPr/>
            </a:pP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with </a:t>
            </a:r>
            <a:r>
              <a:rPr lang="en-US" sz="3200" b="1" i="1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ALL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Music Skills Practice Room is. . .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6627" name="Rectangle 1027"/>
          <p:cNvSpPr>
            <a:spLocks noChangeArrowheads="1"/>
          </p:cNvSpPr>
          <p:nvPr/>
        </p:nvSpPr>
        <p:spPr bwMode="auto">
          <a:xfrm>
            <a:off x="1836738" y="630238"/>
            <a:ext cx="5221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The </a:t>
            </a:r>
            <a:r>
              <a:rPr lang="en-US" sz="3200" b="1" u="sng">
                <a:solidFill>
                  <a:schemeClr val="bg2"/>
                </a:solidFill>
                <a:latin typeface="Times New Roman" pitchFamily="-108" charset="0"/>
              </a:rPr>
              <a:t>Life Skills</a:t>
            </a:r>
            <a:r>
              <a:rPr lang="en-US" sz="3200">
                <a:solidFill>
                  <a:schemeClr val="bg2"/>
                </a:solidFill>
                <a:latin typeface="Times New Roman" pitchFamily="-108" charset="0"/>
              </a:rPr>
              <a:t> Practice Room</a:t>
            </a:r>
            <a:endParaRPr lang="en-US" sz="3200">
              <a:latin typeface="Times New Roman" pitchFamily="-108" charset="0"/>
            </a:endParaRPr>
          </a:p>
        </p:txBody>
      </p:sp>
      <p:sp>
        <p:nvSpPr>
          <p:cNvPr id="26628" name="Rectangle 1028"/>
          <p:cNvSpPr>
            <a:spLocks noChangeArrowheads="1"/>
          </p:cNvSpPr>
          <p:nvPr/>
        </p:nvSpPr>
        <p:spPr bwMode="auto">
          <a:xfrm>
            <a:off x="0" y="116205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3.  Collaboration/Teamwork</a:t>
            </a:r>
            <a:r>
              <a:rPr lang="en-US" sz="4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:</a:t>
            </a: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Effective when </a:t>
            </a:r>
            <a:r>
              <a:rPr lang="en-US" sz="2800" b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EVERYONE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-108" charset="0"/>
              </a:rPr>
              <a:t> does their job.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-108" charset="0"/>
            </a:endParaRPr>
          </a:p>
        </p:txBody>
      </p:sp>
      <p:pic>
        <p:nvPicPr>
          <p:cNvPr id="5" name="Ohio State Marching Band_ Running Horse (video game tribute)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2362200"/>
            <a:ext cx="7992530" cy="4495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2004:Templates:Presentations:Designs:Calm Seas</Template>
  <TotalTime>546</TotalTime>
  <Words>811</Words>
  <Application>Microsoft Macintosh PowerPoint</Application>
  <PresentationFormat>On-screen Show (4:3)</PresentationFormat>
  <Paragraphs>176</Paragraphs>
  <Slides>26</Slides>
  <Notes>26</Notes>
  <HiddenSlides>0</HiddenSlides>
  <MMClips>7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Neel</dc:creator>
  <cp:lastModifiedBy>Marcia Neel</cp:lastModifiedBy>
  <cp:revision>172</cp:revision>
  <dcterms:created xsi:type="dcterms:W3CDTF">2015-01-15T21:03:34Z</dcterms:created>
  <dcterms:modified xsi:type="dcterms:W3CDTF">2015-01-15T21:04:43Z</dcterms:modified>
</cp:coreProperties>
</file>