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Default Extension="jpeg" ContentType="image/jpeg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6"/>
  </p:notesMasterIdLst>
  <p:sldIdLst>
    <p:sldId id="287" r:id="rId2"/>
    <p:sldId id="259" r:id="rId3"/>
    <p:sldId id="260" r:id="rId4"/>
    <p:sldId id="284" r:id="rId5"/>
    <p:sldId id="262" r:id="rId6"/>
    <p:sldId id="285" r:id="rId7"/>
    <p:sldId id="286" r:id="rId8"/>
    <p:sldId id="263" r:id="rId9"/>
    <p:sldId id="264" r:id="rId10"/>
    <p:sldId id="265" r:id="rId11"/>
    <p:sldId id="266" r:id="rId12"/>
    <p:sldId id="268" r:id="rId13"/>
    <p:sldId id="289" r:id="rId14"/>
    <p:sldId id="290" r:id="rId15"/>
    <p:sldId id="270" r:id="rId16"/>
    <p:sldId id="288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9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11/14/15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3D9116-B4D5-5A49-95EA-0FACA5513BF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537E1-1B67-ED44-88EF-1C9F23495C7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B81BB-7547-F04D-B467-AD620DF8FB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30B11-E947-474B-A1C8-88D3171EDF0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393E8-D1CF-E644-959A-1E2E4731590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BF665-4EF5-A94F-A657-9901CF5B834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E2F66-0E2D-C347-9299-CA6A137D763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DEBDA2-ACC5-6A46-AF54-E6664E4129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10.png"/><Relationship Id="rId1" Type="http://schemas.openxmlformats.org/officeDocument/2006/relationships/video" Target="file://localhost/Users/marcianeel/Desktop/1%20PCMEA%20Keynote/Videos%20for%20PCMEA/Slide%2011%20Dudamel%20Conducts%20HS%20Orch%20%22Mambo%22.mp4" TargetMode="External"/><Relationship Id="rId2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1%20PCMEA%20Keynote/Videos%20for%20PCMEA/Slide%2013%20Virtual%20Choir%20Lux%20Arumque%20(Light%20and%20Gold)%20by%20Eric%20Whitacre.mp4" TargetMode="Externa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12.png"/><Relationship Id="rId1" Type="http://schemas.openxmlformats.org/officeDocument/2006/relationships/video" Target="file://localhost/Users/marcianeel/Desktop/1%20PCMEA%20Keynote/Videos%20for%20PCMEA/Slide%2013a%20OSUMB%20Horse.mp4" TargetMode="External"/><Relationship Id="rId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13.png"/><Relationship Id="rId1" Type="http://schemas.openxmlformats.org/officeDocument/2006/relationships/video" Target="file://localhost/Users/marcianeel/Desktop/1%20PCMEA%20Keynote/Videos%20for%20PCMEA/Slide%2015%20Confidence%20Tenor%20Drum%20Wipe%20Out.mp4" TargetMode="External"/><Relationship Id="rId2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14.png"/><Relationship Id="rId1" Type="http://schemas.openxmlformats.org/officeDocument/2006/relationships/video" Target="file://localhost/Users/marcianeel/Desktop/1%20PCMEA%20Keynote/Videos%20for%20PCMEA/Slide%2022%20Star%20Spangled%20Banner.mp4" TargetMode="External"/><Relationship Id="rId2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7.png"/><Relationship Id="rId1" Type="http://schemas.openxmlformats.org/officeDocument/2006/relationships/video" Target="file://localhost/Users/marcianeel/Desktop/1%20PCMEA%20Keynote/Videos%20for%20PCMEA/Slide%207%20My%20PVC%20Instrument.mp4" TargetMode="Externa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9.png"/><Relationship Id="rId1" Type="http://schemas.openxmlformats.org/officeDocument/2006/relationships/video" Target="file://localhost/Users/marcianeel/Desktop/1%20PCMEA%20Keynote/Videos%20for%20PCMEA/Slide%209%20A%20guide%20to%20effective%20communcation%20copy.mp4" TargetMode="Externa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“One is Too Small a Number</a:t>
            </a:r>
            <a:r>
              <a:rPr lang="en-US" sz="4400" b="1" i="1" dirty="0">
                <a:solidFill>
                  <a:srgbClr val="FFFF00"/>
                </a:solidFill>
                <a:latin typeface="Times New Roman" charset="0"/>
              </a:rPr>
              <a:t>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to Achieve Something Great”</a:t>
            </a:r>
            <a:endParaRPr lang="en-US" sz="48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030663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November 14, 2015</a:t>
            </a:r>
            <a:endParaRPr lang="en-US" dirty="0"/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5465786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Times New Roman" pitchFamily="-104" charset="0"/>
              </a:rPr>
              <a:t>marcia@musicedconsultants.net</a:t>
            </a:r>
            <a:endParaRPr lang="en-US" sz="2800" i="1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2800" i="1" dirty="0" err="1" smtClean="0">
                <a:solidFill>
                  <a:srgbClr val="FFFF00"/>
                </a:solidFill>
                <a:latin typeface="Times New Roman" pitchFamily="-104" charset="0"/>
              </a:rPr>
              <a:t>www.musiceducationconsultants.net</a:t>
            </a:r>
            <a:endParaRPr lang="en-US" sz="2800" i="1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 descr="PCMEA 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618" y="2135332"/>
            <a:ext cx="2269566" cy="1833492"/>
          </a:xfrm>
          <a:prstGeom prst="rect">
            <a:avLst/>
          </a:prstGeom>
        </p:spPr>
      </p:pic>
      <p:pic>
        <p:nvPicPr>
          <p:cNvPr id="9" name="Picture 8" descr="Slides Logo Transparent cop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763" y="2346423"/>
            <a:ext cx="2687638" cy="1856150"/>
          </a:xfrm>
          <a:prstGeom prst="rect">
            <a:avLst/>
          </a:prstGeom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227763" y="4107323"/>
            <a:ext cx="2303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 smtClean="0">
                <a:latin typeface="Avenir Book"/>
                <a:cs typeface="Avenir Book"/>
              </a:rPr>
              <a:t>Peter Sides</a:t>
            </a:r>
          </a:p>
        </p:txBody>
      </p:sp>
      <p:pic>
        <p:nvPicPr>
          <p:cNvPr id="11" name="Picture 10" descr="Screen Shot 2015-11-13 at 2.13.22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05827"/>
            <a:ext cx="3461957" cy="1153985"/>
          </a:xfrm>
          <a:prstGeom prst="rect">
            <a:avLst/>
          </a:prstGeom>
        </p:spPr>
      </p:pic>
      <p:pic>
        <p:nvPicPr>
          <p:cNvPr id="15" name="Picture 14" descr="Transparent UPA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914" y="3159812"/>
            <a:ext cx="2393950" cy="983954"/>
          </a:xfrm>
          <a:prstGeom prst="rect">
            <a:avLst/>
          </a:prstGeom>
        </p:spPr>
      </p:pic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44500" y="3968824"/>
            <a:ext cx="230376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University Park</a:t>
            </a:r>
          </a:p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Allocation Committee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1336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latin typeface="Times New Roman" pitchFamily="-104" charset="0"/>
              </a:rPr>
              <a:t>3.  </a:t>
            </a:r>
            <a:r>
              <a:rPr lang="en-US" sz="3600" b="1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>
                <a:latin typeface="Times New Roman" pitchFamily="-104" charset="0"/>
              </a:rPr>
              <a:t>ollaboration</a:t>
            </a:r>
            <a:r>
              <a:rPr lang="en-US" sz="3600" b="1">
                <a:latin typeface="Times New Roman" pitchFamily="-104" charset="0"/>
              </a:rPr>
              <a:t> (Teamwork). . .</a:t>
            </a:r>
            <a:endParaRPr lang="en-US" sz="3200">
              <a:latin typeface="Times New Roman" pitchFamily="-104" charset="0"/>
            </a:endParaRPr>
          </a:p>
          <a:p>
            <a:pPr algn="l"/>
            <a:endParaRPr lang="en-US" sz="2000">
              <a:latin typeface="Times New Roman" pitchFamily="-104" charset="0"/>
            </a:endParaRPr>
          </a:p>
          <a:p>
            <a:pPr lvl="1" algn="l"/>
            <a:r>
              <a:rPr lang="en-US" sz="3200">
                <a:latin typeface="Times New Roman" pitchFamily="-104" charset="0"/>
              </a:rPr>
              <a:t>Ability to work effectively and respectfully</a:t>
            </a:r>
          </a:p>
          <a:p>
            <a:pPr lvl="1" algn="l"/>
            <a:r>
              <a:rPr lang="en-US" sz="3200">
                <a:latin typeface="Times New Roman" pitchFamily="-104" charset="0"/>
              </a:rPr>
              <a:t>with </a:t>
            </a:r>
            <a:r>
              <a:rPr lang="en-US" sz="3200" b="1" i="1" u="sng">
                <a:latin typeface="Times New Roman" pitchFamily="-104" charset="0"/>
              </a:rPr>
              <a:t>ALL</a:t>
            </a:r>
            <a:endParaRPr lang="en-US" sz="320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040277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Teamwork:</a:t>
            </a:r>
            <a:r>
              <a:rPr lang="en-US" sz="2800" dirty="0">
                <a:latin typeface="Times New Roman" pitchFamily="-104" charset="0"/>
              </a:rPr>
              <a:t> Effective when </a:t>
            </a:r>
            <a:r>
              <a:rPr lang="en-US" sz="2800" b="1" u="sng" dirty="0">
                <a:latin typeface="Times New Roman" pitchFamily="-104" charset="0"/>
              </a:rPr>
              <a:t>EVERYONE</a:t>
            </a:r>
            <a:r>
              <a:rPr lang="en-US" sz="2800" dirty="0">
                <a:latin typeface="Times New Roman" pitchFamily="-104" charset="0"/>
              </a:rPr>
              <a:t> does their job</a:t>
            </a:r>
            <a:r>
              <a:rPr lang="en-US" sz="2800" dirty="0" smtClean="0">
                <a:latin typeface="Times New Roman" pitchFamily="-104" charset="0"/>
              </a:rPr>
              <a:t>.</a:t>
            </a:r>
          </a:p>
          <a:p>
            <a:pPr algn="ctr"/>
            <a:r>
              <a:rPr lang="en-US" sz="2800" dirty="0" err="1" smtClean="0">
                <a:latin typeface="Times New Roman" pitchFamily="-104" charset="0"/>
              </a:rPr>
              <a:t>Dudamel</a:t>
            </a:r>
            <a:r>
              <a:rPr lang="en-US" sz="2800" dirty="0" smtClean="0">
                <a:latin typeface="Times New Roman" pitchFamily="-104" charset="0"/>
              </a:rPr>
              <a:t> conducts Bernstein’s “Mambo”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6" name="Slide 11 Dudamel Conducts HS Orch &quot;Mambo&quot;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2551" y="2023244"/>
            <a:ext cx="8511739" cy="4787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04800" y="1524000"/>
            <a:ext cx="86106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 algn="l">
              <a:buAutoNum type="arabicPeriod" startAt="4"/>
            </a:pPr>
            <a:r>
              <a:rPr lang="en-US" sz="3600" b="1" u="sng" dirty="0" smtClean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 smtClean="0">
                <a:latin typeface="Times New Roman" pitchFamily="-104" charset="0"/>
              </a:rPr>
              <a:t>reativity</a:t>
            </a:r>
            <a:r>
              <a:rPr lang="en-US" sz="3600" b="1" dirty="0" smtClean="0">
                <a:latin typeface="Times New Roman" pitchFamily="-104" charset="0"/>
              </a:rPr>
              <a:t> </a:t>
            </a:r>
            <a:r>
              <a:rPr lang="en-US" sz="3600" b="1" dirty="0">
                <a:latin typeface="Times New Roman" pitchFamily="-104" charset="0"/>
              </a:rPr>
              <a:t>(Innovation). . .</a:t>
            </a:r>
            <a:endParaRPr lang="en-US" sz="3200" dirty="0" smtClean="0">
              <a:latin typeface="Times New Roman" pitchFamily="-104" charset="0"/>
            </a:endParaRPr>
          </a:p>
          <a:p>
            <a:pPr marL="914400" lvl="1" indent="-457200" algn="l">
              <a:buAutoNum type="arabicPeriod" startAt="4"/>
            </a:pPr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create new and more worthwhile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ideas and</a:t>
            </a:r>
            <a:r>
              <a:rPr lang="en-US" sz="3200" dirty="0" smtClean="0">
                <a:latin typeface="Times New Roman" pitchFamily="-104" charset="0"/>
              </a:rPr>
              <a:t> to work creatively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.</a:t>
            </a:r>
          </a:p>
          <a:p>
            <a:pPr lvl="1" algn="l"/>
            <a:endParaRPr lang="en-US" sz="2000" i="1" dirty="0">
              <a:latin typeface="Times New Roman" pitchFamily="-104" charset="0"/>
            </a:endParaRPr>
          </a:p>
          <a:p>
            <a:pPr lvl="1" algn="r"/>
            <a:r>
              <a:rPr lang="en-US" sz="3600" b="1" i="1" dirty="0">
                <a:solidFill>
                  <a:srgbClr val="FF00FF"/>
                </a:solidFill>
                <a:latin typeface="Times New Roman" pitchFamily="-104" charset="0"/>
              </a:rPr>
              <a:t>“The MFA is the new MBA”  Daniel Pink</a:t>
            </a:r>
            <a:endParaRPr lang="en-US" sz="3600" b="1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-104" charset="0"/>
              </a:rPr>
              <a:t>(Innovation):</a:t>
            </a:r>
            <a:r>
              <a:rPr lang="en-US" sz="2800" b="1" dirty="0" smtClean="0">
                <a:solidFill>
                  <a:schemeClr val="hlink"/>
                </a:solidFill>
                <a:latin typeface="Times New Roman" pitchFamily="-104" charset="0"/>
              </a:rPr>
              <a:t> </a:t>
            </a:r>
            <a:r>
              <a:rPr lang="en-US" sz="2800" dirty="0" smtClean="0">
                <a:latin typeface="Times New Roman" pitchFamily="-104" charset="0"/>
              </a:rPr>
              <a:t>Ability to think and work creatively </a:t>
            </a:r>
            <a:r>
              <a:rPr lang="en-US" sz="2800" u="sng" dirty="0" smtClean="0">
                <a:solidFill>
                  <a:srgbClr val="FFFF00"/>
                </a:solidFill>
                <a:latin typeface="Times New Roman" pitchFamily="-104" charset="0"/>
              </a:rPr>
              <a:t>with others</a:t>
            </a:r>
            <a:endParaRPr lang="en-US" sz="3200" u="sng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8" name="Slide 13 Virtual Choir Lux Arumque (Light and Gold) by Eric Whitacr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57105" y="1714499"/>
            <a:ext cx="8316663" cy="46781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-104" charset="0"/>
              </a:rPr>
              <a:t>(Innovation):</a:t>
            </a:r>
            <a:r>
              <a:rPr lang="en-US" sz="2800" b="1" dirty="0" smtClean="0">
                <a:solidFill>
                  <a:schemeClr val="hlink"/>
                </a:solidFill>
                <a:latin typeface="Times New Roman" pitchFamily="-104" charset="0"/>
              </a:rPr>
              <a:t> </a:t>
            </a:r>
            <a:r>
              <a:rPr lang="en-US" sz="2800" dirty="0" smtClean="0">
                <a:latin typeface="Times New Roman" pitchFamily="-104" charset="0"/>
              </a:rPr>
              <a:t>Ability to think and work creatively </a:t>
            </a:r>
            <a:r>
              <a:rPr lang="en-US" sz="2800" u="sng" dirty="0" smtClean="0">
                <a:solidFill>
                  <a:srgbClr val="FFFF00"/>
                </a:solidFill>
                <a:latin typeface="Times New Roman" pitchFamily="-104" charset="0"/>
              </a:rPr>
              <a:t>with others</a:t>
            </a:r>
            <a:endParaRPr lang="en-US" sz="3200" u="sng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6" name="Slide 13a OSUMB Hors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2098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latin typeface="Times New Roman" pitchFamily="-104" charset="0"/>
              </a:rPr>
              <a:t>5.  </a:t>
            </a:r>
            <a:r>
              <a:rPr lang="en-US" sz="3600" b="1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>
                <a:latin typeface="Times New Roman" pitchFamily="-104" charset="0"/>
              </a:rPr>
              <a:t>onfidence</a:t>
            </a:r>
            <a:r>
              <a:rPr lang="en-US" sz="3600" b="1">
                <a:latin typeface="Times New Roman" pitchFamily="-104" charset="0"/>
              </a:rPr>
              <a:t>. . .</a:t>
            </a:r>
            <a:endParaRPr lang="en-US" sz="3200">
              <a:latin typeface="Times New Roman" pitchFamily="-104" charset="0"/>
            </a:endParaRPr>
          </a:p>
          <a:p>
            <a:pPr algn="l"/>
            <a:endParaRPr lang="en-US" sz="2000">
              <a:latin typeface="Times New Roman" pitchFamily="-104" charset="0"/>
            </a:endParaRPr>
          </a:p>
          <a:p>
            <a:pPr lvl="1" algn="l"/>
            <a:r>
              <a:rPr lang="en-US" sz="3200">
                <a:latin typeface="Times New Roman" pitchFamily="-104" charset="0"/>
              </a:rPr>
              <a:t>Ability to handle </a:t>
            </a:r>
            <a:r>
              <a:rPr lang="en-US" sz="3200" b="1" u="sng">
                <a:latin typeface="Times New Roman" pitchFamily="-104" charset="0"/>
              </a:rPr>
              <a:t>EVERY</a:t>
            </a:r>
            <a:r>
              <a:rPr lang="en-US" sz="3200">
                <a:latin typeface="Times New Roman" pitchFamily="-104" charset="0"/>
              </a:rPr>
              <a:t> CIRCUMSTANCE </a:t>
            </a:r>
          </a:p>
          <a:p>
            <a:pPr lvl="1" algn="l"/>
            <a:r>
              <a:rPr lang="en-US" sz="3200">
                <a:latin typeface="Times New Roman" pitchFamily="-104" charset="0"/>
              </a:rPr>
              <a:t>and grow from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Confidence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2800">
                <a:latin typeface="Times New Roman" pitchFamily="-104" charset="0"/>
              </a:rPr>
              <a:t> Ability to handle </a:t>
            </a:r>
            <a:r>
              <a:rPr lang="en-US" sz="2800" b="1" u="sng">
                <a:latin typeface="Times New Roman" pitchFamily="-104" charset="0"/>
              </a:rPr>
              <a:t>EVERY</a:t>
            </a:r>
            <a:r>
              <a:rPr lang="en-US" sz="2800">
                <a:latin typeface="Times New Roman" pitchFamily="-104" charset="0"/>
              </a:rPr>
              <a:t> CIRCUMSTANCE 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6" name="Slide 15 Confidence Tenor Drum Wipe Out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87374" y="1714500"/>
            <a:ext cx="7869337" cy="4426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800" y="228600"/>
            <a:ext cx="88392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but. . .</a:t>
            </a: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“ONE IS TOO SMALL A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NUMBER TO ACHIEVE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SOMETHING GREAT”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SOOOOOO. . .</a:t>
            </a:r>
            <a:endParaRPr lang="en-US" sz="4400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endParaRPr lang="en-US" sz="1000" dirty="0">
              <a:solidFill>
                <a:schemeClr val="bg2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 CAN </a:t>
            </a:r>
            <a:r>
              <a:rPr lang="en-US" sz="4400" b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</a:t>
            </a:r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</a:t>
            </a:r>
          </a:p>
          <a:p>
            <a:pPr algn="ctr"/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TOGETHER</a:t>
            </a:r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TO ACHIEVE</a:t>
            </a:r>
          </a:p>
          <a:p>
            <a:pPr algn="ctr"/>
            <a:r>
              <a:rPr lang="en-US" sz="4400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GREATNESS?</a:t>
            </a: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85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Parents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304800" y="3124200"/>
            <a:ext cx="2419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Principals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6172200" y="3124200"/>
            <a:ext cx="2668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Custodians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117540" y="5867400"/>
            <a:ext cx="32367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Support Staff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6289675" y="5867400"/>
            <a:ext cx="2854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Community</a:t>
            </a:r>
            <a:endParaRPr lang="en-US" dirty="0">
              <a:solidFill>
                <a:srgbClr val="66FFC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6400800" y="228600"/>
            <a:ext cx="2200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Teachers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700668" y="5889930"/>
            <a:ext cx="19077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 smtClean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Dealers</a:t>
            </a:r>
            <a:endParaRPr lang="en-US" dirty="0">
              <a:solidFill>
                <a:srgbClr val="66FFC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 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.?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With </a:t>
            </a:r>
            <a:r>
              <a:rPr lang="en-US" sz="3600" b="1" i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GREAT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3600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THANKS</a:t>
            </a:r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to Dr. Tim!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8600" y="24384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40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4000" b="1" u="sng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REAL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Communication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304800" y="3200400"/>
            <a:ext cx="8534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</a:t>
            </a:r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encourage one another to reach out to each other?</a:t>
            </a:r>
          </a:p>
          <a:p>
            <a:pPr algn="l"/>
            <a:endParaRPr lang="en-US" sz="2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l"/>
            <a:r>
              <a:rPr lang="en-US" sz="40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 harmony and balance apply to more than great music-making?</a:t>
            </a:r>
            <a:endParaRPr lang="en-US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.?</a:t>
            </a:r>
            <a:endParaRPr lang="en-US" sz="40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13716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  A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Attitude</a:t>
            </a:r>
            <a:endParaRPr lang="en-US" dirty="0"/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304800" y="2286000"/>
            <a:ext cx="8534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generate the proper attitude?</a:t>
            </a:r>
          </a:p>
          <a:p>
            <a:pPr algn="l"/>
            <a:endParaRPr lang="en-US" sz="2000">
              <a:latin typeface="Times New Roman" pitchFamily="-104" charset="0"/>
            </a:endParaRPr>
          </a:p>
          <a:p>
            <a:pPr algn="l"/>
            <a:r>
              <a:rPr lang="en-US" sz="4000">
                <a:latin typeface="Times New Roman" pitchFamily="-104" charset="0"/>
              </a:rPr>
              <a:t>Does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our</a:t>
            </a:r>
            <a:r>
              <a:rPr lang="en-US" sz="4000">
                <a:latin typeface="Times New Roman" pitchFamily="-104" charset="0"/>
              </a:rPr>
              <a:t> attitude play a crucial role in the outcome of the program’s success?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533400" y="1600201"/>
            <a:ext cx="79248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endParaRPr lang="en-US" sz="3600" i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Im</a:t>
            </a:r>
            <a:r>
              <a:rPr lang="en-US" sz="60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pressionistic</a:t>
            </a:r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endParaRPr lang="en-US" sz="20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4000" b="1" dirty="0" err="1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vs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Ex</a:t>
            </a:r>
            <a:r>
              <a:rPr lang="en-US" sz="60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pressionistic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427038" y="1143000"/>
            <a:ext cx="2978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>
                <a:latin typeface="Times New Roman" pitchFamily="-104" charset="0"/>
              </a:rPr>
              <a:t>School is. . .</a:t>
            </a:r>
            <a:endParaRPr lang="en-US" sz="3600" i="1">
              <a:latin typeface="Times New Roman" pitchFamily="-10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81025" y="3657600"/>
            <a:ext cx="2824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latin typeface="Times New Roman" pitchFamily="-104" charset="0"/>
              </a:rPr>
              <a:t>Music is. . .</a:t>
            </a:r>
            <a:endParaRPr lang="en-US" sz="4400" i="1" dirty="0">
              <a:latin typeface="Times New Roman" pitchFamily="-10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04800" y="1371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Responsibility</a:t>
            </a:r>
            <a:endParaRPr lang="en-US" dirty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304800" y="2133600"/>
            <a:ext cx="85344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come together ready to invest energy for ongoing growth and development of our goals? 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respond to each other in a fashion that will advance the entire program to the next level?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E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Excellence</a:t>
            </a:r>
            <a:endParaRPr lang="en-US" dirty="0"/>
          </a:p>
        </p:txBody>
      </p:sp>
      <p:sp>
        <p:nvSpPr>
          <p:cNvPr id="53252" name="Rectangle 6"/>
          <p:cNvSpPr>
            <a:spLocks noChangeArrowheads="1"/>
          </p:cNvSpPr>
          <p:nvPr/>
        </p:nvSpPr>
        <p:spPr bwMode="auto">
          <a:xfrm>
            <a:off x="304800" y="243840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reflect a sense of excellence to go beyond the basic requirements -- to put forth extra effort?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“We either hang together, or </a:t>
            </a:r>
          </a:p>
          <a:p>
            <a:pPr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we hang </a:t>
            </a:r>
            <a:r>
              <a:rPr lang="en-US" sz="4400" i="1" dirty="0" smtClean="0">
                <a:solidFill>
                  <a:srgbClr val="FFFF00"/>
                </a:solidFill>
                <a:latin typeface="Times New Roman" pitchFamily="-104" charset="0"/>
              </a:rPr>
              <a:t>separately”  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Ben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Franklin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28600" y="1687866"/>
            <a:ext cx="8686800" cy="501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i="1" dirty="0">
                <a:latin typeface="Times New Roman" pitchFamily="-104" charset="0"/>
              </a:rPr>
              <a:t>When </a:t>
            </a:r>
            <a:r>
              <a:rPr lang="en-US" sz="4400" i="1" u="sng" dirty="0">
                <a:solidFill>
                  <a:srgbClr val="FFFF00"/>
                </a:solidFill>
                <a:latin typeface="Times New Roman" pitchFamily="-104" charset="0"/>
              </a:rPr>
              <a:t>ALL</a:t>
            </a:r>
            <a:r>
              <a:rPr lang="en-US" sz="4400" i="1" dirty="0">
                <a:latin typeface="Times New Roman" pitchFamily="-104" charset="0"/>
              </a:rPr>
              <a:t> of the people involved in a music program decide to unselfishly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GIVE</a:t>
            </a:r>
            <a:r>
              <a:rPr lang="en-US" sz="4400" i="1" dirty="0">
                <a:latin typeface="Times New Roman" pitchFamily="-104" charset="0"/>
              </a:rPr>
              <a:t>, it’s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THEN</a:t>
            </a:r>
            <a:r>
              <a:rPr lang="en-US" sz="4400" i="1" dirty="0">
                <a:latin typeface="Times New Roman" pitchFamily="-104" charset="0"/>
              </a:rPr>
              <a:t> that we realize the true value of the program -- </a:t>
            </a:r>
          </a:p>
          <a:p>
            <a:pPr algn="l"/>
            <a:r>
              <a:rPr lang="en-US" sz="4400" i="1" dirty="0">
                <a:latin typeface="Times New Roman" pitchFamily="-104" charset="0"/>
              </a:rPr>
              <a:t>a gathering of wonderful people who genuinely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C.A.R.E.</a:t>
            </a:r>
            <a:r>
              <a:rPr lang="en-US" sz="4400" i="1" dirty="0">
                <a:latin typeface="Times New Roman" pitchFamily="-104" charset="0"/>
              </a:rPr>
              <a:t> for one another.</a:t>
            </a:r>
            <a:endParaRPr lang="en-US" sz="4400" dirty="0" smtClean="0">
              <a:latin typeface="Times New Roman" pitchFamily="-104" charset="0"/>
            </a:endParaRPr>
          </a:p>
          <a:p>
            <a:pPr algn="r"/>
            <a:endParaRPr lang="en-US" sz="24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Tim </a:t>
            </a:r>
            <a:r>
              <a:rPr lang="en-US" sz="3200" dirty="0" err="1">
                <a:solidFill>
                  <a:srgbClr val="FFFF00"/>
                </a:solidFill>
                <a:latin typeface="Times New Roman" pitchFamily="-104" charset="0"/>
              </a:rPr>
              <a:t>Lautzenheiser</a:t>
            </a:r>
            <a:endParaRPr lang="en-US" sz="36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204733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After all,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doesn’t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she deserve our very best?</a:t>
            </a:r>
            <a:endParaRPr lang="en-US" sz="9600" i="1" dirty="0">
              <a:solidFill>
                <a:schemeClr val="folHlink"/>
              </a:solidFill>
              <a:latin typeface="Times New Roman" pitchFamily="-104" charset="0"/>
            </a:endParaRPr>
          </a:p>
        </p:txBody>
      </p:sp>
      <p:pic>
        <p:nvPicPr>
          <p:cNvPr id="5" name="Slide 22 Star Spangled Banner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1300" y="1440323"/>
            <a:ext cx="7495739" cy="4216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>
                <a:solidFill>
                  <a:srgbClr val="FFFF00"/>
                </a:solidFill>
                <a:latin typeface="Times New Roman" pitchFamily="-104" charset="0"/>
              </a:rPr>
              <a:t>Contact Information:</a:t>
            </a:r>
            <a:endParaRPr lang="en-US" sz="4000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733800" y="1913100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4400" dirty="0" err="1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  <a:p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On Twitter</a:t>
            </a:r>
            <a:endParaRPr lang="en-US" sz="3600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err="1">
                <a:latin typeface="Times New Roman" pitchFamily="-104" charset="0"/>
              </a:rPr>
              <a:t>marcia@musicedconsultants.net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10116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latin typeface="Times New Roman" pitchFamily="-104" charset="0"/>
              </a:rPr>
              <a:t>Thank You!</a:t>
            </a:r>
            <a:endParaRPr lang="en-US" sz="60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6759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299" y="1773827"/>
            <a:ext cx="2029861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PCMEA Transparent 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1646" y="4270395"/>
            <a:ext cx="2321206" cy="1875210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33415" y="5354642"/>
            <a:ext cx="230376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University Park</a:t>
            </a:r>
          </a:p>
          <a:p>
            <a:pPr algn="ctr"/>
            <a:r>
              <a:rPr lang="en-US" sz="2400" dirty="0" smtClean="0">
                <a:solidFill>
                  <a:srgbClr val="0000FF"/>
                </a:solidFill>
                <a:latin typeface="Avenir Book"/>
                <a:cs typeface="Avenir Book"/>
              </a:rPr>
              <a:t>Allocation Committee</a:t>
            </a:r>
          </a:p>
        </p:txBody>
      </p:sp>
      <p:pic>
        <p:nvPicPr>
          <p:cNvPr id="13" name="Picture 12" descr="Transparent UPA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415" y="4545630"/>
            <a:ext cx="2393950" cy="983954"/>
          </a:xfrm>
          <a:prstGeom prst="rect">
            <a:avLst/>
          </a:prstGeom>
        </p:spPr>
      </p:pic>
      <p:pic>
        <p:nvPicPr>
          <p:cNvPr id="14" name="Picture 13" descr="Screen Shot 2015-11-13 at 2.13.22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085" y="3544045"/>
            <a:ext cx="3461957" cy="1153985"/>
          </a:xfrm>
          <a:prstGeom prst="rect">
            <a:avLst/>
          </a:prstGeom>
        </p:spPr>
      </p:pic>
      <p:pic>
        <p:nvPicPr>
          <p:cNvPr id="15" name="Picture 14" descr="Slides Logo Transparent cop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0491" y="4040478"/>
            <a:ext cx="2742509" cy="1894045"/>
          </a:xfrm>
          <a:prstGeom prst="rect">
            <a:avLst/>
          </a:prstGeom>
        </p:spPr>
      </p:pic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933905" y="5852330"/>
            <a:ext cx="23037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 smtClean="0">
                <a:solidFill>
                  <a:srgbClr val="FFFFFF"/>
                </a:solidFill>
                <a:latin typeface="Avenir Book"/>
                <a:cs typeface="Avenir Book"/>
              </a:rPr>
              <a:t>Peter Sides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1524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A focus on these </a:t>
            </a:r>
            <a:r>
              <a:rPr lang="en-US" sz="4400" i="1" u="sng" dirty="0">
                <a:latin typeface="Times New Roman" pitchFamily="-104" charset="0"/>
              </a:rPr>
              <a:t>5 C’s</a:t>
            </a:r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 is essential </a:t>
            </a:r>
          </a:p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to prepare students for the future.</a:t>
            </a:r>
            <a:endParaRPr lang="en-US" sz="3600" dirty="0">
              <a:latin typeface="Times New Roman" pitchFamily="-10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85800" y="2057400"/>
            <a:ext cx="44196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ritical Thinking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ommunication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ollaboration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reativity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onfidence</a:t>
            </a:r>
            <a:endParaRPr lang="en-US" sz="3600">
              <a:latin typeface="Times New Roman" pitchFamily="-104" charset="0"/>
            </a:endParaRPr>
          </a:p>
        </p:txBody>
      </p:sp>
      <p:pic>
        <p:nvPicPr>
          <p:cNvPr id="20484" name="Picture 7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657600"/>
            <a:ext cx="36576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976438"/>
            <a:ext cx="3657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030"/>
          <p:cNvSpPr>
            <a:spLocks noChangeArrowheads="1"/>
          </p:cNvSpPr>
          <p:nvPr/>
        </p:nvSpPr>
        <p:spPr bwMode="auto">
          <a:xfrm>
            <a:off x="1371600" y="5562600"/>
            <a:ext cx="3086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Therefore.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204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04800" y="1828800"/>
            <a:ext cx="7626350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1.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ritical Thinking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reason effectively and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solve </a:t>
            </a:r>
          </a:p>
          <a:p>
            <a:pPr lvl="1" algn="l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problems</a:t>
            </a:r>
          </a:p>
          <a:p>
            <a:pPr lvl="1"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analyze how </a:t>
            </a:r>
            <a:r>
              <a:rPr lang="en-US" sz="3200" u="sng" dirty="0">
                <a:latin typeface="Times New Roman" pitchFamily="-104" charset="0"/>
              </a:rPr>
              <a:t>parts</a:t>
            </a:r>
            <a:r>
              <a:rPr lang="en-US" sz="3200" dirty="0">
                <a:latin typeface="Times New Roman" pitchFamily="-104" charset="0"/>
              </a:rPr>
              <a:t> of a whole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interact with each other to produce overall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outcomes in complex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73172" y="1184010"/>
            <a:ext cx="9144000" cy="378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Problem Solving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4400" dirty="0">
                <a:latin typeface="Times New Roman" pitchFamily="-104" charset="0"/>
              </a:rPr>
              <a:t> </a:t>
            </a:r>
          </a:p>
          <a:p>
            <a:pPr algn="ctr"/>
            <a:r>
              <a:rPr lang="en-US" sz="4400" dirty="0">
                <a:latin typeface="Times New Roman" pitchFamily="-104" charset="0"/>
              </a:rPr>
              <a:t>Ability to solve </a:t>
            </a:r>
            <a:r>
              <a:rPr lang="en-US" sz="4400" dirty="0" smtClean="0">
                <a:latin typeface="Times New Roman" pitchFamily="-104" charset="0"/>
              </a:rPr>
              <a:t>problems</a:t>
            </a:r>
          </a:p>
          <a:p>
            <a:endParaRPr lang="en-US" sz="1200" dirty="0" smtClean="0">
              <a:latin typeface="Times New Roman" pitchFamily="-104" charset="0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Harry </a:t>
            </a:r>
            <a:r>
              <a:rPr lang="en-US" sz="3200" dirty="0" err="1" smtClean="0">
                <a:latin typeface="Times New Roman"/>
                <a:cs typeface="Times New Roman"/>
              </a:rPr>
              <a:t>Connick</a:t>
            </a:r>
            <a:r>
              <a:rPr lang="en-US" sz="3200" dirty="0" smtClean="0">
                <a:latin typeface="Times New Roman"/>
                <a:cs typeface="Times New Roman"/>
              </a:rPr>
              <a:t>, Jr. holds a patent for a system that coordinates musical displays for musicians in an orchestra</a:t>
            </a:r>
            <a:r>
              <a:rPr lang="en-US" sz="2800" dirty="0" smtClean="0">
                <a:latin typeface="Times New Roman"/>
                <a:cs typeface="Times New Roman"/>
              </a:rPr>
              <a:t>. </a:t>
            </a:r>
          </a:p>
          <a:p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1262" y="3836302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24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Vic Firth came up with the idea of making a better drumstick while playing timpani for the Boston Symphony Orchestra. 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18214" y="5349779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24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Les Paul invented the solid body guitar because his audience at a BBQ joint couldn’t hear him play.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6478" y="1562120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1681" y="1614184"/>
            <a:ext cx="8052637" cy="390876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EXAMPLE: </a:t>
            </a:r>
            <a:r>
              <a:rPr lang="en-US" sz="3600" dirty="0" smtClean="0">
                <a:latin typeface="Times New Roman"/>
                <a:cs typeface="Times New Roman"/>
              </a:rPr>
              <a:t>Ability to analyze how parts </a:t>
            </a:r>
          </a:p>
          <a:p>
            <a:r>
              <a:rPr lang="en-US" sz="3600" dirty="0" smtClean="0">
                <a:latin typeface="Times New Roman"/>
                <a:cs typeface="Times New Roman"/>
              </a:rPr>
              <a:t>of a whole interact with each other to produce overall outcomes in complex systems.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600" dirty="0" smtClean="0">
                <a:latin typeface="Times New Roman"/>
                <a:cs typeface="Times New Roman"/>
              </a:rPr>
              <a:t>See how this creative young man used this concept to produce a remarkable outcome!</a:t>
            </a:r>
            <a:endParaRPr lang="en-US"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529" y="1357313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Slide 7 My PVC Instrument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7774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1600200"/>
            <a:ext cx="8686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2.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ommunication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 smtClean="0"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latin typeface="Times New Roman" pitchFamily="-104" charset="0"/>
              </a:rPr>
              <a:t>listen</a:t>
            </a:r>
            <a:r>
              <a:rPr lang="en-US" sz="3200" dirty="0" smtClean="0"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Ability </a:t>
            </a:r>
            <a:r>
              <a:rPr lang="en-US" sz="3200" dirty="0"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thoughts</a:t>
            </a:r>
            <a:r>
              <a:rPr lang="en-US" sz="3200" dirty="0"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both </a:t>
            </a:r>
            <a:r>
              <a:rPr lang="en-US" sz="3200" dirty="0">
                <a:latin typeface="Times New Roman" pitchFamily="-104" charset="0"/>
              </a:rPr>
              <a:t>verbally and</a:t>
            </a:r>
            <a:r>
              <a:rPr lang="en-US" sz="3200" dirty="0" smtClean="0">
                <a:latin typeface="Times New Roman" pitchFamily="-104" charset="0"/>
              </a:rPr>
              <a:t> non</a:t>
            </a:r>
            <a:r>
              <a:rPr lang="en-US" sz="3200" dirty="0">
                <a:latin typeface="Times New Roman" pitchFamily="-104" charset="0"/>
              </a:rPr>
              <a:t>-</a:t>
            </a:r>
            <a:r>
              <a:rPr lang="en-US" sz="3200" dirty="0" smtClean="0"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Have you tried </a:t>
            </a:r>
            <a:r>
              <a:rPr lang="en-US" sz="3200" i="1" dirty="0" smtClean="0">
                <a:solidFill>
                  <a:srgbClr val="FFFF00"/>
                </a:solidFill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latin typeface="Times New Roman" pitchFamily="-104" charset="0"/>
            </a:endParaRPr>
          </a:p>
          <a:p>
            <a:pPr lvl="1" algn="l"/>
            <a:endParaRPr lang="en-US" sz="2000" dirty="0"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752600"/>
            <a:ext cx="426720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85800" y="114300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Result-driven</a:t>
            </a:r>
            <a:r>
              <a:rPr lang="en-US" sz="2800" dirty="0">
                <a:latin typeface="Times New Roman" pitchFamily="-10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r>
              <a:rPr lang="en-US" sz="2800" dirty="0">
                <a:latin typeface="Times New Roman" pitchFamily="-104" charset="0"/>
              </a:rPr>
              <a:t>: Listening and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2800" dirty="0">
                <a:latin typeface="Times New Roman" pitchFamily="-104" charset="0"/>
              </a:rPr>
              <a:t>communicating effectively will guarantee success!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7" name="Slide 9 A guide to effective communcation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07526" y="208915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126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866</Words>
  <Application>Microsoft Macintosh PowerPoint</Application>
  <PresentationFormat>On-screen Show (4:3)</PresentationFormat>
  <Paragraphs>182</Paragraphs>
  <Slides>24</Slides>
  <Notes>24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159</cp:revision>
  <dcterms:created xsi:type="dcterms:W3CDTF">2015-11-14T11:55:03Z</dcterms:created>
  <dcterms:modified xsi:type="dcterms:W3CDTF">2015-11-14T12:01:12Z</dcterms:modified>
</cp:coreProperties>
</file>