
<file path=[Content_Types].xml><?xml version="1.0" encoding="utf-8"?>
<Types xmlns="http://schemas.openxmlformats.org/package/2006/content-types">
  <Override PartName="/ppt/notesSlides/notesSlide24.xml" ContentType="application/vnd.openxmlformats-officedocument.presentationml.notesSlide+xml"/>
  <Default Extension="pdf" ContentType="application/pdf"/>
  <Override PartName="/ppt/slides/slide14.xml" ContentType="application/vnd.openxmlformats-officedocument.presentationml.slide+xml"/>
  <Default Extension="rels" ContentType="application/vnd.openxmlformats-package.relationships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39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36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notesSlides/notesSlide2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notesSlides/notesSlide41.xml" ContentType="application/vnd.openxmlformats-officedocument.presentationml.notesSlid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701" r:id="rId1"/>
  </p:sldMasterIdLst>
  <p:notesMasterIdLst>
    <p:notesMasterId r:id="rId43"/>
  </p:notesMasterIdLst>
  <p:handoutMasterIdLst>
    <p:handoutMasterId r:id="rId44"/>
  </p:handoutMasterIdLst>
  <p:sldIdLst>
    <p:sldId id="336" r:id="rId2"/>
    <p:sldId id="418" r:id="rId3"/>
    <p:sldId id="259" r:id="rId4"/>
    <p:sldId id="367" r:id="rId5"/>
    <p:sldId id="345" r:id="rId6"/>
    <p:sldId id="373" r:id="rId7"/>
    <p:sldId id="374" r:id="rId8"/>
    <p:sldId id="420" r:id="rId9"/>
    <p:sldId id="368" r:id="rId10"/>
    <p:sldId id="392" r:id="rId11"/>
    <p:sldId id="431" r:id="rId12"/>
    <p:sldId id="443" r:id="rId13"/>
    <p:sldId id="401" r:id="rId14"/>
    <p:sldId id="398" r:id="rId15"/>
    <p:sldId id="425" r:id="rId16"/>
    <p:sldId id="426" r:id="rId17"/>
    <p:sldId id="427" r:id="rId18"/>
    <p:sldId id="444" r:id="rId19"/>
    <p:sldId id="412" r:id="rId20"/>
    <p:sldId id="438" r:id="rId21"/>
    <p:sldId id="433" r:id="rId22"/>
    <p:sldId id="353" r:id="rId23"/>
    <p:sldId id="413" r:id="rId24"/>
    <p:sldId id="354" r:id="rId25"/>
    <p:sldId id="379" r:id="rId26"/>
    <p:sldId id="376" r:id="rId27"/>
    <p:sldId id="357" r:id="rId28"/>
    <p:sldId id="445" r:id="rId29"/>
    <p:sldId id="430" r:id="rId30"/>
    <p:sldId id="358" r:id="rId31"/>
    <p:sldId id="359" r:id="rId32"/>
    <p:sldId id="361" r:id="rId33"/>
    <p:sldId id="395" r:id="rId34"/>
    <p:sldId id="362" r:id="rId35"/>
    <p:sldId id="369" r:id="rId36"/>
    <p:sldId id="364" r:id="rId37"/>
    <p:sldId id="365" r:id="rId38"/>
    <p:sldId id="417" r:id="rId39"/>
    <p:sldId id="419" r:id="rId40"/>
    <p:sldId id="421" r:id="rId41"/>
    <p:sldId id="446" r:id="rId42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4890C5"/>
    <a:srgbClr val="4D9AFF"/>
    <a:srgbClr val="1A85FF"/>
    <a:srgbClr val="E58955"/>
    <a:srgbClr val="663300"/>
    <a:srgbClr val="336699"/>
    <a:srgbClr val="2C7478"/>
    <a:srgbClr val="660066"/>
    <a:srgbClr val="9900CC"/>
    <a:srgbClr val="B095F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60" autoAdjust="0"/>
    <p:restoredTop sz="95513" autoAdjust="0"/>
  </p:normalViewPr>
  <p:slideViewPr>
    <p:cSldViewPr>
      <p:cViewPr>
        <p:scale>
          <a:sx n="100" d="100"/>
          <a:sy n="100" d="100"/>
        </p:scale>
        <p:origin x="-58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2520" y="-104"/>
      </p:cViewPr>
      <p:guideLst>
        <p:guide orient="horz" pos="2891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esProps" Target="presProps.xml"/><Relationship Id="rId47" Type="http://schemas.openxmlformats.org/officeDocument/2006/relationships/viewProps" Target="viewProps.xml"/><Relationship Id="rId48" Type="http://schemas.openxmlformats.org/officeDocument/2006/relationships/theme" Target="theme/theme1.xml"/><Relationship Id="rId4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1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11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12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13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14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16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17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18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19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20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21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22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23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3249C-0124-C842-94CC-967B691BC945}" type="slidenum">
              <a:rPr lang="en-US">
                <a:latin typeface="Times" charset="0"/>
              </a:rPr>
              <a:pPr/>
              <a:t>24</a:t>
            </a:fld>
            <a:endParaRPr lang="en-US">
              <a:latin typeface="Time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25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26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27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28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29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22F2C-74E5-1B42-B6C2-D65B614F5CB8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EA7B2-6225-2841-AD00-BA1FADCBDB0A}" type="slidenum">
              <a:rPr lang="en-US">
                <a:latin typeface="Times" charset="0"/>
              </a:rPr>
              <a:pPr/>
              <a:t>31</a:t>
            </a:fld>
            <a:endParaRPr lang="en-US">
              <a:latin typeface="Times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37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38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39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40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41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11E31-A891-7145-813C-32B07326DB4A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827501BC-4349-A844-BA03-C42FA1A8B46F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8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4C40B-BD92-904B-B0D1-39491AF29CEA}" type="slidenum">
              <a:rPr lang="en-US">
                <a:latin typeface="Times" charset="0"/>
              </a:rPr>
              <a:pPr/>
              <a:t>9</a:t>
            </a:fld>
            <a:endParaRPr lang="en-US">
              <a:latin typeface="Times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 dirty="0">
              <a:latin typeface="Times New Roman"/>
            </a:endParaRPr>
          </a:p>
        </p:txBody>
      </p:sp>
      <p:grpSp>
        <p:nvGrpSpPr>
          <p:cNvPr id="5" name="Group 1032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1033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7" name="Rectangle 1034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8" name="Rectangle 1035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9" name="Rectangle 1036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10" name="Line 1037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11" name="Rectangle 1038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  <p:sp>
        <p:nvSpPr>
          <p:cNvPr id="294915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4916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02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C2A0-207B-324C-9854-DFDA1863FDE1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13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0"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14" name="Rectangle 103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FEAEA901-911E-8F4B-ADE6-4DAAFA38A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47133-5F69-4640-A4AA-4405A49ED681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298BF-2ED1-C641-8AF2-D62E0FB0F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8916-3468-0F48-8867-0723C64D51C4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30AD8-A0C4-9245-9CC9-F064FDAEB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66F8-CE87-8B43-BAE2-65CDED238B66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1FE74-AD99-234C-AAB2-EBF98255D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44613-3C06-4C49-AAF4-D49BC73B3724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A3FF-04C3-304C-AFAC-535F33ABC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F616D-1AB2-584A-ABDC-F8AFEBF9E4D3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A3C15-6233-A445-AFD5-FCAA31080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D230F-A3F0-5041-8E23-129B9FF44FF8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CF69-2477-6646-8D09-BB92A8E73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F37C9-2858-2148-A578-424EB224237F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BA6AC-771E-6B4B-A2B5-C6E1E0B15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18DE9-B5AB-A045-89EF-2CB70DA3856F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258C2-9E0C-F843-94B0-06B40E8DF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48C1-105D-9946-8B5E-4E7A0D78D215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B5DC3-9D3E-EE47-91E6-964F596B2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CA918-6897-3547-9585-3256AAB893D3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F567-FC49-4B4E-BB0F-A4A90FB6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70232422-39F9-8E4E-9D55-B4F015B40938}" type="datetime1">
              <a:rPr lang="en-US"/>
              <a:pPr>
                <a:defRPr/>
              </a:pPr>
              <a:t>5/1/15</a:t>
            </a:fld>
            <a:endParaRPr lang="en-US"/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latin typeface="Arial" pitchFamily="-109" charset="0"/>
              </a:defRPr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665C1D2B-DEBA-2D44-B1C4-CDFCB62A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29389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29389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90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jpeg"/><Relationship Id="rId5" Type="http://schemas.openxmlformats.org/officeDocument/2006/relationships/image" Target="../media/image2.jpeg"/><Relationship Id="rId6" Type="http://schemas.openxmlformats.org/officeDocument/2006/relationships/image" Target="../media/image3.jpeg"/><Relationship Id="rId7" Type="http://schemas.openxmlformats.org/officeDocument/2006/relationships/image" Target="../media/image4.jpe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image" Target="../media/image22.png"/><Relationship Id="rId1" Type="http://schemas.openxmlformats.org/officeDocument/2006/relationships/video" Target="file://localhost/Users/marcianeel/Desktop/CTMEA%20PPT/CTMEA%20R&amp;R%20Videos%20Used/R:R%20Slide%2018%20Parent%20Band.mp4" TargetMode="Externa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image" Target="../media/image25.png"/><Relationship Id="rId1" Type="http://schemas.openxmlformats.org/officeDocument/2006/relationships/video" Target="file://localhost/Users/marcianeel/Desktop/CTMEA%20PPT/CTMEA%20R&amp;R%20Videos%20Used/R:R%20Slide%2021%20Bailey%20MS%20Mariachi.mov" TargetMode="External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png"/><Relationship Id="rId5" Type="http://schemas.openxmlformats.org/officeDocument/2006/relationships/image" Target="../media/image28.jpe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31.png"/><Relationship Id="rId1" Type="http://schemas.openxmlformats.org/officeDocument/2006/relationships/video" Target="file://localhost/Users/marcianeel/Desktop/CTMEA%20PPT/CTMEA%20R&amp;R%20Videos%20Used/R:R%20Slide%2023%20Why%20Kids%20Stay%20in%20Band.mp4" TargetMode="External"/><Relationship Id="rId2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4" Type="http://schemas.openxmlformats.org/officeDocument/2006/relationships/image" Target="../media/image43.png"/><Relationship Id="rId1" Type="http://schemas.openxmlformats.org/officeDocument/2006/relationships/video" Target="file://localhost/Users/marcianeel/Desktop/CTMEA%20PPT/CTMEA%20R&amp;R%20Videos%20Used/R:R%20Slide%2028%20There%20Is%20A%20Place.mp4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4" Type="http://schemas.openxmlformats.org/officeDocument/2006/relationships/image" Target="../media/image48.png"/><Relationship Id="rId1" Type="http://schemas.openxmlformats.org/officeDocument/2006/relationships/video" Target="file://localhost/Users/marcianeel/Desktop/Projects/OKMEA%202014/OKMEA%20PPTS/1%20R&amp;R%20PPT/OKMEA%20R&amp;R%20Videos/22%20First%20Performance.mov" TargetMode="External"/><Relationship Id="rId2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4" Type="http://schemas.openxmlformats.org/officeDocument/2006/relationships/image" Target="../media/image54.png"/><Relationship Id="rId5" Type="http://schemas.openxmlformats.org/officeDocument/2006/relationships/hyperlink" Target="http://www.musicachievementcouncil.org" TargetMode="External"/><Relationship Id="rId6" Type="http://schemas.openxmlformats.org/officeDocument/2006/relationships/image" Target="../media/image55.png"/><Relationship Id="rId1" Type="http://schemas.openxmlformats.org/officeDocument/2006/relationships/video" Target="file://localhost/Users/marcianeel/Desktop/Projects/OKMEA%202014/OKMEA%20PPTS/1%20R&amp;R%20PPT/OKMEA%20R&amp;R%20Videos/37%20MAC_DrTim.mp4" TargetMode="External"/><Relationship Id="rId2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45.png"/><Relationship Id="rId5" Type="http://schemas.openxmlformats.org/officeDocument/2006/relationships/image" Target="../media/image56.pdf"/><Relationship Id="rId6" Type="http://schemas.openxmlformats.org/officeDocument/2006/relationships/image" Target="../media/image57.png"/><Relationship Id="rId7" Type="http://schemas.openxmlformats.org/officeDocument/2006/relationships/image" Target="../media/image58.pdf"/><Relationship Id="rId8" Type="http://schemas.openxmlformats.org/officeDocument/2006/relationships/image" Target="../media/image59.png"/><Relationship Id="rId9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9.png"/><Relationship Id="rId12" Type="http://schemas.openxmlformats.org/officeDocument/2006/relationships/image" Target="../media/image70.png"/><Relationship Id="rId13" Type="http://schemas.openxmlformats.org/officeDocument/2006/relationships/image" Target="../media/image71.png"/><Relationship Id="rId14" Type="http://schemas.openxmlformats.org/officeDocument/2006/relationships/image" Target="../media/image72.jpeg"/><Relationship Id="rId15" Type="http://schemas.openxmlformats.org/officeDocument/2006/relationships/image" Target="../media/image55.png"/><Relationship Id="rId16" Type="http://schemas.openxmlformats.org/officeDocument/2006/relationships/image" Target="../media/image4.jpeg"/><Relationship Id="rId17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jpeg"/><Relationship Id="rId6" Type="http://schemas.openxmlformats.org/officeDocument/2006/relationships/image" Target="../media/image64.png"/><Relationship Id="rId7" Type="http://schemas.openxmlformats.org/officeDocument/2006/relationships/image" Target="../media/image65.jpeg"/><Relationship Id="rId8" Type="http://schemas.openxmlformats.org/officeDocument/2006/relationships/image" Target="../media/image66.jpeg"/><Relationship Id="rId9" Type="http://schemas.openxmlformats.org/officeDocument/2006/relationships/image" Target="../media/image67.jpeg"/><Relationship Id="rId10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9.png"/><Relationship Id="rId12" Type="http://schemas.openxmlformats.org/officeDocument/2006/relationships/image" Target="../media/image70.png"/><Relationship Id="rId13" Type="http://schemas.openxmlformats.org/officeDocument/2006/relationships/image" Target="../media/image71.png"/><Relationship Id="rId14" Type="http://schemas.openxmlformats.org/officeDocument/2006/relationships/image" Target="../media/image72.jpeg"/><Relationship Id="rId15" Type="http://schemas.openxmlformats.org/officeDocument/2006/relationships/image" Target="../media/image55.png"/><Relationship Id="rId16" Type="http://schemas.openxmlformats.org/officeDocument/2006/relationships/image" Target="../media/image4.jpeg"/><Relationship Id="rId17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jpeg"/><Relationship Id="rId6" Type="http://schemas.openxmlformats.org/officeDocument/2006/relationships/image" Target="../media/image64.png"/><Relationship Id="rId7" Type="http://schemas.openxmlformats.org/officeDocument/2006/relationships/image" Target="../media/image65.jpeg"/><Relationship Id="rId8" Type="http://schemas.openxmlformats.org/officeDocument/2006/relationships/image" Target="../media/image66.jpeg"/><Relationship Id="rId9" Type="http://schemas.openxmlformats.org/officeDocument/2006/relationships/image" Target="../media/image67.jpeg"/><Relationship Id="rId10" Type="http://schemas.openxmlformats.org/officeDocument/2006/relationships/image" Target="../media/image6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1.png"/><Relationship Id="rId1" Type="http://schemas.openxmlformats.org/officeDocument/2006/relationships/video" Target="file://localhost/Users/marcianeel/Desktop/Projects/OKMEA%202014/OKMEA%20PPTS/1%20R&amp;R%20PPT/OKMEA%20R&amp;R%20Videos/Video%20of%20Dan%20copy.MOV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2133600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You CAN Successfully Recruit and Retain</a:t>
            </a:r>
          </a:p>
          <a:p>
            <a:pPr algn="ctr"/>
            <a:r>
              <a:rPr lang="en-US" sz="4000" b="1" i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Even MORE Music Students!</a:t>
            </a:r>
            <a:endParaRPr lang="en-US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Picture 6" descr="MAC logo color.jpg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1579" y="5354515"/>
            <a:ext cx="4017821" cy="127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>
            <a:spLocks noGrp="1" noChangeArrowheads="1"/>
          </p:cNvSpPr>
          <p:nvPr/>
        </p:nvSpPr>
        <p:spPr bwMode="auto">
          <a:xfrm>
            <a:off x="0" y="33528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pitchFamily="-109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9pPr>
          </a:lstStyle>
          <a:p>
            <a:r>
              <a:rPr lang="en-US" sz="4000" b="0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 Bold" pitchFamily="1" charset="0"/>
              </a:rPr>
              <a:t>Marcia Neel</a:t>
            </a:r>
          </a:p>
          <a:p>
            <a:endParaRPr lang="en-US" sz="3200" b="0" dirty="0" smtClean="0">
              <a:solidFill>
                <a:srgbClr val="008000"/>
              </a:solidFill>
              <a:latin typeface="Times New Roman Bold" pitchFamily="1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209800" y="429161"/>
            <a:ext cx="67818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69</a:t>
            </a:r>
            <a:r>
              <a:rPr lang="en-US" sz="4400" b="1" baseline="30000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th</a:t>
            </a:r>
            <a:r>
              <a:rPr lang="en-US" sz="44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 Annual Conference</a:t>
            </a:r>
          </a:p>
          <a:p>
            <a:pPr algn="ctr"/>
            <a:r>
              <a:rPr lang="en-US" sz="3200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May 1, 2015</a:t>
            </a:r>
            <a:endParaRPr lang="en-US" sz="3200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5269468"/>
            <a:ext cx="1306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Liz </a:t>
            </a:r>
            <a:r>
              <a:rPr lang="en-US" dirty="0" err="1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Reineke</a:t>
            </a:r>
            <a:endParaRPr lang="en-US" dirty="0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6248400" y="3810000"/>
            <a:ext cx="2265363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03" charset="0"/>
              <a:ea typeface="Times New Roman" pitchFamily="-103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79074" y="5269468"/>
            <a:ext cx="1190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Renier</a:t>
            </a:r>
            <a:r>
              <a:rPr lang="en-US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 Fee</a:t>
            </a:r>
            <a:endParaRPr lang="en-US" dirty="0"/>
          </a:p>
        </p:txBody>
      </p:sp>
      <p:pic>
        <p:nvPicPr>
          <p:cNvPr id="13" name="Picture 12" descr="CTMEA Logo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609600"/>
            <a:ext cx="2057400" cy="989734"/>
          </a:xfrm>
          <a:prstGeom prst="rect">
            <a:avLst/>
          </a:prstGeom>
          <a:noFill/>
          <a:ln>
            <a:noFill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14" name="Picture 13" descr="Creative Music Cente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0" y="4029649"/>
            <a:ext cx="2209800" cy="1254387"/>
          </a:xfrm>
          <a:prstGeom prst="rect">
            <a:avLst/>
          </a:prstGeom>
        </p:spPr>
      </p:pic>
      <p:pic>
        <p:nvPicPr>
          <p:cNvPr id="15" name="Picture 14" descr="Music &amp; Arts Log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0" y="4189968"/>
            <a:ext cx="3440729" cy="10033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685800"/>
            <a:ext cx="87630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Presentation Day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828800"/>
            <a:ext cx="8001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Best in classroom setting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Show up unannounced</a:t>
            </a:r>
            <a:endParaRPr lang="en-US" sz="32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3200" dirty="0" smtClean="0"/>
              <a:t>Never </a:t>
            </a:r>
            <a:r>
              <a:rPr lang="en-US" sz="3200" dirty="0"/>
              <a:t>ask, “how many want to be in the band, choir, orchestra. . .”</a:t>
            </a:r>
          </a:p>
          <a:p>
            <a:pPr marL="1143000" lvl="2" indent="-228600" eaLnBrk="1" hangingPunct="1">
              <a:lnSpc>
                <a:spcPct val="90000"/>
              </a:lnSpc>
              <a:buNone/>
            </a:pPr>
            <a:r>
              <a:rPr lang="en-US" sz="3200" dirty="0">
                <a:ea typeface="ＭＳ Ｐゴシック" charset="-128"/>
              </a:rPr>
              <a:t>Instead, ask for a who of hands “how many </a:t>
            </a:r>
            <a:r>
              <a:rPr lang="en-US" sz="3200" dirty="0" smtClean="0">
                <a:ea typeface="ＭＳ Ｐゴシック" charset="-128"/>
              </a:rPr>
              <a:t>of you </a:t>
            </a:r>
            <a:r>
              <a:rPr lang="en-US" sz="3200" dirty="0">
                <a:ea typeface="ＭＳ Ｐゴシック" charset="-128"/>
              </a:rPr>
              <a:t>want to try an instrument?”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Keep </a:t>
            </a:r>
            <a:r>
              <a:rPr lang="en-US" sz="3200" dirty="0" smtClean="0"/>
              <a:t>presentation short (30 minutes)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b="1" dirty="0">
                <a:solidFill>
                  <a:srgbClr val="CD0000"/>
                </a:solidFill>
              </a:rPr>
              <a:t>BE ENTHUSIASTIC!!!!!</a:t>
            </a:r>
            <a:endParaRPr lang="en-US" sz="3200" dirty="0"/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914400" y="1255693"/>
            <a:ext cx="536920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 charset="0"/>
              </a:rPr>
              <a:t>    </a:t>
            </a:r>
            <a:r>
              <a:rPr lang="en-US" sz="2800" dirty="0">
                <a:latin typeface="Times New Roman" charset="0"/>
              </a:rPr>
              <a:t>Can be:  Musical Aptitude Survey </a:t>
            </a:r>
          </a:p>
          <a:p>
            <a:r>
              <a:rPr lang="en-US" sz="2800" dirty="0">
                <a:latin typeface="Times New Roman" charset="0"/>
              </a:rPr>
              <a:t>	     </a:t>
            </a:r>
            <a:r>
              <a:rPr lang="en-US" sz="2800" dirty="0" smtClean="0">
                <a:latin typeface="Times New Roman" charset="0"/>
              </a:rPr>
              <a:t>   Instrument </a:t>
            </a:r>
            <a:r>
              <a:rPr lang="en-US" sz="2800" dirty="0">
                <a:latin typeface="Times New Roman" charset="0"/>
              </a:rPr>
              <a:t>Try-out</a:t>
            </a:r>
          </a:p>
        </p:txBody>
      </p:sp>
      <p:pic>
        <p:nvPicPr>
          <p:cNvPr id="3789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609600"/>
            <a:ext cx="18891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533400"/>
            <a:ext cx="8763000" cy="16002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Follow-up idea from: 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Jeff Scott &amp; Emily Wilkinson, ALMEA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24000"/>
            <a:ext cx="9144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3200" dirty="0" smtClean="0"/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Giving a “Golden Invitation” to band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them feel special!”</a:t>
            </a:r>
          </a:p>
        </p:txBody>
      </p:sp>
      <p:pic>
        <p:nvPicPr>
          <p:cNvPr id="9" name="Picture 8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05000"/>
            <a:ext cx="2336800" cy="261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533400"/>
            <a:ext cx="8763000" cy="16002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Follow-up idea from: 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Chris Crone, PAMEA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52600"/>
            <a:ext cx="9144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lvl="1">
              <a:buNone/>
            </a:pPr>
            <a:r>
              <a:rPr lang="en-US" sz="3200" dirty="0" smtClean="0"/>
              <a:t>“And let me say. . .</a:t>
            </a:r>
          </a:p>
          <a:p>
            <a:pPr>
              <a:buNone/>
            </a:pPr>
            <a:r>
              <a:rPr lang="en-US" dirty="0" smtClean="0"/>
              <a:t>	. . .when you </a:t>
            </a:r>
            <a:r>
              <a:rPr lang="en-US" u="sng" dirty="0" smtClean="0"/>
              <a:t>make the time </a:t>
            </a:r>
            <a:r>
              <a:rPr lang="en-US" dirty="0" smtClean="0"/>
              <a:t>to have each 4th grader touch, hold, and play three instruments of their choice, then send a personal letter home with each student letting the parents know which instrument their child had success on, your instrumental numbers go through the roof!”</a:t>
            </a:r>
            <a:endParaRPr lang="en-US" sz="2400" dirty="0"/>
          </a:p>
        </p:txBody>
      </p:sp>
      <p:pic>
        <p:nvPicPr>
          <p:cNvPr id="5" name="Picture 4" descr="1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609600"/>
            <a:ext cx="2908467" cy="1939925"/>
          </a:xfrm>
          <a:prstGeom prst="rect">
            <a:avLst/>
          </a:prstGeom>
        </p:spPr>
      </p:pic>
      <p:pic>
        <p:nvPicPr>
          <p:cNvPr id="6" name="Picture 5" descr="Students-from-Eduardo-Mata-Elementar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584" y="609600"/>
            <a:ext cx="347802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752600"/>
            <a:ext cx="4038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>
                <a:ea typeface="ＭＳ Ｐゴシック" charset="-128"/>
                <a:cs typeface="ＭＳ Ｐゴシック" charset="-128"/>
              </a:rPr>
              <a:t>Recruitment Letters</a:t>
            </a:r>
            <a:endParaRPr lang="en-US" sz="24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Keep </a:t>
            </a:r>
            <a:r>
              <a:rPr lang="en-US" sz="2000" dirty="0"/>
              <a:t>them simple, upbeat and informational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Emphasize rewards, details,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000" dirty="0"/>
              <a:t>	your expectations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/>
              <a:t>RSVP form</a:t>
            </a:r>
          </a:p>
          <a:p>
            <a:pPr lvl="1" eaLnBrk="1" hangingPunct="1">
              <a:lnSpc>
                <a:spcPct val="90000"/>
              </a:lnSpc>
            </a:pPr>
            <a:endParaRPr lang="en-US" sz="10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Initial </a:t>
            </a:r>
            <a:r>
              <a:rPr lang="en-US" sz="2400" b="1" dirty="0">
                <a:ea typeface="ＭＳ Ｐゴシック" charset="-128"/>
                <a:cs typeface="ＭＳ Ｐゴシック" charset="-128"/>
              </a:rPr>
              <a:t>Meeting</a:t>
            </a:r>
            <a:endParaRPr lang="en-US" sz="24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 smtClean="0"/>
              <a:t>Involve </a:t>
            </a:r>
            <a:r>
              <a:rPr lang="en-US" sz="2000" dirty="0"/>
              <a:t>current parents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/>
              <a:t>Explain rental program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/>
              <a:t>Provide advocacy </a:t>
            </a:r>
            <a:r>
              <a:rPr lang="en-US" sz="2000" dirty="0" smtClean="0"/>
              <a:t>materials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10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Remember – The Best Ambassador is an </a:t>
            </a:r>
            <a:r>
              <a:rPr lang="en-US" sz="2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Excited</a:t>
            </a: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sz="2400" b="1" i="1" u="sng" dirty="0" smtClean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Child</a:t>
            </a:r>
            <a:endParaRPr lang="en-US" sz="2400" i="1" u="sng" dirty="0" smtClean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198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1000" y="1676400"/>
            <a:ext cx="40386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</a:t>
            </a:r>
            <a:r>
              <a:rPr lang="en-US" sz="2400" kern="0" dirty="0" smtClean="0">
                <a:latin typeface="+mn-lt"/>
                <a:ea typeface="ＭＳ Ｐゴシック" pitchFamily="-112" charset="-128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 on how to keep their children motivated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lvl="1" indent="-43656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n"/>
              <a:defRPr/>
            </a:pPr>
            <a:r>
              <a:rPr lang="en-US" sz="2400" kern="0" dirty="0" smtClean="0">
                <a:ea typeface="ＭＳ Ｐゴシック" pitchFamily="-112" charset="-128"/>
              </a:rPr>
              <a:t>Give PARENTS ideas  on how to keep their children 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657600"/>
            <a:ext cx="426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lvl="1" indent="-43656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n"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</a:t>
            </a:r>
            <a:r>
              <a:rPr lang="en-US" sz="2400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active</a:t>
            </a:r>
            <a:r>
              <a:rPr lang="en-US" sz="2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role in the learning process and to</a:t>
            </a:r>
            <a:r>
              <a:rPr lang="en-US" sz="2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400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stay</a:t>
            </a:r>
            <a:r>
              <a:rPr lang="en-US" sz="2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400" dirty="0" smtClean="0">
                <a:ea typeface="ＭＳ Ｐゴシック" charset="-128"/>
                <a:cs typeface="ＭＳ Ｐゴシック" charset="-128"/>
              </a:rPr>
              <a:t>involved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lvl="1" indent="-43656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n"/>
              <a:defRPr/>
            </a:pPr>
            <a:r>
              <a:rPr lang="en-US" sz="2400" kern="0" dirty="0" smtClean="0">
                <a:ea typeface="ＭＳ Ｐゴシック" pitchFamily="-112" charset="-128"/>
              </a:rPr>
              <a:t>Give PARENTS ideas  on how to keep their children 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657600"/>
            <a:ext cx="426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lvl="1" indent="-436563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n"/>
              <a:defRPr/>
            </a:pPr>
            <a:r>
              <a:rPr lang="en-US" sz="2400" kern="0" dirty="0" smtClean="0">
                <a:ea typeface="ＭＳ Ｐゴシック" pitchFamily="-112" charset="-128"/>
              </a:rPr>
              <a:t>Encourage PARENTS to play an </a:t>
            </a:r>
            <a:r>
              <a:rPr lang="en-US" sz="2400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active</a:t>
            </a:r>
            <a:r>
              <a:rPr lang="en-US" sz="2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400" kern="0" dirty="0" smtClean="0">
                <a:ea typeface="ＭＳ Ｐゴシック" pitchFamily="-112" charset="-128"/>
              </a:rPr>
              <a:t>role in the learning process and to</a:t>
            </a:r>
            <a:r>
              <a:rPr lang="en-US" sz="2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400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stay</a:t>
            </a:r>
            <a:r>
              <a:rPr lang="en-US" sz="24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2400" dirty="0" smtClean="0">
                <a:ea typeface="ＭＳ Ｐゴシック" charset="-128"/>
                <a:cs typeface="ＭＳ Ｐゴシック" charset="-128"/>
              </a:rPr>
              <a:t>involved</a:t>
            </a:r>
            <a:endParaRPr lang="en-US" sz="2400" kern="0" dirty="0" smtClean="0">
              <a:ea typeface="ＭＳ Ｐゴシック" pitchFamily="-112" charset="-128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76200" y="5105400"/>
            <a:ext cx="4267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Communicate with Parents REGULARLY to keep them engaged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2362200"/>
            <a:ext cx="8458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smtClean="0"/>
              <a:t>I have a very large band set up on the gym floor--each 2 children share a music stand and their parents sit on the outside-so there are 4 chairs per music stand. It's my own </a:t>
            </a:r>
            <a:r>
              <a:rPr lang="en-US" sz="2400" u="sng" dirty="0" smtClean="0"/>
              <a:t>band version of open house</a:t>
            </a:r>
            <a:r>
              <a:rPr lang="en-US" sz="2400" dirty="0" smtClean="0"/>
              <a:t>!</a:t>
            </a:r>
          </a:p>
          <a:p>
            <a:endParaRPr lang="en-US" sz="2400" dirty="0" smtClean="0"/>
          </a:p>
          <a:p>
            <a:r>
              <a:rPr lang="en-US" sz="2400" dirty="0" smtClean="0"/>
              <a:t>Half of the gathering is an actual rehearsal and half of it is going over practice techniques and student expectations. Some of what I do is procedural and some of it is telling parents, “Yes--the brass players really do need to practice buzzing. They aren't fooling around.”</a:t>
            </a:r>
          </a:p>
          <a:p>
            <a:endParaRPr lang="en-US" sz="2400" dirty="0" smtClean="0"/>
          </a:p>
          <a:p>
            <a:r>
              <a:rPr lang="en-US" sz="2400" i="1" dirty="0" smtClean="0"/>
              <a:t>By the way, the set up takes up almost half of the gym floor. </a:t>
            </a:r>
            <a:endParaRPr lang="en-US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18288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Follow-up idea from: Meredith </a:t>
            </a:r>
            <a:r>
              <a:rPr lang="en-US" sz="2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Rubinstein, NYSSMA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81000"/>
            <a:ext cx="8686800" cy="12954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Support…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Directly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 Band – REALLY FUN!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R:R Slide 18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Today’s Session</a:t>
            </a:r>
            <a:endParaRPr lang="en-US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19800" y="1828800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Recruiting</a:t>
            </a:r>
            <a:r>
              <a:rPr lang="en-US" sz="2800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 dirty="0"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Retaining</a:t>
            </a:r>
            <a:r>
              <a:rPr lang="en-US" sz="2800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 dirty="0" smtClean="0"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2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First</a:t>
            </a:r>
            <a:r>
              <a:rPr lang="en-US" sz="28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Performance </a:t>
            </a:r>
            <a:r>
              <a:rPr lang="en-US" sz="28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Program</a:t>
            </a:r>
            <a:endParaRPr lang="en-US" sz="2800" dirty="0">
              <a:solidFill>
                <a:schemeClr val="bg2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831975"/>
            <a:ext cx="5594064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1679575"/>
            <a:ext cx="548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WE WANT YOU!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457200"/>
            <a:ext cx="8915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 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Rhode Island’s Population </a:t>
            </a:r>
            <a:r>
              <a:rPr lang="en-US" sz="32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is</a:t>
            </a:r>
            <a:r>
              <a:rPr lang="en-US" sz="32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14.7%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Hispanic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04800" y="1524000"/>
            <a:ext cx="8534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 descr="Screen Shot 2015-04-10 at 7.52.4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981200"/>
            <a:ext cx="4483324" cy="3937000"/>
          </a:xfrm>
          <a:prstGeom prst="rect">
            <a:avLst/>
          </a:prstGeom>
        </p:spPr>
      </p:pic>
      <p:pic>
        <p:nvPicPr>
          <p:cNvPr id="18" name="Picture 17" descr="Screen Shot 2015-04-10 at 7.52.54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400" y="1981200"/>
            <a:ext cx="3149600" cy="3403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438400" y="6172200"/>
            <a:ext cx="4450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http://</a:t>
            </a:r>
            <a:r>
              <a:rPr lang="en-US" sz="2400" dirty="0" err="1" smtClean="0">
                <a:solidFill>
                  <a:srgbClr val="FF0000"/>
                </a:solidFill>
              </a:rPr>
              <a:t>infoworks.ride.ri.gov/state/ri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Left Arrow 20"/>
          <p:cNvSpPr/>
          <p:nvPr/>
        </p:nvSpPr>
        <p:spPr bwMode="auto">
          <a:xfrm>
            <a:off x="4038600" y="3200400"/>
            <a:ext cx="822960" cy="411480"/>
          </a:xfrm>
          <a:prstGeom prst="lef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23" name="Left Arrow 22"/>
          <p:cNvSpPr/>
          <p:nvPr/>
        </p:nvSpPr>
        <p:spPr bwMode="auto">
          <a:xfrm flipH="1">
            <a:off x="4953000" y="3200400"/>
            <a:ext cx="914400" cy="411480"/>
          </a:xfrm>
          <a:prstGeom prst="lef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3048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¡Mariachi!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10668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Bailey MS Mariachi Program: Year 2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R:R Slide 21 Bailey MS Mariachi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1828800"/>
            <a:ext cx="7224889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5334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Recruits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2051" descr="3-DSC_002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90600" y="1524000"/>
            <a:ext cx="3186113" cy="2074863"/>
          </a:xfrm>
        </p:spPr>
      </p:pic>
      <p:pic>
        <p:nvPicPr>
          <p:cNvPr id="12295" name="Picture 7" descr="HS Musici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895600"/>
            <a:ext cx="17716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4" descr="DSC_02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3810000"/>
            <a:ext cx="16922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3810000"/>
            <a:ext cx="15700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1447800"/>
            <a:ext cx="1889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9906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Recruits.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Why Do Kids Stay?  Let’s Ask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THEM!</a:t>
            </a:r>
            <a:endParaRPr lang="en-US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R:R Slide 23 Why Kids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95400" y="1771650"/>
            <a:ext cx="6578600" cy="493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763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Retention: Keys to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Success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752600"/>
            <a:ext cx="41148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Provide a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satisfying experience </a:t>
            </a:r>
            <a:r>
              <a:rPr lang="en-US" dirty="0">
                <a:ea typeface="ＭＳ Ｐゴシック" charset="-128"/>
                <a:cs typeface="ＭＳ Ｐゴシック" charset="-128"/>
              </a:rPr>
              <a:t>from the day they receive their instruments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Build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appreciation </a:t>
            </a:r>
            <a:r>
              <a:rPr lang="en-US" dirty="0">
                <a:ea typeface="ＭＳ Ｐゴシック" charset="-128"/>
                <a:cs typeface="ＭＳ Ｐゴシック" charset="-128"/>
              </a:rPr>
              <a:t>for the ensemble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Give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recognition </a:t>
            </a:r>
            <a:r>
              <a:rPr lang="en-US" dirty="0">
                <a:ea typeface="ＭＳ Ｐゴシック" charset="-128"/>
                <a:cs typeface="ＭＳ Ｐゴシック" charset="-128"/>
              </a:rPr>
              <a:t>and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reinforcement</a:t>
            </a:r>
            <a:endParaRPr lang="en-US" b="1" dirty="0" smtClean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813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343400" y="1447800"/>
            <a:ext cx="4724400" cy="2819400"/>
          </a:xfrm>
        </p:spPr>
      </p:pic>
      <p:pic>
        <p:nvPicPr>
          <p:cNvPr id="48134" name="Picture 9" descr="AP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4191000"/>
            <a:ext cx="22860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4191000"/>
            <a:ext cx="25146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Actions That Help </a:t>
            </a:r>
            <a:r>
              <a:rPr lang="en-US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Retain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Students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752600"/>
            <a:ext cx="5486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Developing group pride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Improving communication with parents</a:t>
            </a: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Evaluating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yourself on a continual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basis – “What else?”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Understanding each student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	as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an individual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Being positive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and </a:t>
            </a:r>
            <a:r>
              <a:rPr lang="en-US" sz="2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enthusiastic</a:t>
            </a:r>
            <a:endParaRPr lang="en-US" sz="2800" b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Providing engaging lessons </a:t>
            </a:r>
            <a:r>
              <a:rPr lang="en-US" sz="28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consistently</a:t>
            </a:r>
          </a:p>
        </p:txBody>
      </p:sp>
      <p:pic>
        <p:nvPicPr>
          <p:cNvPr id="54277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905000"/>
            <a:ext cx="35020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0" decel="100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5344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828800"/>
            <a:ext cx="4191000" cy="6858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The first disappointment</a:t>
            </a: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8288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4191000"/>
            <a:ext cx="1752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42672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676400"/>
            <a:ext cx="2114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22860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 smtClean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latin typeface="Times New Roman" charset="0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latin typeface="Times New Roman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819400"/>
            <a:ext cx="495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 smtClean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latin typeface="Times New Roman" charset="0"/>
              </a:rPr>
              <a:t>Didn’t like the</a:t>
            </a:r>
            <a:r>
              <a:rPr lang="en-US" sz="3200" dirty="0" smtClean="0">
                <a:latin typeface="Times New Roman" charset="0"/>
              </a:rPr>
              <a:t> teacher</a:t>
            </a:r>
            <a:endParaRPr lang="en-US" sz="3200" dirty="0">
              <a:latin typeface="Times New Roman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8600" y="33528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latin typeface="Times New Roman" charset="0"/>
              </a:rPr>
              <a:t>Conflicts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5" grpId="0" build="p"/>
      <p:bldP spid="2" grpId="0"/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4478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Can You Do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?</a:t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1752600"/>
            <a:ext cx="4572000" cy="44958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Talk to the student</a:t>
            </a:r>
          </a:p>
          <a:p>
            <a:pPr lvl="1" eaLnBrk="1" hangingPunct="1"/>
            <a:r>
              <a:rPr lang="en-US" dirty="0"/>
              <a:t>Probe for real reason they want to quit</a:t>
            </a:r>
          </a:p>
          <a:p>
            <a:pPr lvl="1" eaLnBrk="1" hangingPunct="1"/>
            <a:r>
              <a:rPr lang="en-US" dirty="0"/>
              <a:t>Show interest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Check their instrument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Talk with the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parents</a:t>
            </a:r>
          </a:p>
          <a:p>
            <a:pPr eaLnBrk="1" hangingPunct="1"/>
            <a:r>
              <a:rPr lang="en-US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Iowa Bandmasters Exit Survey online</a:t>
            </a:r>
            <a:endParaRPr lang="en-US" i="1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8373" name="Picture 4" descr="DSC_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1828800"/>
            <a:ext cx="2962275" cy="4302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14478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Iowa Bandmasters Exit Survey</a:t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err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www.musicedconsultants.net</a:t>
            </a:r>
            <a:r>
              <a:rPr lang="en-US" sz="280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/conference-materials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" name="Picture 10" descr="1 Exit Surve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76400"/>
            <a:ext cx="4572000" cy="4703484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5" name="Picture 14" descr="2 Exit Surve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2286000"/>
            <a:ext cx="4724400" cy="4343400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13716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Should Students Continue? </a:t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Have Them Tell Their </a:t>
            </a:r>
            <a:r>
              <a:rPr lang="en-US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OWN 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Story 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R:R Slide 28 There Is A Plac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8000" y="1828800"/>
            <a:ext cx="8128000" cy="4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352800" y="1524000"/>
            <a:ext cx="53340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3886200" y="1981200"/>
            <a:ext cx="502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12 </a:t>
            </a: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pages of proven methods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10 pages of sample forms</a:t>
            </a:r>
            <a:endParaRPr lang="en-US" sz="3200" dirty="0" smtClean="0"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Guidelines </a:t>
            </a: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for</a:t>
            </a: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 directors</a:t>
            </a:r>
          </a:p>
        </p:txBody>
      </p:sp>
      <p:pic>
        <p:nvPicPr>
          <p:cNvPr id="25605" name="Picture 11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3448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15"/>
          <p:cNvSpPr txBox="1">
            <a:spLocks noChangeArrowheads="1"/>
          </p:cNvSpPr>
          <p:nvPr/>
        </p:nvSpPr>
        <p:spPr bwMode="auto">
          <a:xfrm>
            <a:off x="228600" y="533400"/>
            <a:ext cx="8763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Materials </a:t>
            </a:r>
            <a:r>
              <a:rPr lang="en-US" sz="40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Available for You to Use. . . A Year-Round Planner</a:t>
            </a:r>
            <a:endParaRPr lang="en-US" sz="3200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If …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3810000" cy="4302125"/>
          </a:xfrm>
        </p:spPr>
        <p:txBody>
          <a:bodyPr/>
          <a:lstStyle/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Students saw immediate success?</a:t>
            </a: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Parents heard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their kids play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their first performance just weeks after they started?</a:t>
            </a: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Learning to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play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was really fun?</a:t>
            </a:r>
          </a:p>
        </p:txBody>
      </p:sp>
      <p:pic>
        <p:nvPicPr>
          <p:cNvPr id="62469" name="Picture 4" descr="3-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5800" y="213360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Concert!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4516" name="Picture 3" descr="First Perf cov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919163" y="1747838"/>
            <a:ext cx="2997200" cy="4495800"/>
          </a:xfrm>
        </p:spPr>
      </p:pic>
      <p:sp>
        <p:nvSpPr>
          <p:cNvPr id="645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2133600"/>
            <a:ext cx="4114800" cy="3200400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</a:pPr>
            <a:endParaRPr lang="en-US" sz="2800" dirty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  <a:p>
            <a:pPr algn="ctr" eaLnBrk="1" hangingPunct="1">
              <a:buFont typeface="Wingdings" charset="2"/>
              <a:buNone/>
            </a:pPr>
            <a:r>
              <a:rPr lang="en-US" sz="2000" dirty="0">
                <a:solidFill>
                  <a:srgbClr val="000090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3600" dirty="0">
                <a:solidFill>
                  <a:srgbClr val="000090"/>
                </a:solidFill>
                <a:ea typeface="ＭＳ Ｐゴシック" charset="-128"/>
                <a:cs typeface="ＭＳ Ｐゴシック" charset="-128"/>
              </a:rPr>
              <a:t>A scripted demonstration of what your students have learned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Demonstration Concert for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Band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Orchestra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362200" y="2057400"/>
            <a:ext cx="4038600" cy="2133600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Schedule 6-8 weeks after the first class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Complete “turn-key” package</a:t>
            </a:r>
          </a:p>
        </p:txBody>
      </p:sp>
      <p:pic>
        <p:nvPicPr>
          <p:cNvPr id="66565" name="Picture 4" descr="First Perf cov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457200" y="1905000"/>
            <a:ext cx="1611313" cy="2438400"/>
          </a:xfrm>
        </p:spPr>
      </p:pic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2800" b="1" i="1" dirty="0">
                <a:solidFill>
                  <a:srgbClr val="000090"/>
                </a:solidFill>
                <a:latin typeface="Times New Roman" charset="0"/>
              </a:rPr>
              <a:t>May be the best performance in terms of excitement and audience</a:t>
            </a:r>
            <a:r>
              <a:rPr lang="en-US" sz="2800" i="1" dirty="0">
                <a:solidFill>
                  <a:srgbClr val="000090"/>
                </a:solidFill>
                <a:latin typeface="Times New Roman" charset="0"/>
              </a:rPr>
              <a:t>!</a:t>
            </a:r>
          </a:p>
        </p:txBody>
      </p:sp>
      <p:pic>
        <p:nvPicPr>
          <p:cNvPr id="66567" name="Picture 10" descr="Beg Band Conc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438400"/>
            <a:ext cx="250666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autoUpdateAnimBg="0"/>
      <p:bldP spid="41267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Demonstration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800" i="1">
              <a:latin typeface="Times New Roman" charset="0"/>
            </a:endParaRPr>
          </a:p>
        </p:txBody>
      </p:sp>
      <p:pic>
        <p:nvPicPr>
          <p:cNvPr id="7" name="22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4859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762000"/>
          </a:xfrm>
        </p:spPr>
        <p:txBody>
          <a:bodyPr/>
          <a:lstStyle/>
          <a:p>
            <a:pPr algn="ctr"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Does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Work?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7391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The timing of the performance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Parents want to hear their kids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Student interest soars and they learn to love performing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Students practice more prior to a performance</a:t>
            </a: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The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audience will be large … enthusiastic … and will arrive early -- lots of quality time with those who care most about the outcome -- </a:t>
            </a:r>
            <a:r>
              <a:rPr lang="en-US" sz="2800" b="1" i="1" dirty="0">
                <a:solidFill>
                  <a:srgbClr val="FF0000"/>
                </a:solidFill>
                <a:ea typeface="ＭＳ Ｐゴシック" charset="-128"/>
                <a:cs typeface="ＭＳ Ｐゴシック" charset="-128"/>
              </a:rPr>
              <a:t>the parents!</a:t>
            </a:r>
          </a:p>
        </p:txBody>
      </p:sp>
      <p:pic>
        <p:nvPicPr>
          <p:cNvPr id="70661" name="Picture 4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310421">
            <a:off x="7059921" y="1353477"/>
            <a:ext cx="1482183" cy="22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6772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8686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Parents will be </a:t>
            </a:r>
            <a:r>
              <a:rPr lang="en-US" sz="2800" b="1" i="1" u="sng">
                <a:solidFill>
                  <a:srgbClr val="CD0000"/>
                </a:solidFill>
                <a:latin typeface="Times New Roman" charset="0"/>
              </a:rPr>
              <a:t>amazed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… </a:t>
            </a:r>
            <a:r>
              <a:rPr lang="en-US" sz="3200" i="1">
                <a:solidFill>
                  <a:srgbClr val="CD0000"/>
                </a:solidFill>
                <a:latin typeface="Times New Roman" charset="0"/>
              </a:rPr>
              <a:t>most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have no idea how much their child has learned based on what they hear at home!</a:t>
            </a:r>
            <a:endParaRPr lang="en-US" sz="2800" i="1">
              <a:latin typeface="Times New Roman" charset="0"/>
            </a:endParaRP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5562600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8" descr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828800"/>
            <a:ext cx="7696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3600" y="1981200"/>
            <a:ext cx="6324600" cy="36576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Many schools have the principal serve as the narrator -- </a:t>
            </a:r>
            <a:r>
              <a:rPr lang="en-US" sz="28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GREAT PR!</a:t>
            </a: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The sound of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applause is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infectious</a:t>
            </a:r>
            <a:endParaRPr lang="en-US" sz="35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228600" y="609600"/>
            <a:ext cx="868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CD0000"/>
                </a:solidFill>
                <a:latin typeface="Times New Roman" charset="0"/>
              </a:rPr>
              <a:t>Students enjoy the satisfaction of a performance after good preparation – the process starts </a:t>
            </a:r>
            <a:r>
              <a:rPr lang="en-US" sz="3200" b="1" i="1" u="sng" dirty="0">
                <a:solidFill>
                  <a:srgbClr val="CD0000"/>
                </a:solidFill>
                <a:latin typeface="Times New Roman" charset="0"/>
              </a:rPr>
              <a:t>early</a:t>
            </a:r>
            <a:endParaRPr lang="en-US" sz="3100" dirty="0">
              <a:solidFill>
                <a:srgbClr val="CD0000"/>
              </a:solidFill>
              <a:latin typeface="Times New Roman" charset="0"/>
            </a:endParaRP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658250"/>
            <a:ext cx="4343400" cy="261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057400"/>
            <a:ext cx="1270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8" descr="C:\Documents and Settings\William Harvey\Local Settings\Temporary Internet Files\Content.IE5\FN4DI34B\MPj040539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981200"/>
            <a:ext cx="6858000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Put the Date on Your Calendar!</a:t>
            </a:r>
            <a:b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Schedule </a:t>
            </a:r>
            <a:r>
              <a:rPr lang="en-US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Performance </a:t>
            </a: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NOW</a:t>
            </a:r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229600" cy="1524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M.A.C. Wants to Help. . .</a:t>
            </a: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Check Out Our Online Resources</a:t>
            </a:r>
            <a:endParaRPr lang="en-US" b="1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37 MAC_DrTim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41400" y="2743200"/>
            <a:ext cx="7112000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676400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/>
                <a:cs typeface="Times New Roman"/>
                <a:hlinkClick r:id="rId5"/>
              </a:rPr>
              <a:t>www.musicachievementcouncil.org</a:t>
            </a:r>
            <a:endParaRPr lang="en-US" sz="28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2800" b="1" dirty="0" smtClean="0">
                <a:solidFill>
                  <a:srgbClr val="4890C5"/>
                </a:solidFill>
                <a:latin typeface="Times New Roman"/>
                <a:cs typeface="Times New Roman"/>
              </a:rPr>
              <a:t>@</a:t>
            </a:r>
            <a:r>
              <a:rPr lang="en-US" sz="2800" b="1" dirty="0" err="1" smtClean="0">
                <a:solidFill>
                  <a:srgbClr val="4890C5"/>
                </a:solidFill>
                <a:latin typeface="Times New Roman"/>
                <a:cs typeface="Times New Roman"/>
              </a:rPr>
              <a:t>MusicAchCouncil</a:t>
            </a:r>
            <a:endParaRPr lang="en-US" sz="2800" dirty="0" smtClean="0">
              <a:solidFill>
                <a:srgbClr val="4890C5"/>
              </a:solidFill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8" name="Picture 7" descr="Twitter_bird_logo_2012.sv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2209030"/>
            <a:ext cx="943928" cy="762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9144000" cy="10668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b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2800" dirty="0" err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www.musicedconsultants.net</a:t>
            </a:r>
            <a:r>
              <a:rPr lang="en-US" sz="280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/conference-materials</a:t>
            </a:r>
            <a:endParaRPr lang="en-US" sz="28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2957784" cy="374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First Perf cover"/>
          <p:cNvPicPr>
            <a:picLocks noChangeAspect="1" noChangeArrowheads="1"/>
          </p:cNvPicPr>
          <p:nvPr/>
        </p:nvPicPr>
        <p:blipFill>
          <a:blip r:embed="rId4">
            <a:lum bright="-4000" contrast="6000"/>
          </a:blip>
          <a:srcRect/>
          <a:stretch>
            <a:fillRect/>
          </a:stretch>
        </p:blipFill>
        <p:spPr bwMode="auto">
          <a:xfrm rot="21408970">
            <a:off x="1859767" y="2856274"/>
            <a:ext cx="2621311" cy="393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Tips for Success Book Cove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063270" y="1600200"/>
            <a:ext cx="3023330" cy="3812255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rcRect/>
              <a:stretch>
                <a:fillRect/>
              </a:stretch>
            </p:blipFill>
          </mc:Choice>
          <mc:Fallback>
            <p:blipFill>
              <a:blip r:embed="rId8"/>
              <a:srcRect/>
              <a:stretch>
                <a:fillRect/>
              </a:stretch>
            </p:blipFill>
          </mc:Fallback>
        </mc:AlternateContent>
        <p:spPr bwMode="auto">
          <a:xfrm>
            <a:off x="6089073" y="2971800"/>
            <a:ext cx="282632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 descr="QRCode Direct Link to MAC Resource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91400" y="1600200"/>
            <a:ext cx="12954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noFill/>
          <a:effectLst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765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534400" cy="1295400"/>
          </a:xfrm>
          <a:effectLst/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Fundamental Beliefs of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    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Effective</a:t>
            </a:r>
            <a:r>
              <a:rPr lang="en-US" sz="4000" b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Recruiters:</a:t>
            </a:r>
            <a:endParaRPr lang="en-US" sz="40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4963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52600"/>
            <a:ext cx="4038600" cy="4302125"/>
          </a:xfrm>
          <a:effectLst/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 will be interested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All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students will have an equal opportunity to succeed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Music is an integral part of their </a:t>
            </a: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total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education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 is eagerly</a:t>
            </a:r>
            <a:r>
              <a:rPr lang="en-US" sz="2400" dirty="0" smtClean="0">
                <a:ea typeface="ＭＳ Ｐゴシック" charset="-128"/>
                <a:cs typeface="ＭＳ Ｐゴシック" charset="-128"/>
              </a:rPr>
              <a:t> welcome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Students want to play because it looks like </a:t>
            </a: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</a:t>
            </a:r>
            <a:endParaRPr lang="en-US" sz="24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7653" name="Picture 1028" descr="DSC_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412426">
            <a:off x="457200" y="2317991"/>
            <a:ext cx="4038600" cy="2598738"/>
          </a:xfrm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819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800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962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5983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71800" y="4916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779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962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907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743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4059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743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0" y="1752600"/>
            <a:ext cx="883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			  	 			</a:t>
            </a:r>
            <a:r>
              <a:rPr lang="en-US" sz="3200" b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      							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			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			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800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0" y="1524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these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5800" y="1905000"/>
            <a:ext cx="838200" cy="677333"/>
          </a:xfrm>
          <a:prstGeom prst="rect">
            <a:avLst/>
          </a:prstGeom>
        </p:spPr>
      </p:pic>
      <p:sp>
        <p:nvSpPr>
          <p:cNvPr id="22" name="Rectangle 21"/>
          <p:cNvSpPr>
            <a:spLocks noGrp="1" noChangeArrowheads="1"/>
          </p:cNvSpPr>
          <p:nvPr/>
        </p:nvSpPr>
        <p:spPr bwMode="auto">
          <a:xfrm>
            <a:off x="0" y="7620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err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8" name="Picture 27" descr="Music &amp; Arts Logo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81200" y="1828799"/>
            <a:ext cx="2394921" cy="698347"/>
          </a:xfrm>
          <a:prstGeom prst="rect">
            <a:avLst/>
          </a:prstGeom>
        </p:spPr>
      </p:pic>
      <p:pic>
        <p:nvPicPr>
          <p:cNvPr id="29" name="Picture 28" descr="Creative Music Center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1763918"/>
            <a:ext cx="1524000" cy="865094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819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800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962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5983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71800" y="4916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779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962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907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743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4059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743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0" y="1752600"/>
            <a:ext cx="883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			  	 			</a:t>
            </a:r>
            <a:r>
              <a:rPr lang="en-US" sz="3200" b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      							</a:t>
            </a: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					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			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800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0" y="1524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these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5800" y="1905000"/>
            <a:ext cx="838200" cy="677333"/>
          </a:xfrm>
          <a:prstGeom prst="rect">
            <a:avLst/>
          </a:prstGeom>
        </p:spPr>
      </p:pic>
      <p:sp>
        <p:nvSpPr>
          <p:cNvPr id="22" name="Rectangle 21"/>
          <p:cNvSpPr>
            <a:spLocks noGrp="1" noChangeArrowheads="1"/>
          </p:cNvSpPr>
          <p:nvPr/>
        </p:nvSpPr>
        <p:spPr bwMode="auto">
          <a:xfrm>
            <a:off x="0" y="7620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err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8" name="Picture 27" descr="Music &amp; Arts Logo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81200" y="1828799"/>
            <a:ext cx="2394921" cy="698347"/>
          </a:xfrm>
          <a:prstGeom prst="rect">
            <a:avLst/>
          </a:prstGeom>
        </p:spPr>
      </p:pic>
      <p:pic>
        <p:nvPicPr>
          <p:cNvPr id="29" name="Picture 28" descr="Creative Music Center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1763918"/>
            <a:ext cx="1524000" cy="865094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Attracting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2209800"/>
            <a:ext cx="4038600" cy="3429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Foster student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interest through </a:t>
            </a:r>
            <a:r>
              <a:rPr lang="en-US" sz="2800" b="1" u="sng" dirty="0" smtClean="0">
                <a:ea typeface="ＭＳ Ｐゴシック" charset="-128"/>
                <a:cs typeface="ＭＳ Ｐゴシック" charset="-128"/>
              </a:rPr>
              <a:t>visibility</a:t>
            </a: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Inform parents of benefits of music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Build and nurture support among administration &amp; classroom teachers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1" name="Picture 4" descr="4-DSC_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286844">
            <a:off x="311150" y="239395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143000"/>
            <a:ext cx="83820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Recruiting is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a </a:t>
            </a:r>
            <a:r>
              <a:rPr lang="en-US" sz="28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YEAR-ROUND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 process including: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800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Regular visits with feeder programs/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Effective PR: Bulletin boards, school newsletters, PTA announcements, concert programs, school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announcements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Mass concerts with feeder programs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 including recorder classes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Recruitment meetings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with students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	and parents—</a:t>
            </a:r>
            <a:r>
              <a:rPr lang="en-US" sz="2800" b="1" dirty="0" smtClean="0">
                <a:ea typeface="ＭＳ Ｐゴシック" charset="-128"/>
                <a:cs typeface="ＭＳ Ｐゴシック" charset="-128"/>
              </a:rPr>
              <a:t>REACH OUT! PTAs!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Instrument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demos/petting zoos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Follow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-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ups – </a:t>
            </a:r>
            <a:r>
              <a:rPr lang="en-US" sz="2800" b="1" dirty="0" smtClean="0">
                <a:ea typeface="ＭＳ Ｐゴシック" charset="-128"/>
                <a:cs typeface="ＭＳ Ｐゴシック" charset="-128"/>
              </a:rPr>
              <a:t>SHOW UP FOR EVERYTHING!</a:t>
            </a:r>
            <a:endParaRPr lang="en-US" sz="2800" b="1" i="1" u="sng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" name="Picture 8" descr="Screen Shot 2015-04-10 at 8.24.23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3124200"/>
            <a:ext cx="200578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 Students Early.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Video of Dan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2800" y="1879600"/>
            <a:ext cx="7569200" cy="429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What’s Really Important.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52800" y="1447800"/>
            <a:ext cx="5791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2000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Ensure </a:t>
            </a:r>
            <a:r>
              <a:rPr lang="en-US" sz="4400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HIGH</a:t>
            </a:r>
            <a:r>
              <a:rPr lang="en-US" sz="4400" dirty="0"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ea typeface="ＭＳ Ｐゴシック" charset="-128"/>
                <a:cs typeface="ＭＳ Ｐゴシック" charset="-128"/>
              </a:rPr>
              <a:t>quality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and fulfillment </a:t>
            </a:r>
            <a:endParaRPr lang="en-US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Your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ENTHUSIASM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matters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Be </a:t>
            </a:r>
            <a:r>
              <a:rPr lang="en-US" dirty="0">
                <a:ea typeface="ＭＳ Ｐゴシック" charset="-128"/>
                <a:cs typeface="ＭＳ Ｐゴシック" charset="-128"/>
              </a:rPr>
              <a:t>friendly, approachable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Students have big dreams of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success—</a:t>
            </a:r>
            <a:r>
              <a:rPr lang="en-US" b="1" dirty="0" smtClean="0">
                <a:ea typeface="ＭＳ Ｐゴシック" charset="-128"/>
                <a:cs typeface="ＭＳ Ｐゴシック" charset="-128"/>
              </a:rPr>
              <a:t>give it to them!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It’s never to early to recruit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Learning can be FUN! 				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SMILE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b="1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3797" name="Picture 5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05000"/>
            <a:ext cx="2819400" cy="434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533400"/>
            <a:ext cx="89916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Plan Way A</a:t>
            </a:r>
            <a:r>
              <a:rPr lang="en-US" sz="36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en-US" sz="32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</a:t>
            </a:r>
            <a:r>
              <a:rPr lang="en-US" sz="24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ad 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219200"/>
            <a:ext cx="4800600" cy="4876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lvl="1" eaLnBrk="1" hangingPunct="1"/>
            <a:r>
              <a:rPr lang="en-US" dirty="0"/>
              <a:t>Meet with feeder/classroom teachers to identify future instrumentalists</a:t>
            </a:r>
          </a:p>
          <a:p>
            <a:pPr lvl="1" eaLnBrk="1" hangingPunct="1"/>
            <a:r>
              <a:rPr lang="en-US" dirty="0"/>
              <a:t>Select recruitment materials: DVDs, posters, surveys, forms, pamphlets, PR items</a:t>
            </a:r>
          </a:p>
          <a:p>
            <a:pPr lvl="1" eaLnBrk="1" hangingPunct="1"/>
            <a:r>
              <a:rPr lang="en-US" dirty="0"/>
              <a:t>Enlist dealer help well in advance--let them know what you </a:t>
            </a:r>
            <a:r>
              <a:rPr lang="en-US" dirty="0" smtClean="0"/>
              <a:t>need</a:t>
            </a:r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0996966">
            <a:off x="304800" y="1676400"/>
            <a:ext cx="4038600" cy="2587625"/>
          </a:xfrm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752600"/>
            <a:ext cx="414178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962400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Quadrant">
  <a:themeElements>
    <a:clrScheme name="">
      <a:dk1>
        <a:srgbClr val="000000"/>
      </a:dk1>
      <a:lt1>
        <a:srgbClr val="FFE096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EDC9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5462</TotalTime>
  <Words>1605</Words>
  <Application>Microsoft Macintosh PowerPoint</Application>
  <PresentationFormat>On-screen Show (4:3)</PresentationFormat>
  <Paragraphs>293</Paragraphs>
  <Slides>41</Slides>
  <Notes>41</Notes>
  <HiddenSlides>0</HiddenSlides>
  <MMClips>7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Quadrant</vt:lpstr>
      <vt:lpstr>Slide 1</vt:lpstr>
      <vt:lpstr>Today’s Session</vt:lpstr>
      <vt:lpstr>Slide 3</vt:lpstr>
      <vt:lpstr>Fundamental Beliefs of                  Effective Recruiters:</vt:lpstr>
      <vt:lpstr>Key Steps in Recruiting:            Attracting Students. . .</vt:lpstr>
      <vt:lpstr>Key Steps in Recruiting</vt:lpstr>
      <vt:lpstr>Key Steps in Recruiting:      Engage Students Early. . .</vt:lpstr>
      <vt:lpstr>Key Steps in Recruiting:      What’s Really Important. . .</vt:lpstr>
      <vt:lpstr>Key Steps in Recruiting: Plan Way Ahead </vt:lpstr>
      <vt:lpstr>Presentation Day </vt:lpstr>
      <vt:lpstr>Follow-up idea from:  Jeff Scott &amp; Emily Wilkinson, ALMEA </vt:lpstr>
      <vt:lpstr>Follow-up idea from:  Chris Crone, PAMEA </vt:lpstr>
      <vt:lpstr>Engage Parent Support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Engage Parent Support…Directly! The Parent Band – REALLY FUN!</vt:lpstr>
      <vt:lpstr>Slide 20</vt:lpstr>
      <vt:lpstr>Slide 21</vt:lpstr>
      <vt:lpstr>Keeping Your New Recruits</vt:lpstr>
      <vt:lpstr>   Keeping Your New Recruits. . .   Why Do Kids Stay?  Let’s Ask THEM!</vt:lpstr>
      <vt:lpstr>Retention: Keys to Success</vt:lpstr>
      <vt:lpstr>Actions That Help Retain Students</vt:lpstr>
      <vt:lpstr>Common Reasons for Drop-outs?</vt:lpstr>
      <vt:lpstr>What Can You Do? </vt:lpstr>
      <vt:lpstr>Iowa Bandmasters Exit Survey www.musicedconsultants.net/conference-materials </vt:lpstr>
      <vt:lpstr>Why Should Students Continue?  Have Them Tell Their OWN Story </vt:lpstr>
      <vt:lpstr>What If …</vt:lpstr>
      <vt:lpstr>First Performance Concert!</vt:lpstr>
      <vt:lpstr>First Performance Demonstration Concert for Band or Orchestra</vt:lpstr>
      <vt:lpstr>First Performance Demonstration </vt:lpstr>
      <vt:lpstr>Why Does First Performance Work?</vt:lpstr>
      <vt:lpstr>Slide 35</vt:lpstr>
      <vt:lpstr>Slide 36</vt:lpstr>
      <vt:lpstr>Put the Date on Your Calendar! Schedule First Performance NOW!</vt:lpstr>
      <vt:lpstr>M.A.C. Wants to Help. . .   Check Out Our Online Resources</vt:lpstr>
      <vt:lpstr>Got SMART Phone? www.musicedconsultants.net/conference-materials</vt:lpstr>
      <vt:lpstr>Slide 40</vt:lpstr>
      <vt:lpstr>Slide 41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1175</cp:revision>
  <dcterms:created xsi:type="dcterms:W3CDTF">2015-05-01T15:25:00Z</dcterms:created>
  <dcterms:modified xsi:type="dcterms:W3CDTF">2015-05-01T15:55:16Z</dcterms:modified>
</cp:coreProperties>
</file>