
<file path=[Content_Types].xml><?xml version="1.0" encoding="utf-8"?>
<Types xmlns="http://schemas.openxmlformats.org/package/2006/content-types">
  <Override PartName="/ppt/notesSlides/notesSlide24.xml" ContentType="application/vnd.openxmlformats-officedocument.presentationml.notesSlide+xml"/>
  <Default Extension="pdf" ContentType="application/pdf"/>
  <Override PartName="/ppt/slides/slide14.xml" ContentType="application/vnd.openxmlformats-officedocument.presentationml.slide+xml"/>
  <Default Extension="rels" ContentType="application/vnd.openxmlformats-package.relationships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39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Layouts/slideLayout15.xml" ContentType="application/vnd.openxmlformats-officedocument.presentationml.slideLayout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tags/tag1.xml" ContentType="application/vnd.openxmlformats-officedocument.presentationml.tags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36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701" r:id="rId1"/>
  </p:sldMasterIdLst>
  <p:notesMasterIdLst>
    <p:notesMasterId r:id="rId41"/>
  </p:notesMasterIdLst>
  <p:handoutMasterIdLst>
    <p:handoutMasterId r:id="rId42"/>
  </p:handoutMasterIdLst>
  <p:sldIdLst>
    <p:sldId id="336" r:id="rId2"/>
    <p:sldId id="418" r:id="rId3"/>
    <p:sldId id="259" r:id="rId4"/>
    <p:sldId id="367" r:id="rId5"/>
    <p:sldId id="345" r:id="rId6"/>
    <p:sldId id="373" r:id="rId7"/>
    <p:sldId id="374" r:id="rId8"/>
    <p:sldId id="420" r:id="rId9"/>
    <p:sldId id="368" r:id="rId10"/>
    <p:sldId id="392" r:id="rId11"/>
    <p:sldId id="431" r:id="rId12"/>
    <p:sldId id="401" r:id="rId13"/>
    <p:sldId id="398" r:id="rId14"/>
    <p:sldId id="425" r:id="rId15"/>
    <p:sldId id="426" r:id="rId16"/>
    <p:sldId id="427" r:id="rId17"/>
    <p:sldId id="412" r:id="rId18"/>
    <p:sldId id="432" r:id="rId19"/>
    <p:sldId id="433" r:id="rId20"/>
    <p:sldId id="353" r:id="rId21"/>
    <p:sldId id="413" r:id="rId22"/>
    <p:sldId id="354" r:id="rId23"/>
    <p:sldId id="379" r:id="rId24"/>
    <p:sldId id="430" r:id="rId25"/>
    <p:sldId id="376" r:id="rId26"/>
    <p:sldId id="357" r:id="rId27"/>
    <p:sldId id="358" r:id="rId28"/>
    <p:sldId id="359" r:id="rId29"/>
    <p:sldId id="361" r:id="rId30"/>
    <p:sldId id="395" r:id="rId31"/>
    <p:sldId id="362" r:id="rId32"/>
    <p:sldId id="369" r:id="rId33"/>
    <p:sldId id="364" r:id="rId34"/>
    <p:sldId id="365" r:id="rId35"/>
    <p:sldId id="417" r:id="rId36"/>
    <p:sldId id="419" r:id="rId37"/>
    <p:sldId id="421" r:id="rId38"/>
    <p:sldId id="428" r:id="rId39"/>
    <p:sldId id="429" r:id="rId40"/>
  </p:sldIdLst>
  <p:sldSz cx="9144000" cy="6858000" type="screen4x3"/>
  <p:notesSz cx="6858000" cy="91805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Times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4890C5"/>
    <a:srgbClr val="4D9AFF"/>
    <a:srgbClr val="1A85FF"/>
    <a:srgbClr val="E58955"/>
    <a:srgbClr val="663300"/>
    <a:srgbClr val="336699"/>
    <a:srgbClr val="2C7478"/>
    <a:srgbClr val="660066"/>
    <a:srgbClr val="9900CC"/>
    <a:srgbClr val="B095F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5544" autoAdjust="0"/>
  </p:normalViewPr>
  <p:slideViewPr>
    <p:cSldViewPr>
      <p:cViewPr>
        <p:scale>
          <a:sx n="100" d="100"/>
          <a:sy n="100" d="100"/>
        </p:scale>
        <p:origin x="-584" y="1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6" d="100"/>
          <a:sy n="76" d="100"/>
        </p:scale>
        <p:origin x="-2520" y="-104"/>
      </p:cViewPr>
      <p:guideLst>
        <p:guide orient="horz" pos="2891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D8740342-88AF-394B-B732-DDB4ACA69DEA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CCD0701C-8767-7748-BB28-F52BB2FD0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r>
              <a:rPr lang="en-US"/>
              <a:t>www.musiceducationconsultants.net/mmea2010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75A0A98-2420-AA46-97BE-521E26A34E3C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1050" cy="3441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60863"/>
            <a:ext cx="5486400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" pitchFamily="-112" charset="0"/>
              </a:defRPr>
            </a:lvl1pPr>
          </a:lstStyle>
          <a:p>
            <a:pPr>
              <a:defRPr/>
            </a:pPr>
            <a:fld id="{B39AECCE-B0FE-4E46-839A-6B1EA38F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048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DC51DA-B95C-D341-B962-2E8ACE502E8E}" type="slidenum">
              <a:rPr lang="en-US">
                <a:latin typeface="Times" charset="0"/>
              </a:rPr>
              <a:pPr/>
              <a:t>1</a:t>
            </a:fld>
            <a:endParaRPr lang="en-US">
              <a:latin typeface="Times" charset="0"/>
            </a:endParaRPr>
          </a:p>
        </p:txBody>
      </p:sp>
      <p:sp>
        <p:nvSpPr>
          <p:cNvPr id="204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10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8915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0AB925D1-ECA0-944F-859F-96692EBFB789}" type="slidenum">
              <a:rPr lang="en-US" sz="1200"/>
              <a:pPr algn="r" eaLnBrk="0" hangingPunct="0"/>
              <a:t>11</a:t>
            </a:fld>
            <a:endParaRPr lang="en-US" sz="1200"/>
          </a:p>
        </p:txBody>
      </p:sp>
      <p:sp>
        <p:nvSpPr>
          <p:cNvPr id="389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301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3C524-CB1F-434F-95D0-E437F9425D12}" type="slidenum">
              <a:rPr lang="en-US">
                <a:latin typeface="Times" charset="0"/>
              </a:rPr>
              <a:pPr/>
              <a:t>12</a:t>
            </a:fld>
            <a:endParaRPr lang="en-US">
              <a:latin typeface="Times" charset="0"/>
            </a:endParaRPr>
          </a:p>
        </p:txBody>
      </p:sp>
      <p:sp>
        <p:nvSpPr>
          <p:cNvPr id="430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13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14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15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16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17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18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450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E9E6897-654D-104A-B0C9-202BECF93120}" type="slidenum">
              <a:rPr lang="en-US" sz="1200"/>
              <a:pPr algn="r" eaLnBrk="0" hangingPunct="0"/>
              <a:t>19</a:t>
            </a:fld>
            <a:endParaRPr lang="en-US" sz="1200"/>
          </a:p>
        </p:txBody>
      </p:sp>
      <p:sp>
        <p:nvSpPr>
          <p:cNvPr id="45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5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20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DA2730-C559-6149-AF69-33893FB84282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4915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53249C-0124-C842-94CC-967B691BC945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491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4915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23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529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D2754D03-7674-2A4F-ACED-F50A6153A886}" type="slidenum">
              <a:rPr lang="en-US" sz="1200"/>
              <a:pPr algn="r" eaLnBrk="0" hangingPunct="0"/>
              <a:t>24</a:t>
            </a:fld>
            <a:endParaRPr lang="en-US" sz="1200"/>
          </a:p>
        </p:txBody>
      </p:sp>
      <p:sp>
        <p:nvSpPr>
          <p:cNvPr id="553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7347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94009952-8B47-E246-9D58-32676A7ED467}" type="slidenum">
              <a:rPr lang="en-US" sz="1200"/>
              <a:pPr algn="r" eaLnBrk="0" hangingPunct="0"/>
              <a:t>25</a:t>
            </a:fld>
            <a:endParaRPr lang="en-US" sz="120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5939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7796D4-2468-D241-AEE4-66E9989D8D25}" type="slidenum">
              <a:rPr lang="en-US">
                <a:latin typeface="Times" charset="0"/>
              </a:rPr>
              <a:pPr/>
              <a:t>26</a:t>
            </a:fld>
            <a:endParaRPr lang="en-US">
              <a:latin typeface="Times" charset="0"/>
            </a:endParaRPr>
          </a:p>
        </p:txBody>
      </p:sp>
      <p:sp>
        <p:nvSpPr>
          <p:cNvPr id="593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5939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349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BA22F2C-74E5-1B42-B6C2-D65B614F5CB8}" type="slidenum">
              <a:rPr lang="en-US">
                <a:latin typeface="Times" charset="0"/>
              </a:rPr>
              <a:pPr/>
              <a:t>27</a:t>
            </a:fld>
            <a:endParaRPr lang="en-US">
              <a:latin typeface="Times" charset="0"/>
            </a:endParaRPr>
          </a:p>
        </p:txBody>
      </p:sp>
      <p:sp>
        <p:nvSpPr>
          <p:cNvPr id="634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34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553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0EA7B2-6225-2841-AD00-BA1FADCBDB0A}" type="slidenum">
              <a:rPr lang="en-US">
                <a:latin typeface="Times" charset="0"/>
              </a:rPr>
              <a:pPr/>
              <a:t>28</a:t>
            </a:fld>
            <a:endParaRPr lang="en-US">
              <a:latin typeface="Times" charset="0"/>
            </a:endParaRPr>
          </a:p>
        </p:txBody>
      </p:sp>
      <p:sp>
        <p:nvSpPr>
          <p:cNvPr id="655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55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7782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0FF3CE-7206-C54C-B3FB-F0122E611A2A}" type="slidenum">
              <a:rPr lang="en-US">
                <a:latin typeface="Times" charset="0"/>
              </a:rPr>
              <a:pPr/>
              <a:t>34</a:t>
            </a:fld>
            <a:endParaRPr lang="en-US">
              <a:latin typeface="Times" charset="0"/>
            </a:endParaRPr>
          </a:p>
        </p:txBody>
      </p:sp>
      <p:sp>
        <p:nvSpPr>
          <p:cNvPr id="7782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7782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35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81923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E7496D20-6913-8746-A50C-2AFCED1F8986}" type="slidenum">
              <a:rPr lang="en-US" sz="1200"/>
              <a:pPr algn="r" eaLnBrk="0" hangingPunct="0"/>
              <a:t>36</a:t>
            </a:fld>
            <a:endParaRPr lang="en-US" sz="1200"/>
          </a:p>
        </p:txBody>
      </p:sp>
      <p:sp>
        <p:nvSpPr>
          <p:cNvPr id="8192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81925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37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38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eaLnBrk="0" hangingPunct="0"/>
            <a:r>
              <a:rPr lang="en-US" sz="1200"/>
              <a:t>www.musiceducationconsultants.net/mmea2010</a:t>
            </a:r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7320F90B-4549-8B42-8271-881C773E68E5}" type="slidenum">
              <a:rPr lang="en-US" sz="1200"/>
              <a:pPr algn="r" eaLnBrk="0" hangingPunct="0"/>
              <a:t>39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17CFF4-B237-0E4C-BE91-19C18C04C462}" type="slidenum">
              <a:rPr lang="en-US">
                <a:latin typeface="Times" charset="0"/>
              </a:rPr>
              <a:pPr/>
              <a:t>4</a:t>
            </a:fld>
            <a:endParaRPr lang="en-US">
              <a:latin typeface="Times" charset="0"/>
            </a:endParaRPr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072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911E31-A891-7145-813C-32B07326DB4A}" type="slidenum">
              <a:rPr lang="en-US">
                <a:latin typeface="Times" charset="0"/>
              </a:rPr>
              <a:pPr/>
              <a:t>5</a:t>
            </a:fld>
            <a:endParaRPr lang="en-US">
              <a:latin typeface="Times" charset="0"/>
            </a:endParaRPr>
          </a:p>
        </p:txBody>
      </p:sp>
      <p:sp>
        <p:nvSpPr>
          <p:cNvPr id="307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2771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827501BC-4349-A844-BA03-C42FA1A8B46F}" type="slidenum">
              <a:rPr lang="en-US" sz="1200"/>
              <a:pPr algn="r" eaLnBrk="0" hangingPunct="0"/>
              <a:t>6</a:t>
            </a:fld>
            <a:endParaRPr lang="en-US" sz="1200"/>
          </a:p>
        </p:txBody>
      </p:sp>
      <p:sp>
        <p:nvSpPr>
          <p:cNvPr id="327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7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720138"/>
            <a:ext cx="2971800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prstTxWarp prst="textNoShape">
              <a:avLst/>
            </a:prstTxWarp>
          </a:bodyPr>
          <a:lstStyle/>
          <a:p>
            <a:pPr algn="r" eaLnBrk="0" hangingPunct="0"/>
            <a:fld id="{4DA43024-AE97-8043-AC15-2820158D0ECF}" type="slidenum">
              <a:rPr lang="en-US" sz="1200"/>
              <a:pPr algn="r" eaLnBrk="0" hangingPunct="0"/>
              <a:t>8</a:t>
            </a:fld>
            <a:endParaRPr lang="en-US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64C40B-BD92-904B-B0D1-39491AF29CEA}" type="slidenum">
              <a:rPr lang="en-US">
                <a:latin typeface="Times" charset="0"/>
              </a:rPr>
              <a:pPr/>
              <a:t>9</a:t>
            </a:fld>
            <a:endParaRPr lang="en-US">
              <a:latin typeface="Times" charset="0"/>
            </a:endParaRPr>
          </a:p>
        </p:txBody>
      </p:sp>
      <p:sp>
        <p:nvSpPr>
          <p:cNvPr id="368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6650" y="688975"/>
            <a:ext cx="4587875" cy="3441700"/>
          </a:xfrm>
          <a:ln/>
        </p:spPr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sz="2400" dirty="0">
              <a:latin typeface="Times New Roman"/>
            </a:endParaRPr>
          </a:p>
        </p:txBody>
      </p:sp>
      <p:grpSp>
        <p:nvGrpSpPr>
          <p:cNvPr id="5" name="Group 1032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1033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7" name="Rectangle 1034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8" name="Rectangle 1035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9" name="Rectangle 1036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10" name="Line 1037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11" name="Rectangle 1038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  <p:sp>
        <p:nvSpPr>
          <p:cNvPr id="294915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4916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02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CC2A0-207B-324C-9854-DFDA1863FDE1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13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0"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14" name="Rectangle 103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EAEA901-911E-8F4B-ADE6-4DAAFA38A1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47133-5F69-4640-A4AA-4405A49ED681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298BF-2ED1-C641-8AF2-D62E0FB0FC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8916-3468-0F48-8867-0723C64D51C4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30AD8-A0C4-9245-9CC9-F064FDAEB2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02895-75B7-7F42-B0DA-5DCF2C23CB47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BABC7-3438-0242-9902-1569626F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0037E-6282-DB40-B0DA-163EFCF72F80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1D5DB-31D2-E845-B1D6-42C544E9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AndTx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69239-3426-2942-8EA9-48A848B123C2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A4C9D-5E3E-F844-B17C-D86FA4D50B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166F8-CE87-8B43-BAE2-65CDED238B66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1FE74-AD99-234C-AAB2-EBF98255D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44613-3C06-4C49-AAF4-D49BC73B3724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BA3FF-04C3-304C-AFAC-535F33ABCD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F616D-1AB2-584A-ABDC-F8AFEBF9E4D3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5A3C15-6233-A445-AFD5-FCAA310809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D230F-A3F0-5041-8E23-129B9FF44FF8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5CF69-2477-6646-8D09-BB92A8E738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F37C9-2858-2148-A578-424EB224237F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A6AC-771E-6B4B-A2B5-C6E1E0B15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18DE9-B5AB-A045-89EF-2CB70DA3856F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258C2-9E0C-F843-94B0-06B40E8DF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48C1-105D-9946-8B5E-4E7A0D78D215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B5DC3-9D3E-EE47-91E6-964F596B2A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CA918-6897-3547-9585-3256AAB893D3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FF567-FC49-4B4E-BB0F-A4A90FB61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3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70232422-39F9-8E4E-9D55-B4F015B40938}" type="datetime1">
              <a:rPr lang="en-US"/>
              <a:pPr>
                <a:defRPr/>
              </a:pPr>
              <a:t>1/24/15</a:t>
            </a:fld>
            <a:endParaRPr lang="en-US"/>
          </a:p>
        </p:txBody>
      </p:sp>
      <p:sp>
        <p:nvSpPr>
          <p:cNvPr id="293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1">
                <a:latin typeface="Arial" pitchFamily="-109" charset="0"/>
              </a:defRPr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293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-112" charset="0"/>
              </a:defRPr>
            </a:lvl1pPr>
          </a:lstStyle>
          <a:p>
            <a:pPr>
              <a:defRPr/>
            </a:pPr>
            <a:fld id="{665C1D2B-DEBA-2D44-B1C4-CDFCB62A14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29389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CA" dirty="0"/>
            </a:p>
          </p:txBody>
        </p:sp>
        <p:sp>
          <p:nvSpPr>
            <p:cNvPr id="29389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89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  <p:sp>
          <p:nvSpPr>
            <p:cNvPr id="29390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 dirty="0">
                <a:latin typeface="Times New Roman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54" r:id="rId2"/>
    <p:sldLayoutId id="2147484055" r:id="rId3"/>
    <p:sldLayoutId id="2147484056" r:id="rId4"/>
    <p:sldLayoutId id="2147484057" r:id="rId5"/>
    <p:sldLayoutId id="2147484058" r:id="rId6"/>
    <p:sldLayoutId id="2147484059" r:id="rId7"/>
    <p:sldLayoutId id="2147484060" r:id="rId8"/>
    <p:sldLayoutId id="2147484061" r:id="rId9"/>
    <p:sldLayoutId id="2147484062" r:id="rId10"/>
    <p:sldLayoutId id="2147484063" r:id="rId11"/>
    <p:sldLayoutId id="2147484064" r:id="rId12"/>
    <p:sldLayoutId id="2147484065" r:id="rId13"/>
    <p:sldLayoutId id="2147484066" r:id="rId14"/>
    <p:sldLayoutId id="2147484067" r:id="rId1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  <a:ea typeface="ＭＳ Ｐゴシック" pitchFamily="-109" charset="-128"/>
          <a:cs typeface="ＭＳ Ｐゴシック" pitchFamily="-109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3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800">
          <a:solidFill>
            <a:schemeClr val="tx1"/>
          </a:solidFill>
          <a:latin typeface="+mn-lt"/>
          <a:ea typeface="ＭＳ Ｐゴシック" pitchFamily="-112" charset="-128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sz="2400">
          <a:solidFill>
            <a:schemeClr val="tx1"/>
          </a:solidFill>
          <a:latin typeface="+mn-lt"/>
          <a:ea typeface="ＭＳ Ｐゴシック" pitchFamily="-112" charset="-128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pitchFamily="-112" charset="-128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2000">
          <a:solidFill>
            <a:schemeClr val="tx1"/>
          </a:solidFill>
          <a:latin typeface="+mn-lt"/>
          <a:ea typeface="ＭＳ Ｐゴシック" pitchFamily="-112" charset="-128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image" Target="../media/image1.jpeg"/><Relationship Id="rId5" Type="http://schemas.openxmlformats.org/officeDocument/2006/relationships/image" Target="../media/image2.png"/><Relationship Id="rId6" Type="http://schemas.openxmlformats.org/officeDocument/2006/relationships/image" Target="../media/image3.jpeg"/><Relationship Id="rId7" Type="http://schemas.openxmlformats.org/officeDocument/2006/relationships/image" Target="../media/image4.png"/><Relationship Id="rId8" Type="http://schemas.openxmlformats.org/officeDocument/2006/relationships/image" Target="../media/image5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22.png"/><Relationship Id="rId1" Type="http://schemas.openxmlformats.org/officeDocument/2006/relationships/video" Target="file://localhost/Users/marcianeel/Desktop/Projects/OKMEA%202014/OKMEA%20PPTS/1%20R&amp;R%20PPT/OKMEA%20R&amp;R%20Videos/17%20The%20Parent%20Band.mp4" TargetMode="External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24.png"/><Relationship Id="rId1" Type="http://schemas.openxmlformats.org/officeDocument/2006/relationships/video" Target="file://localhost/ALMEA%20R&amp;R%20Videos%20Used:4b%20R/R%20Slide%2019%20Bailey%20MS%20Mariachi.mov" TargetMode="Externa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png"/><Relationship Id="rId5" Type="http://schemas.openxmlformats.org/officeDocument/2006/relationships/image" Target="../media/image27.jpe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4" Type="http://schemas.openxmlformats.org/officeDocument/2006/relationships/image" Target="../media/image30.png"/><Relationship Id="rId1" Type="http://schemas.openxmlformats.org/officeDocument/2006/relationships/video" Target="file://localhost/Users/marcianeel/Desktop/Projects/OKMEA%202014/OKMEA%20PPTS/1%20R&amp;R%20PPT/OKMEA%20R&amp;R%20Videos/19%20Reasons%20Why%20Kids%20Stay%20In%20Band.mp4" TargetMode="External"/><Relationship Id="rId2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4" Type="http://schemas.openxmlformats.org/officeDocument/2006/relationships/image" Target="../media/image35.png"/><Relationship Id="rId1" Type="http://schemas.openxmlformats.org/officeDocument/2006/relationships/video" Target="ALMEA%20R&amp;R%20Videos%20Used:There%20Is%20A%20Place.mp4" TargetMode="External"/><Relationship Id="rId2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4" Type="http://schemas.openxmlformats.org/officeDocument/2006/relationships/image" Target="../media/image45.png"/><Relationship Id="rId1" Type="http://schemas.openxmlformats.org/officeDocument/2006/relationships/video" Target="file://localhost/Users/marcianeel/Desktop/Projects/OKMEA%202014/OKMEA%20PPTS/1%20R&amp;R%20PPT/OKMEA%20R&amp;R%20Videos/22%20First%20Performance.mov" TargetMode="External"/><Relationship Id="rId2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4" Type="http://schemas.openxmlformats.org/officeDocument/2006/relationships/image" Target="../media/image51.png"/><Relationship Id="rId5" Type="http://schemas.openxmlformats.org/officeDocument/2006/relationships/hyperlink" Target="http://www.musicachievementcouncil.org" TargetMode="External"/><Relationship Id="rId6" Type="http://schemas.openxmlformats.org/officeDocument/2006/relationships/image" Target="../media/image52.png"/><Relationship Id="rId1" Type="http://schemas.openxmlformats.org/officeDocument/2006/relationships/video" Target="file://localhost/Users/marcianeel/Desktop/Projects/OKMEA%202014/OKMEA%20PPTS/1%20R&amp;R%20PPT/OKMEA%20R&amp;R%20Videos/37%20MAC_DrTim.mp4" TargetMode="External"/><Relationship Id="rId2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42.png"/><Relationship Id="rId5" Type="http://schemas.openxmlformats.org/officeDocument/2006/relationships/image" Target="../media/image53.pdf"/><Relationship Id="rId6" Type="http://schemas.openxmlformats.org/officeDocument/2006/relationships/image" Target="../media/image54.png"/><Relationship Id="rId7" Type="http://schemas.openxmlformats.org/officeDocument/2006/relationships/image" Target="../media/image55.pdf"/><Relationship Id="rId8" Type="http://schemas.openxmlformats.org/officeDocument/2006/relationships/image" Target="../media/image56.png"/><Relationship Id="rId9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6.png"/><Relationship Id="rId12" Type="http://schemas.openxmlformats.org/officeDocument/2006/relationships/image" Target="../media/image67.png"/><Relationship Id="rId13" Type="http://schemas.openxmlformats.org/officeDocument/2006/relationships/image" Target="../media/image68.png"/><Relationship Id="rId14" Type="http://schemas.openxmlformats.org/officeDocument/2006/relationships/image" Target="../media/image69.jpeg"/><Relationship Id="rId15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60.jpeg"/><Relationship Id="rId6" Type="http://schemas.openxmlformats.org/officeDocument/2006/relationships/image" Target="../media/image61.png"/><Relationship Id="rId7" Type="http://schemas.openxmlformats.org/officeDocument/2006/relationships/image" Target="../media/image62.jpeg"/><Relationship Id="rId8" Type="http://schemas.openxmlformats.org/officeDocument/2006/relationships/image" Target="../media/image63.jpeg"/><Relationship Id="rId9" Type="http://schemas.openxmlformats.org/officeDocument/2006/relationships/image" Target="../media/image64.jpeg"/><Relationship Id="rId10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jpeg"/><Relationship Id="rId12" Type="http://schemas.openxmlformats.org/officeDocument/2006/relationships/image" Target="../media/image62.jpeg"/><Relationship Id="rId13" Type="http://schemas.openxmlformats.org/officeDocument/2006/relationships/image" Target="../media/image59.png"/><Relationship Id="rId14" Type="http://schemas.openxmlformats.org/officeDocument/2006/relationships/image" Target="../media/image65.jpeg"/><Relationship Id="rId15" Type="http://schemas.openxmlformats.org/officeDocument/2006/relationships/image" Target="../media/image61.png"/><Relationship Id="rId16" Type="http://schemas.openxmlformats.org/officeDocument/2006/relationships/image" Target="../media/image3.jpeg"/><Relationship Id="rId1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png"/><Relationship Id="rId4" Type="http://schemas.openxmlformats.org/officeDocument/2006/relationships/image" Target="../media/image58.png"/><Relationship Id="rId5" Type="http://schemas.openxmlformats.org/officeDocument/2006/relationships/image" Target="../media/image63.jpeg"/><Relationship Id="rId6" Type="http://schemas.openxmlformats.org/officeDocument/2006/relationships/image" Target="../media/image68.png"/><Relationship Id="rId7" Type="http://schemas.openxmlformats.org/officeDocument/2006/relationships/image" Target="../media/image66.png"/><Relationship Id="rId8" Type="http://schemas.openxmlformats.org/officeDocument/2006/relationships/image" Target="../media/image60.jpeg"/><Relationship Id="rId9" Type="http://schemas.openxmlformats.org/officeDocument/2006/relationships/image" Target="../media/image64.jpeg"/><Relationship Id="rId10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9.jpeg"/><Relationship Id="rId12" Type="http://schemas.openxmlformats.org/officeDocument/2006/relationships/image" Target="../media/image62.jpeg"/><Relationship Id="rId13" Type="http://schemas.openxmlformats.org/officeDocument/2006/relationships/image" Target="../media/image59.png"/><Relationship Id="rId14" Type="http://schemas.openxmlformats.org/officeDocument/2006/relationships/image" Target="../media/image65.jpeg"/><Relationship Id="rId15" Type="http://schemas.openxmlformats.org/officeDocument/2006/relationships/image" Target="../media/image61.png"/><Relationship Id="rId16" Type="http://schemas.openxmlformats.org/officeDocument/2006/relationships/image" Target="../media/image3.jpeg"/><Relationship Id="rId17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5.png"/><Relationship Id="rId4" Type="http://schemas.openxmlformats.org/officeDocument/2006/relationships/image" Target="../media/image58.png"/><Relationship Id="rId5" Type="http://schemas.openxmlformats.org/officeDocument/2006/relationships/image" Target="../media/image63.jpeg"/><Relationship Id="rId6" Type="http://schemas.openxmlformats.org/officeDocument/2006/relationships/image" Target="../media/image68.png"/><Relationship Id="rId7" Type="http://schemas.openxmlformats.org/officeDocument/2006/relationships/image" Target="../media/image66.png"/><Relationship Id="rId8" Type="http://schemas.openxmlformats.org/officeDocument/2006/relationships/image" Target="../media/image60.jpeg"/><Relationship Id="rId9" Type="http://schemas.openxmlformats.org/officeDocument/2006/relationships/image" Target="../media/image64.jpeg"/><Relationship Id="rId10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3.png"/><Relationship Id="rId1" Type="http://schemas.openxmlformats.org/officeDocument/2006/relationships/video" Target="file://localhost/Users/marcianeel/Desktop/Projects/OKMEA%202014/OKMEA%20PPTS/1%20R&amp;R%20PPT/OKMEA%20R&amp;R%20Videos/Video%20of%20Dan%20copy.MOV" TargetMode="External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0" y="1752600"/>
            <a:ext cx="9144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You CAN Successfully Recruit and Retain</a:t>
            </a:r>
          </a:p>
          <a:p>
            <a:pPr algn="ctr"/>
            <a:r>
              <a:rPr lang="en-US" sz="4000" b="1" i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Even MORE Music Students!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 descr="MAC logo color.jpg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5334000"/>
            <a:ext cx="396240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 descr="NASMD 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632450"/>
            <a:ext cx="2171700" cy="927100"/>
          </a:xfrm>
          <a:prstGeom prst="rect">
            <a:avLst/>
          </a:prstGeom>
          <a:effectLst/>
        </p:spPr>
      </p:pic>
      <p:pic>
        <p:nvPicPr>
          <p:cNvPr id="12" name="Picture 11" descr="Andy's Music Wordmark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524" y="4124325"/>
            <a:ext cx="2413676" cy="1285875"/>
          </a:xfrm>
          <a:prstGeom prst="rect">
            <a:avLst/>
          </a:prstGeom>
          <a:effectLst/>
        </p:spPr>
      </p:pic>
      <p:pic>
        <p:nvPicPr>
          <p:cNvPr id="13" name="Picture 12" descr="USE:Arts Music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95454" y="4116764"/>
            <a:ext cx="2771946" cy="1253976"/>
          </a:xfrm>
          <a:prstGeom prst="rect">
            <a:avLst/>
          </a:prstGeom>
          <a:effectLst/>
        </p:spPr>
      </p:pic>
      <p:sp>
        <p:nvSpPr>
          <p:cNvPr id="18" name="Rectangle 17"/>
          <p:cNvSpPr>
            <a:spLocks noGrp="1" noChangeArrowheads="1"/>
          </p:cNvSpPr>
          <p:nvPr/>
        </p:nvSpPr>
        <p:spPr bwMode="auto">
          <a:xfrm>
            <a:off x="152400" y="3124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4000" b="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 Bold" pitchFamily="1" charset="0"/>
              </a:rPr>
              <a:t>Marcia Neel</a:t>
            </a:r>
          </a:p>
          <a:p>
            <a:endParaRPr lang="en-US" sz="3200" b="0" dirty="0" smtClean="0">
              <a:solidFill>
                <a:srgbClr val="008000"/>
              </a:solidFill>
              <a:latin typeface="Times New Roman Bold" pitchFamily="1" charset="0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0" y="42916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2015 AMEA</a:t>
            </a:r>
          </a:p>
          <a:p>
            <a:pPr algn="ctr"/>
            <a:r>
              <a:rPr lang="en-US" sz="3200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January 24, 2015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0" y="3925634"/>
            <a:ext cx="2800570" cy="1941766"/>
          </a:xfrm>
          <a:prstGeom prst="rect">
            <a:avLst/>
          </a:prstGeom>
          <a:effectLst/>
        </p:spPr>
      </p:pic>
    </p:spTree>
    <p:custDataLst>
      <p:tags r:id="rId1"/>
    </p:custData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85800"/>
            <a:ext cx="87630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Presentation Day</a:t>
            </a:r>
            <a:b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828800"/>
            <a:ext cx="80010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Best in classroom setting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Show up unannounced</a:t>
            </a:r>
            <a:endParaRPr lang="en-US" sz="32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3200" dirty="0" smtClean="0"/>
              <a:t>Never </a:t>
            </a:r>
            <a:r>
              <a:rPr lang="en-US" sz="3200" dirty="0"/>
              <a:t>ask, “how many want to be in the band, choir, orchestra. . .”</a:t>
            </a:r>
          </a:p>
          <a:p>
            <a:pPr marL="1143000" lvl="2" indent="-228600" eaLnBrk="1" hangingPunct="1">
              <a:lnSpc>
                <a:spcPct val="90000"/>
              </a:lnSpc>
              <a:buNone/>
            </a:pPr>
            <a:r>
              <a:rPr lang="en-US" sz="3200" dirty="0">
                <a:ea typeface="ＭＳ Ｐゴシック" charset="-128"/>
              </a:rPr>
              <a:t>Instead, ask for a who of hands “how many </a:t>
            </a:r>
            <a:r>
              <a:rPr lang="en-US" sz="3200" dirty="0" smtClean="0">
                <a:ea typeface="ＭＳ Ｐゴシック" charset="-128"/>
              </a:rPr>
              <a:t>of you </a:t>
            </a:r>
            <a:r>
              <a:rPr lang="en-US" sz="3200" dirty="0">
                <a:ea typeface="ＭＳ Ｐゴシック" charset="-128"/>
              </a:rPr>
              <a:t>want to try an instrument?”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dirty="0"/>
              <a:t>Keep </a:t>
            </a:r>
            <a:r>
              <a:rPr lang="en-US" sz="3200" dirty="0" smtClean="0"/>
              <a:t>presentation short (30 minutes)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200" b="1" dirty="0">
                <a:solidFill>
                  <a:srgbClr val="CD0000"/>
                </a:solidFill>
              </a:rPr>
              <a:t>BE ENTHUSIASTIC!!!!!</a:t>
            </a:r>
            <a:endParaRPr lang="en-US" sz="3200" dirty="0"/>
          </a:p>
        </p:txBody>
      </p:sp>
      <p:sp>
        <p:nvSpPr>
          <p:cNvPr id="37893" name="Rectangle 7"/>
          <p:cNvSpPr>
            <a:spLocks noChangeArrowheads="1"/>
          </p:cNvSpPr>
          <p:nvPr/>
        </p:nvSpPr>
        <p:spPr bwMode="auto">
          <a:xfrm>
            <a:off x="914400" y="1255693"/>
            <a:ext cx="536920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Times New Roman" charset="0"/>
              </a:rPr>
              <a:t>    </a:t>
            </a:r>
            <a:r>
              <a:rPr lang="en-US" sz="2800" dirty="0">
                <a:latin typeface="Times New Roman" charset="0"/>
              </a:rPr>
              <a:t>Can be:  Musical Aptitude Survey </a:t>
            </a:r>
          </a:p>
          <a:p>
            <a:r>
              <a:rPr lang="en-US" sz="2800" dirty="0">
                <a:latin typeface="Times New Roman" charset="0"/>
              </a:rPr>
              <a:t>	     </a:t>
            </a:r>
            <a:r>
              <a:rPr lang="en-US" sz="2800" dirty="0" smtClean="0">
                <a:latin typeface="Times New Roman" charset="0"/>
              </a:rPr>
              <a:t>   Instrument </a:t>
            </a:r>
            <a:r>
              <a:rPr lang="en-US" sz="2800" dirty="0">
                <a:latin typeface="Times New Roman" charset="0"/>
              </a:rPr>
              <a:t>Try-out</a:t>
            </a:r>
          </a:p>
        </p:txBody>
      </p:sp>
      <p:pic>
        <p:nvPicPr>
          <p:cNvPr id="37894" name="Picture 10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3200" y="609600"/>
            <a:ext cx="188912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533400"/>
            <a:ext cx="8763000" cy="1600200"/>
          </a:xfrm>
        </p:spPr>
        <p:txBody>
          <a:bodyPr/>
          <a:lstStyle/>
          <a:p>
            <a:pPr eaLnBrk="1" hangingPunct="1"/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Follow-up idea from: 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Jeff Scott and Emily Wilkinson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2400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524000"/>
            <a:ext cx="9144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“Congratulations!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You have been chosen to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play (insert instrument)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in the (name of school) band!”</a:t>
            </a:r>
          </a:p>
          <a:p>
            <a:pPr lvl="1" eaLnBrk="1" hangingPunct="1">
              <a:lnSpc>
                <a:spcPct val="90000"/>
              </a:lnSpc>
              <a:buNone/>
            </a:pPr>
            <a:endParaRPr lang="en-US" sz="3200" dirty="0" smtClean="0"/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Giving a “Golden Invitation” to band makes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3200" dirty="0" smtClean="0"/>
              <a:t>them feel special!”</a:t>
            </a:r>
          </a:p>
        </p:txBody>
      </p:sp>
      <p:pic>
        <p:nvPicPr>
          <p:cNvPr id="9" name="Picture 8" descr="Screen Shot 2015-01-23 at 8.01.3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905000"/>
            <a:ext cx="2336800" cy="261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Support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752600"/>
            <a:ext cx="4038600" cy="3962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b="1" dirty="0">
                <a:ea typeface="ＭＳ Ｐゴシック" charset="-128"/>
                <a:cs typeface="ＭＳ Ｐゴシック" charset="-128"/>
              </a:rPr>
              <a:t>Recruitment Letters</a:t>
            </a:r>
            <a:endParaRPr lang="en-US" sz="20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 dirty="0" smtClean="0"/>
              <a:t>Keep </a:t>
            </a:r>
            <a:r>
              <a:rPr lang="en-US" sz="1800" dirty="0"/>
              <a:t>them simple, upbeat and informational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Emphasize rewards, details,</a:t>
            </a:r>
          </a:p>
          <a:p>
            <a:pPr lvl="1"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1800" dirty="0"/>
              <a:t>	your expectations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RSVP form</a:t>
            </a:r>
          </a:p>
          <a:p>
            <a:pPr lvl="1" eaLnBrk="1" hangingPunct="1">
              <a:lnSpc>
                <a:spcPct val="90000"/>
              </a:lnSpc>
            </a:pPr>
            <a:endParaRPr lang="en-US" sz="1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 dirty="0" smtClean="0">
                <a:ea typeface="ＭＳ Ｐゴシック" charset="-128"/>
                <a:cs typeface="ＭＳ Ｐゴシック" charset="-128"/>
              </a:rPr>
              <a:t>Initial </a:t>
            </a:r>
            <a:r>
              <a:rPr lang="en-US" sz="2000" b="1" dirty="0">
                <a:ea typeface="ＭＳ Ｐゴシック" charset="-128"/>
                <a:cs typeface="ＭＳ Ｐゴシック" charset="-128"/>
              </a:rPr>
              <a:t>Meeting</a:t>
            </a: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 smtClean="0"/>
              <a:t>Involve </a:t>
            </a:r>
            <a:r>
              <a:rPr lang="en-US" sz="2000" dirty="0"/>
              <a:t>current parents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Explain rental program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dirty="0"/>
              <a:t>Provide advocacy </a:t>
            </a:r>
            <a:r>
              <a:rPr lang="en-US" sz="2000" dirty="0" smtClean="0"/>
              <a:t>materials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Best Ambassador is an </a:t>
            </a:r>
            <a:r>
              <a:rPr lang="en-US" sz="24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Excited</a:t>
            </a:r>
            <a:r>
              <a:rPr lang="en-US" sz="2400" b="1" dirty="0" smtClean="0">
                <a:ea typeface="ＭＳ Ｐゴシック" charset="-128"/>
                <a:cs typeface="ＭＳ Ｐゴシック" charset="-128"/>
              </a:rPr>
              <a:t> Child</a:t>
            </a:r>
            <a:endParaRPr lang="en-US" sz="24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1989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676400"/>
            <a:ext cx="4038600" cy="4267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12192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Teac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Parents Too.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They don’t know what NORMAL is!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76200" y="1524000"/>
            <a:ext cx="4267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1800" dirty="0" smtClean="0">
              <a:ea typeface="ＭＳ Ｐゴシック" charset="-128"/>
              <a:cs typeface="ＭＳ Ｐゴシック" charset="-128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Teach </a:t>
            </a:r>
            <a:r>
              <a:rPr lang="en-US" sz="2400" dirty="0"/>
              <a:t>PARENTS how to support their child’s </a:t>
            </a:r>
            <a:r>
              <a:rPr lang="en-US" sz="2400" dirty="0" smtClean="0"/>
              <a:t>practicing</a:t>
            </a:r>
          </a:p>
        </p:txBody>
      </p:sp>
      <p:pic>
        <p:nvPicPr>
          <p:cNvPr id="44036" name="Picture 1029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2209800"/>
            <a:ext cx="444374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259080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Give PARENTS ideas of how to keep their children motivated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-76200" y="3657600"/>
            <a:ext cx="4267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Encourage PARENTS to play an active role in the learning process and to become </a:t>
            </a:r>
            <a:r>
              <a:rPr kumimoji="0" lang="en-US" sz="2400" b="1" i="0" u="sng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involved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76200" y="5105400"/>
            <a:ext cx="4267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69900" marR="0" lvl="0" indent="-469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0000"/>
              <a:buFont typeface="Wingdings" charset="2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charset="-128"/>
              <a:cs typeface="ＭＳ Ｐゴシック" charset="-128"/>
            </a:endParaRPr>
          </a:p>
          <a:p>
            <a:pPr marL="908050" marR="0" lvl="1" indent="-436563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charset="2"/>
              <a:buChar char="n"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ＭＳ Ｐゴシック" pitchFamily="-112" charset="-128"/>
              </a:rPr>
              <a:t>Communicate with Parents REGULARLY to keep them engaged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12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81000"/>
            <a:ext cx="8686800" cy="1295400"/>
          </a:xfrm>
        </p:spPr>
        <p:txBody>
          <a:bodyPr/>
          <a:lstStyle/>
          <a:p>
            <a:pPr eaLnBrk="1" hangingPunct="1"/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Parent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Support…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Directly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 Parent Band – REALLY FUN!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17 The Parent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5621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spanic Growth in 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117" y="528857"/>
            <a:ext cx="3923483" cy="6329143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381000" y="609600"/>
            <a:ext cx="4724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Increase Your Base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609600"/>
            <a:ext cx="5105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Add NEW Students</a:t>
            </a: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(and Programs) to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y</a:t>
            </a:r>
            <a:r>
              <a:rPr lang="en-US" sz="3600" b="1" kern="0" baseline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our</a:t>
            </a: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 school’s comprehensive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kern="0" dirty="0" smtClean="0">
                <a:solidFill>
                  <a:srgbClr val="CD0000"/>
                </a:solidFill>
                <a:latin typeface="+mj-lt"/>
                <a:ea typeface="ＭＳ Ｐゴシック" charset="-128"/>
                <a:cs typeface="ＭＳ Ｐゴシック" charset="-128"/>
              </a:rPr>
              <a:t>Music Ed Curriculum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1400" b="1" i="0" u="none" strike="noStrike" kern="0" cap="none" spc="0" normalizeH="0" baseline="0" noProof="0" dirty="0" smtClean="0">
              <a:ln>
                <a:noFill/>
              </a:ln>
              <a:solidFill>
                <a:srgbClr val="CD0000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Bent Arrow 7"/>
          <p:cNvSpPr/>
          <p:nvPr/>
        </p:nvSpPr>
        <p:spPr bwMode="auto">
          <a:xfrm flipV="1">
            <a:off x="4419600" y="4495800"/>
            <a:ext cx="822960" cy="838200"/>
          </a:xfrm>
          <a:prstGeom prst="bentArrow">
            <a:avLst/>
          </a:prstGeom>
          <a:solidFill>
            <a:schemeClr val="tx2">
              <a:lumMod val="75000"/>
              <a:lumOff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685800" y="45720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National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Under 18 = 39%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85800" y="5486400"/>
            <a:ext cx="4419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sz="2800" b="1" kern="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Alabama </a:t>
            </a: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Ave Growth </a:t>
            </a:r>
          </a:p>
          <a:p>
            <a:pPr>
              <a:defRPr/>
            </a:pPr>
            <a:r>
              <a:rPr lang="en-US" sz="2800" b="1" kern="0" dirty="0" smtClean="0">
                <a:solidFill>
                  <a:srgbClr val="0000FF"/>
                </a:solidFill>
                <a:ea typeface="ＭＳ Ｐゴシック" charset="-128"/>
                <a:cs typeface="ＭＳ Ｐゴシック" charset="-128"/>
              </a:rPr>
              <a:t>Latinos Under 18 = 170%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04800"/>
            <a:ext cx="9144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¡Mariachi!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/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066800"/>
            <a:ext cx="9144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Bailey MS Mariachi Program: Year 2</a:t>
            </a:r>
            <a:b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CD0000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</a:b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0" name="4b R:R Slide 19 Bailey MS Mariachi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62000" y="1752600"/>
            <a:ext cx="7467600" cy="5040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Today’s Session</a:t>
            </a:r>
            <a:endParaRPr lang="en-US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19800" y="1828800"/>
            <a:ext cx="3124200" cy="4302125"/>
          </a:xfrm>
        </p:spPr>
        <p:txBody>
          <a:bodyPr/>
          <a:lstStyle/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Recruiting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Font typeface="Wingdings" charset="2"/>
              <a:buNone/>
            </a:pP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Tips for </a:t>
            </a:r>
            <a:r>
              <a:rPr lang="en-US" sz="28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Retaining</a:t>
            </a:r>
            <a:r>
              <a:rPr lang="en-US" sz="2800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Students</a:t>
            </a:r>
          </a:p>
          <a:p>
            <a:pPr eaLnBrk="1" hangingPunct="1">
              <a:buClr>
                <a:schemeClr val="tx1"/>
              </a:buClr>
              <a:buFont typeface="Wingdings" charset="2"/>
              <a:buChar char="q"/>
            </a:pPr>
            <a:endParaRPr lang="en-US" sz="28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  <a:p>
            <a:pPr eaLnBrk="1" hangingPunct="1">
              <a:buClr>
                <a:schemeClr val="accent2"/>
              </a:buClr>
              <a:buNone/>
            </a:pP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First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 </a:t>
            </a:r>
            <a:r>
              <a:rPr lang="en-US" sz="28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Performance </a:t>
            </a:r>
            <a:r>
              <a:rPr lang="en-US" sz="28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ea typeface="ＭＳ Ｐゴシック" charset="-128"/>
                <a:cs typeface="ＭＳ Ｐゴシック" charset="-128"/>
              </a:rPr>
              <a:t>Program</a:t>
            </a:r>
            <a:endParaRPr lang="en-US" sz="2800" dirty="0">
              <a:solidFill>
                <a:schemeClr val="bg2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3557" name="Picture 6" descr="director pictur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111250" y="2514600"/>
            <a:ext cx="3460750" cy="3048000"/>
          </a:xfrm>
        </p:spPr>
      </p:pic>
      <p:pic>
        <p:nvPicPr>
          <p:cNvPr id="23558" name="Picture 7" descr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31975"/>
            <a:ext cx="5594064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81000" y="1679575"/>
            <a:ext cx="5486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WE WANT YOU!</a:t>
            </a: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1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1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1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1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3810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Recruits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2292" name="Picture 2051" descr="3-DSC_002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90600" y="1524000"/>
            <a:ext cx="3186113" cy="2074863"/>
          </a:xfrm>
        </p:spPr>
      </p:pic>
      <p:pic>
        <p:nvPicPr>
          <p:cNvPr id="12295" name="Picture 7" descr="HS Musician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895600"/>
            <a:ext cx="17716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 descr="DSC_02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9200" y="3810000"/>
            <a:ext cx="169227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24600" y="3810000"/>
            <a:ext cx="157003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38800" y="1447800"/>
            <a:ext cx="18891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600" decel="100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Footer Placeholder 7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6083" name="Rectangle 2050"/>
          <p:cNvSpPr>
            <a:spLocks noGrp="1" noChangeArrowheads="1"/>
          </p:cNvSpPr>
          <p:nvPr>
            <p:ph type="title" sz="quarter"/>
          </p:nvPr>
        </p:nvSpPr>
        <p:spPr>
          <a:xfrm>
            <a:off x="0" y="990600"/>
            <a:ext cx="9144000" cy="762000"/>
          </a:xfrm>
        </p:spPr>
        <p:txBody>
          <a:bodyPr/>
          <a:lstStyle/>
          <a:p>
            <a:pPr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</a:t>
            </a:r>
            <a:r>
              <a:rPr lang="en-US" sz="40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Keeping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Your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New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Recruits. . .</a:t>
            </a:r>
            <a:b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Why Do Kids Stay?  Let’s Ask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THEM!</a:t>
            </a:r>
            <a:endParaRPr lang="en-US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19 Reasons Why Kids Stay In Band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95400" y="1828800"/>
            <a:ext cx="64008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Retention: Keys to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Success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752600"/>
            <a:ext cx="41148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Provide a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satisfying experience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from the day they receive their instruments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Build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appreciation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for the ensemble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ea typeface="ＭＳ Ｐゴシック" charset="-128"/>
                <a:cs typeface="ＭＳ Ｐゴシック" charset="-128"/>
              </a:rPr>
              <a:t>Give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recognition </a:t>
            </a:r>
            <a:r>
              <a:rPr lang="en-US" dirty="0">
                <a:ea typeface="ＭＳ Ｐゴシック" charset="-128"/>
                <a:cs typeface="ＭＳ Ｐゴシック" charset="-128"/>
              </a:rPr>
              <a:t>and 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reinforcement</a:t>
            </a:r>
            <a:endParaRPr lang="en-US" b="1" dirty="0" smtClean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813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43400" y="1447800"/>
            <a:ext cx="4724400" cy="2819400"/>
          </a:xfrm>
        </p:spPr>
      </p:pic>
      <p:pic>
        <p:nvPicPr>
          <p:cNvPr id="48134" name="Picture 9" descr="AP7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7200" y="4191000"/>
            <a:ext cx="22860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4191000"/>
            <a:ext cx="2514600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3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33400"/>
            <a:ext cx="91440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Actions That Help </a:t>
            </a:r>
            <a:r>
              <a:rPr lang="en-US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Retain</a:t>
            </a:r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Students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427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752600"/>
            <a:ext cx="5486400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Developing group pride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Improving communication with parents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Evaluating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yourself on a continual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basis – “What else?”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Understanding each student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	as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an individual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Being positive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and </a:t>
            </a:r>
            <a:r>
              <a:rPr lang="en-US" sz="28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enthusiastic</a:t>
            </a:r>
            <a:endParaRPr lang="en-US" sz="2800" b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Providing engaging lessons </a:t>
            </a:r>
            <a:r>
              <a:rPr lang="en-US" sz="28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consistently</a:t>
            </a:r>
          </a:p>
        </p:txBody>
      </p:sp>
      <p:pic>
        <p:nvPicPr>
          <p:cNvPr id="54277" name="Picture 13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905000"/>
            <a:ext cx="35020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800" decel="100000" fill="hold"/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800" decel="100000" fill="hold"/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800" decel="100000" fill="hold"/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2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0" decel="100000" fill="hold"/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7200"/>
            <a:ext cx="9144000" cy="1371600"/>
          </a:xfrm>
        </p:spPr>
        <p:txBody>
          <a:bodyPr/>
          <a:lstStyle/>
          <a:p>
            <a:pPr algn="ctr"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Should Students Continue? 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Tell Your </a:t>
            </a:r>
            <a:r>
              <a:rPr lang="en-US" b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OWN 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Story: 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There Is A Plac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8600" y="1752600"/>
            <a:ext cx="8805333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457200"/>
            <a:ext cx="8534400" cy="9906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Common Reasons for Drop-outs?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24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" y="1828800"/>
            <a:ext cx="4191000" cy="68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The first disappointment</a:t>
            </a:r>
          </a:p>
        </p:txBody>
      </p:sp>
      <p:pic>
        <p:nvPicPr>
          <p:cNvPr id="92165" name="Picture 5" descr="Disappointed Chi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8288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6200" y="4191000"/>
            <a:ext cx="1752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42672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bored-baby-128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1676400"/>
            <a:ext cx="2114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28600" y="2286000"/>
            <a:ext cx="2819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latin typeface="Times New Roman" charset="0"/>
              </a:rPr>
              <a:t>Lost interest</a:t>
            </a: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endParaRPr lang="en-US" sz="2800" dirty="0">
              <a:latin typeface="Times New Roman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28600" y="2819400"/>
            <a:ext cx="495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 smtClean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Didn’t like the</a:t>
            </a:r>
            <a:r>
              <a:rPr lang="en-US" sz="3200" dirty="0" smtClean="0">
                <a:latin typeface="Times New Roman" charset="0"/>
              </a:rPr>
              <a:t> teacher</a:t>
            </a:r>
            <a:endParaRPr lang="en-US" sz="3200" dirty="0">
              <a:latin typeface="Times New Roman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8600" y="3352800"/>
            <a:ext cx="2362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None/>
            </a:pPr>
            <a:endParaRPr lang="en-US" sz="2800" dirty="0"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latin typeface="Times New Roman" charset="0"/>
              </a:rPr>
              <a:t>Conflicts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5" grpId="0" build="p"/>
      <p:bldP spid="2" grpId="0"/>
      <p:bldP spid="3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229600" cy="14478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Can You Do</a:t>
            </a:r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?</a:t>
            </a:r>
            <a:b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91000" y="1752600"/>
            <a:ext cx="4572000" cy="4495800"/>
          </a:xfrm>
        </p:spPr>
        <p:txBody>
          <a:bodyPr/>
          <a:lstStyle/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to the student</a:t>
            </a:r>
          </a:p>
          <a:p>
            <a:pPr lvl="1" eaLnBrk="1" hangingPunct="1"/>
            <a:r>
              <a:rPr lang="en-US" dirty="0"/>
              <a:t>Probe for real reason they want to quit</a:t>
            </a:r>
          </a:p>
          <a:p>
            <a:pPr lvl="1" eaLnBrk="1" hangingPunct="1"/>
            <a:r>
              <a:rPr lang="en-US" dirty="0"/>
              <a:t>Show interest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Check their instrument</a:t>
            </a:r>
          </a:p>
          <a:p>
            <a:pPr eaLnBrk="1" hangingPunct="1"/>
            <a:r>
              <a:rPr lang="en-US" dirty="0">
                <a:ea typeface="ＭＳ Ｐゴシック" charset="-128"/>
                <a:cs typeface="ＭＳ Ｐゴシック" charset="-128"/>
              </a:rPr>
              <a:t>Talk with the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parents</a:t>
            </a:r>
          </a:p>
          <a:p>
            <a:pPr eaLnBrk="1" hangingPunct="1"/>
            <a:r>
              <a:rPr lang="en-US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Iowa Bandmasters Exit Survey online</a:t>
            </a:r>
            <a:endParaRPr lang="en-US" i="1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8373" name="Picture 4" descr="DSC_0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914400" y="1828800"/>
            <a:ext cx="2962275" cy="430212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 If …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06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3810000" cy="4302125"/>
          </a:xfrm>
        </p:spPr>
        <p:txBody>
          <a:bodyPr/>
          <a:lstStyle/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Students saw immediate success?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Parents heard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their kids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their first performance just weeks after they started?</a:t>
            </a: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Learning to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 play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was really fun?</a:t>
            </a:r>
          </a:p>
        </p:txBody>
      </p:sp>
      <p:pic>
        <p:nvPicPr>
          <p:cNvPr id="62469" name="Picture 4" descr="3-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95800" y="213360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6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6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6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1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Concert!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4516" name="Picture 3" descr="First Perf cov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919163" y="1747838"/>
            <a:ext cx="2997200" cy="4495800"/>
          </a:xfrm>
        </p:spPr>
      </p:pic>
      <p:sp>
        <p:nvSpPr>
          <p:cNvPr id="645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962400" y="2133600"/>
            <a:ext cx="4114800" cy="3200400"/>
          </a:xfrm>
        </p:spPr>
        <p:txBody>
          <a:bodyPr/>
          <a:lstStyle/>
          <a:p>
            <a:pPr algn="ctr" eaLnBrk="1" hangingPunct="1">
              <a:buFont typeface="Wingdings" charset="2"/>
              <a:buNone/>
            </a:pPr>
            <a:endParaRPr lang="en-US" sz="2800" dirty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  <a:p>
            <a:pPr algn="ctr" eaLnBrk="1" hangingPunct="1">
              <a:buFont typeface="Wingdings" charset="2"/>
              <a:buNone/>
            </a:pPr>
            <a:r>
              <a:rPr lang="en-US" sz="20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	</a:t>
            </a:r>
            <a:r>
              <a:rPr lang="en-US" sz="3600" dirty="0">
                <a:solidFill>
                  <a:srgbClr val="000090"/>
                </a:solidFill>
                <a:ea typeface="ＭＳ Ｐゴシック" charset="-128"/>
                <a:cs typeface="ＭＳ Ｐゴシック" charset="-128"/>
              </a:rPr>
              <a:t>A scripted demonstration of what your students have learned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Demonstration Concert for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Band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or </a:t>
            </a:r>
            <a:r>
              <a:rPr lang="en-US" sz="4000" b="1" i="1" u="sng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Orchestra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2362200" y="2057400"/>
            <a:ext cx="4038600" cy="2133600"/>
          </a:xfrm>
        </p:spPr>
        <p:txBody>
          <a:bodyPr/>
          <a:lstStyle/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Schedule 6-8 weeks after the first class</a:t>
            </a:r>
          </a:p>
          <a:p>
            <a:pPr eaLnBrk="1" hangingPunct="1"/>
            <a:r>
              <a:rPr lang="en-US" sz="2800">
                <a:ea typeface="ＭＳ Ｐゴシック" charset="-128"/>
                <a:cs typeface="ＭＳ Ｐゴシック" charset="-128"/>
              </a:rPr>
              <a:t>Complete “turn-key” package</a:t>
            </a:r>
          </a:p>
        </p:txBody>
      </p:sp>
      <p:pic>
        <p:nvPicPr>
          <p:cNvPr id="66565" name="Picture 4" descr="First Perf cover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>
          <a:xfrm rot="21408970">
            <a:off x="457200" y="1905000"/>
            <a:ext cx="1611313" cy="2438400"/>
          </a:xfrm>
        </p:spPr>
      </p:pic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en-US" sz="2800" b="1" i="1" dirty="0">
                <a:solidFill>
                  <a:srgbClr val="000090"/>
                </a:solidFill>
                <a:latin typeface="Times New Roman" charset="0"/>
              </a:rPr>
              <a:t>May be the best performance in terms of excitement and audience</a:t>
            </a:r>
            <a:r>
              <a:rPr lang="en-US" sz="2800" i="1" dirty="0">
                <a:solidFill>
                  <a:srgbClr val="000090"/>
                </a:solidFill>
                <a:latin typeface="Times New Roman" charset="0"/>
              </a:rPr>
              <a:t>!</a:t>
            </a:r>
          </a:p>
        </p:txBody>
      </p:sp>
      <p:pic>
        <p:nvPicPr>
          <p:cNvPr id="66567" name="Picture 10" descr="Beg Band Conce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438400"/>
            <a:ext cx="2506663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675" grpId="0" build="p" autoUpdateAnimBg="0"/>
      <p:bldP spid="41267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352800" y="1524000"/>
            <a:ext cx="5334000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  <a:latin typeface="Century Gothic" charset="0"/>
            </a:endParaRPr>
          </a:p>
          <a:p>
            <a:pPr eaLnBrk="0" hangingPunct="0"/>
            <a:endParaRPr lang="en-US" baseline="30000">
              <a:solidFill>
                <a:srgbClr val="000000"/>
              </a:solidFill>
            </a:endParaRPr>
          </a:p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886200" y="1981200"/>
            <a:ext cx="50292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12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pages of proven methods</a:t>
            </a: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10 pages of sample forms</a:t>
            </a:r>
            <a:endParaRPr lang="en-US" sz="3200" dirty="0" smtClean="0">
              <a:effectLst>
                <a:outerShdw dir="2700000">
                  <a:srgbClr val="000000">
                    <a:alpha val="43000"/>
                  </a:srgbClr>
                </a:outerShdw>
              </a:effectLst>
              <a:latin typeface="Times New Roman" charset="0"/>
            </a:endParaRPr>
          </a:p>
          <a:p>
            <a:pPr marL="469900" indent="-469900">
              <a:spcBef>
                <a:spcPct val="20000"/>
              </a:spcBef>
              <a:spcAft>
                <a:spcPct val="40000"/>
              </a:spcAft>
              <a:buClr>
                <a:schemeClr val="bg2"/>
              </a:buClr>
              <a:buSzPct val="70000"/>
              <a:buFont typeface="Wingdings" charset="2"/>
              <a:buChar char="o"/>
            </a:pP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Guidelines </a:t>
            </a:r>
            <a:r>
              <a:rPr lang="en-US" sz="3200" dirty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for</a:t>
            </a:r>
            <a:r>
              <a:rPr lang="en-US" sz="3200" dirty="0" smtClean="0">
                <a:effectLst>
                  <a:outerShdw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directors</a:t>
            </a:r>
          </a:p>
        </p:txBody>
      </p:sp>
      <p:pic>
        <p:nvPicPr>
          <p:cNvPr id="25605" name="Picture 11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5000"/>
            <a:ext cx="33448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Text Box 15"/>
          <p:cNvSpPr txBox="1">
            <a:spLocks noChangeArrowheads="1"/>
          </p:cNvSpPr>
          <p:nvPr/>
        </p:nvSpPr>
        <p:spPr bwMode="auto">
          <a:xfrm>
            <a:off x="228600" y="533400"/>
            <a:ext cx="8763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000" b="1" dirty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Materials </a:t>
            </a:r>
            <a:r>
              <a:rPr lang="en-US" sz="4000" b="1" dirty="0" smtClean="0">
                <a:solidFill>
                  <a:srgbClr val="CD0000"/>
                </a:solidFill>
                <a:effectLst>
                  <a:outerShdw dir="2700000">
                    <a:srgbClr val="000000">
                      <a:alpha val="43000"/>
                    </a:srgbClr>
                  </a:outerShdw>
                </a:effectLst>
              </a:rPr>
              <a:t>Available for You to Use. . . A Year-Round Planner</a:t>
            </a:r>
            <a:endParaRPr lang="en-US" sz="3200" dirty="0">
              <a:solidFill>
                <a:srgbClr val="CD0000"/>
              </a:solidFill>
              <a:effectLst>
                <a:outerShdw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1143000"/>
          </a:xfrm>
        </p:spPr>
        <p:txBody>
          <a:bodyPr/>
          <a:lstStyle/>
          <a:p>
            <a:pPr algn="ctr" eaLnBrk="1" hangingPunct="1"/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Demonstration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endParaRPr lang="en-US" sz="4000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2678" name="Text Box 6"/>
          <p:cNvSpPr txBox="1">
            <a:spLocks noChangeArrowheads="1"/>
          </p:cNvSpPr>
          <p:nvPr/>
        </p:nvSpPr>
        <p:spPr bwMode="auto">
          <a:xfrm>
            <a:off x="1524000" y="4267200"/>
            <a:ext cx="426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>
              <a:spcBef>
                <a:spcPct val="50000"/>
              </a:spcBef>
            </a:pPr>
            <a:endParaRPr lang="en-US" sz="2800" i="1">
              <a:latin typeface="Times New Roman" charset="0"/>
            </a:endParaRPr>
          </a:p>
        </p:txBody>
      </p:sp>
      <p:pic>
        <p:nvPicPr>
          <p:cNvPr id="7" name="22 First Performance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44780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839200" cy="762000"/>
          </a:xfrm>
        </p:spPr>
        <p:txBody>
          <a:bodyPr/>
          <a:lstStyle/>
          <a:p>
            <a:pPr algn="ctr"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Why Does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 Performance</a:t>
            </a:r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Work?</a:t>
            </a:r>
            <a:endParaRPr lang="en-US" sz="400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7391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timing of the performance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Parents want to hear their kids play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/>
              <a:t>Student interest soars and they learn to love performing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Students practice more prior to a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It works with any group … any schedule … any situation … and any method book</a:t>
            </a:r>
          </a:p>
          <a:p>
            <a:pPr eaLnBrk="1" hangingPunct="1">
              <a:lnSpc>
                <a:spcPct val="90000"/>
              </a:lnSpc>
            </a:pPr>
            <a:r>
              <a:rPr lang="en-US" sz="2800">
                <a:ea typeface="ＭＳ Ｐゴシック" charset="-128"/>
                <a:cs typeface="ＭＳ Ｐゴシック" charset="-128"/>
              </a:rPr>
              <a:t>The audience will be large … enthusiastic … and will arrive early -- lots of quality time with those who care most about the outcome -- </a:t>
            </a:r>
            <a:r>
              <a:rPr lang="en-US" sz="2800" b="1" i="1">
                <a:solidFill>
                  <a:srgbClr val="008000"/>
                </a:solidFill>
                <a:ea typeface="ＭＳ Ｐゴシック" charset="-128"/>
                <a:cs typeface="ＭＳ Ｐゴシック" charset="-128"/>
              </a:rPr>
              <a:t>the parents!</a:t>
            </a:r>
          </a:p>
        </p:txBody>
      </p:sp>
      <p:pic>
        <p:nvPicPr>
          <p:cNvPr id="70661" name="Picture 4" descr="First Perf cover"/>
          <p:cNvPicPr>
            <a:picLocks noChangeAspect="1" noChangeArrowheads="1"/>
          </p:cNvPicPr>
          <p:nvPr/>
        </p:nvPicPr>
        <p:blipFill>
          <a:blip r:embed="rId3">
            <a:lum bright="-4000" contrast="6000"/>
          </a:blip>
          <a:srcRect/>
          <a:stretch>
            <a:fillRect/>
          </a:stretch>
        </p:blipFill>
        <p:spPr bwMode="auto">
          <a:xfrm rot="310421">
            <a:off x="7059921" y="1353477"/>
            <a:ext cx="1482183" cy="22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416772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86868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Parents will be </a:t>
            </a:r>
            <a:r>
              <a:rPr lang="en-US" sz="2800" b="1" i="1" u="sng">
                <a:solidFill>
                  <a:srgbClr val="CD0000"/>
                </a:solidFill>
                <a:latin typeface="Times New Roman" charset="0"/>
              </a:rPr>
              <a:t>amazed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… </a:t>
            </a:r>
            <a:r>
              <a:rPr lang="en-US" sz="3200" i="1">
                <a:solidFill>
                  <a:srgbClr val="CD0000"/>
                </a:solidFill>
                <a:latin typeface="Times New Roman" charset="0"/>
              </a:rPr>
              <a:t>most</a:t>
            </a:r>
            <a:r>
              <a:rPr lang="en-US" sz="2800" i="1">
                <a:solidFill>
                  <a:srgbClr val="CD0000"/>
                </a:solidFill>
                <a:latin typeface="Times New Roman" charset="0"/>
              </a:rPr>
              <a:t> have no idea how much their child has learned based on what they hear at home!</a:t>
            </a:r>
            <a:endParaRPr lang="en-US" sz="2800" i="1">
              <a:latin typeface="Times New Roman" charset="0"/>
            </a:endParaRPr>
          </a:p>
        </p:txBody>
      </p:sp>
      <p:pic>
        <p:nvPicPr>
          <p:cNvPr id="7270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5562600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9" name="Picture 8" descr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28800"/>
            <a:ext cx="76962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6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6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677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1981200"/>
            <a:ext cx="6324600" cy="365760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Many schools have the principal serve as the narrator -- </a:t>
            </a:r>
            <a:r>
              <a:rPr lang="en-US" sz="28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GREAT PR!</a:t>
            </a:r>
            <a:endParaRPr lang="en-US" sz="2800" dirty="0">
              <a:ea typeface="ＭＳ Ｐゴシック" charset="-128"/>
              <a:cs typeface="ＭＳ Ｐゴシック" charset="-128"/>
            </a:endParaRPr>
          </a:p>
          <a:p>
            <a:pPr eaLnBrk="1" hangingPunct="1"/>
            <a:r>
              <a:rPr lang="en-US" sz="2800" dirty="0">
                <a:ea typeface="ＭＳ Ｐゴシック" charset="-128"/>
                <a:cs typeface="ＭＳ Ｐゴシック" charset="-128"/>
              </a:rPr>
              <a:t>The sound of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applause is </a:t>
            </a:r>
          </a:p>
          <a:p>
            <a:pPr eaLnBrk="1" hangingPunct="1"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infectious</a:t>
            </a:r>
            <a:endParaRPr lang="en-US" sz="3500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74756" name="Text Box 5"/>
          <p:cNvSpPr txBox="1">
            <a:spLocks noChangeArrowheads="1"/>
          </p:cNvSpPr>
          <p:nvPr/>
        </p:nvSpPr>
        <p:spPr bwMode="auto">
          <a:xfrm>
            <a:off x="228600" y="609600"/>
            <a:ext cx="868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 dirty="0">
                <a:solidFill>
                  <a:srgbClr val="CD0000"/>
                </a:solidFill>
                <a:latin typeface="Times New Roman" charset="0"/>
              </a:rPr>
              <a:t>Students enjoy the satisfaction of a performance after good preparation – the process starts </a:t>
            </a:r>
            <a:r>
              <a:rPr lang="en-US" sz="3200" b="1" i="1" u="sng" dirty="0">
                <a:solidFill>
                  <a:srgbClr val="CD0000"/>
                </a:solidFill>
                <a:latin typeface="Times New Roman" charset="0"/>
              </a:rPr>
              <a:t>early</a:t>
            </a:r>
            <a:endParaRPr lang="en-US" sz="3100" dirty="0">
              <a:solidFill>
                <a:srgbClr val="CD0000"/>
              </a:solidFill>
              <a:latin typeface="Times New Roman" charset="0"/>
            </a:endParaRPr>
          </a:p>
        </p:txBody>
      </p:sp>
      <p:pic>
        <p:nvPicPr>
          <p:cNvPr id="74757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3658250"/>
            <a:ext cx="4343400" cy="261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2" name="Picture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057400"/>
            <a:ext cx="1270000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8" descr="C:\Documents and Settings\William Harvey\Local Settings\Temporary Internet Files\Content.IE5\FN4DI34B\MPj0405396000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981200"/>
            <a:ext cx="6858000" cy="448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85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Put the Date on Your Calendar!</a:t>
            </a:r>
            <a:b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Schedule </a:t>
            </a:r>
            <a:r>
              <a:rPr lang="en-US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First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Performance 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NOW</a:t>
            </a:r>
            <a:r>
              <a:rPr lang="en-US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304800"/>
            <a:ext cx="8229600" cy="1524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M.A.C. Wants to Help. . .</a:t>
            </a: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/>
            </a:r>
            <a:b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Check Out Our Online Resources</a:t>
            </a:r>
            <a:endParaRPr lang="en-US" b="1" i="1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37 MAC_DrTim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41400" y="2743200"/>
            <a:ext cx="71120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676400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/>
                <a:cs typeface="Times New Roman"/>
                <a:hlinkClick r:id="rId5"/>
              </a:rPr>
              <a:t>www.musicachievementcouncil.org</a:t>
            </a:r>
            <a:endParaRPr lang="en-US" sz="28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algn="ctr"/>
            <a:r>
              <a:rPr lang="en-US" sz="2800" b="1" dirty="0" smtClean="0">
                <a:solidFill>
                  <a:srgbClr val="4890C5"/>
                </a:solidFill>
                <a:latin typeface="Times New Roman"/>
                <a:cs typeface="Times New Roman"/>
              </a:rPr>
              <a:t>@</a:t>
            </a:r>
            <a:r>
              <a:rPr lang="en-US" sz="2800" b="1" dirty="0" err="1" smtClean="0">
                <a:solidFill>
                  <a:srgbClr val="4890C5"/>
                </a:solidFill>
                <a:latin typeface="Times New Roman"/>
                <a:cs typeface="Times New Roman"/>
              </a:rPr>
              <a:t>MusicAchCouncil</a:t>
            </a:r>
            <a:endParaRPr lang="en-US" sz="2800" dirty="0" smtClean="0">
              <a:solidFill>
                <a:srgbClr val="4890C5"/>
              </a:solidFill>
              <a:latin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8" name="Picture 7" descr="Twitter_bird_logo_2012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2209030"/>
            <a:ext cx="943928" cy="762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9144000" cy="914400"/>
          </a:xfrm>
        </p:spPr>
        <p:txBody>
          <a:bodyPr/>
          <a:lstStyle/>
          <a:p>
            <a:pPr algn="ctr" eaLnBrk="1" hangingPunct="1"/>
            <a:r>
              <a:rPr lang="en-US" sz="6000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Got SMART Phone?</a:t>
            </a:r>
            <a:endParaRPr lang="en-US" sz="6000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1368425" y="29098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9" name="Picture 8" descr="MAC0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676400"/>
            <a:ext cx="2957784" cy="3746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 descr="First Perf cover"/>
          <p:cNvPicPr>
            <a:picLocks noChangeAspect="1" noChangeArrowheads="1"/>
          </p:cNvPicPr>
          <p:nvPr/>
        </p:nvPicPr>
        <p:blipFill>
          <a:blip r:embed="rId4">
            <a:lum bright="-4000" contrast="6000"/>
          </a:blip>
          <a:srcRect/>
          <a:stretch>
            <a:fillRect/>
          </a:stretch>
        </p:blipFill>
        <p:spPr bwMode="auto">
          <a:xfrm rot="21408970">
            <a:off x="1859767" y="2856274"/>
            <a:ext cx="2621311" cy="3931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Tips for Success Book Cover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5"/>
              <a:stretch>
                <a:fillRect/>
              </a:stretch>
            </p:blipFill>
          </mc:Choice>
          <mc:Fallback>
            <p:blipFill>
              <a:blip r:embed="rId6"/>
              <a:stretch>
                <a:fillRect/>
              </a:stretch>
            </p:blipFill>
          </mc:Fallback>
        </mc:AlternateContent>
        <p:spPr>
          <a:xfrm>
            <a:off x="4063270" y="1600200"/>
            <a:ext cx="3023330" cy="3812255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mc:AlternateContent>
          <mc:Choice xmlns:ma="http://schemas.microsoft.com/office/mac/drawingml/2008/main" Requires="ma">
            <p:blipFill>
              <a:blip r:embed="rId7"/>
              <a:srcRect/>
              <a:stretch>
                <a:fillRect/>
              </a:stretch>
            </p:blipFill>
          </mc:Choice>
          <mc:Fallback>
            <p:blipFill>
              <a:blip r:embed="rId8"/>
              <a:srcRect/>
              <a:stretch>
                <a:fillRect/>
              </a:stretch>
            </p:blipFill>
          </mc:Fallback>
        </mc:AlternateContent>
        <p:spPr bwMode="auto">
          <a:xfrm>
            <a:off x="6089073" y="2971800"/>
            <a:ext cx="2826327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400" y="533400"/>
            <a:ext cx="1066800" cy="1066800"/>
          </a:xfrm>
          <a:prstGeom prst="rect">
            <a:avLst/>
          </a:prstGeom>
        </p:spPr>
      </p:pic>
      <p:pic>
        <p:nvPicPr>
          <p:cNvPr id="16" name="Picture 15" descr="QRCode Direct Link to MAC Resource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4800" y="609600"/>
            <a:ext cx="1066800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8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819400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9" name="Picture 8" descr="Hal Leonar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800600"/>
            <a:ext cx="1905000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0" name="Picture 9" descr="D'Addario log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3962400"/>
            <a:ext cx="25908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1" name="Picture 10" descr="Yamah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5983288"/>
            <a:ext cx="274320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2" name="Picture 11" descr="Jupiter Band Instrument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71800" y="4916488"/>
            <a:ext cx="31242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3" name="Picture 12" descr="large-logo-black_w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00600" y="2779712"/>
            <a:ext cx="1066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4" name="Picture 13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81400" y="3962400"/>
            <a:ext cx="1905000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5" name="Picture 14" descr="VIC FIRTH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447800" y="5907088"/>
            <a:ext cx="3200400" cy="87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6" name="Picture 15" descr="Alfred-logo-600 pixels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219200" y="2743200"/>
            <a:ext cx="11430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8" name="Picture 19" descr="Picture 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19800" y="4059237"/>
            <a:ext cx="2209800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49" name="Picture 17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048000" y="2743200"/>
            <a:ext cx="9906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0" y="17526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MusicAchCouncil</a:t>
            </a:r>
            <a:endParaRPr lang="en-US" sz="3200" b="1" i="1" kern="0" dirty="0" smtClean="0">
              <a:solidFill>
                <a:srgbClr val="4890C5"/>
              </a:solidFill>
              <a:latin typeface="+mj-lt"/>
              <a:ea typeface="ＭＳ Ｐゴシック" charset="-128"/>
              <a:cs typeface="ＭＳ Ｐゴシック" charset="-128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kern="0" dirty="0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@</a:t>
            </a:r>
            <a:r>
              <a:rPr lang="en-US" sz="3200" b="1" i="1" kern="0" dirty="0" err="1" smtClean="0">
                <a:solidFill>
                  <a:srgbClr val="4890C5"/>
                </a:solidFill>
                <a:latin typeface="+mj-lt"/>
                <a:ea typeface="ＭＳ Ｐゴシック" charset="-128"/>
                <a:cs typeface="ＭＳ Ｐゴシック" charset="-128"/>
              </a:rPr>
              <a:t>MusicEdConsult</a:t>
            </a:r>
            <a:endParaRPr kumimoji="0" lang="en-US" sz="3200" b="1" i="1" u="none" strike="noStrike" kern="0" cap="none" spc="0" normalizeH="0" baseline="0" noProof="0" dirty="0" smtClean="0">
              <a:ln>
                <a:noFill/>
              </a:ln>
              <a:solidFill>
                <a:srgbClr val="4890C5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8" name="Picture 17" descr="LOGO Trevor James Flutes_logo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53200" y="4800600"/>
            <a:ext cx="1903843" cy="1087438"/>
          </a:xfrm>
          <a:prstGeom prst="rect">
            <a:avLst/>
          </a:prstGeom>
        </p:spPr>
      </p:pic>
      <p:sp>
        <p:nvSpPr>
          <p:cNvPr id="23" name="Rectangle 22"/>
          <p:cNvSpPr>
            <a:spLocks noGrp="1" noChangeArrowheads="1"/>
          </p:cNvSpPr>
          <p:nvPr/>
        </p:nvSpPr>
        <p:spPr bwMode="auto">
          <a:xfrm>
            <a:off x="152400" y="685800"/>
            <a:ext cx="8839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09" charset="-128"/>
                <a:cs typeface="ＭＳ Ｐゴシック" pitchFamily="-109" charset="-128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/>
              </a:defRPr>
            </a:lvl9pPr>
          </a:lstStyle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</a:t>
            </a:r>
          </a:p>
          <a:p>
            <a:pPr algn="ctr" eaLnBrk="1" hangingPunct="1"/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40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7" name="Picture 16" descr="Twitter_bird_logo_2012.svg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43200" y="1828800"/>
            <a:ext cx="990600" cy="800484"/>
          </a:xfrm>
          <a:prstGeom prst="rect">
            <a:avLst/>
          </a:prstGeom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0" y="6858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These 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464" y="1600200"/>
            <a:ext cx="2307936" cy="1600200"/>
          </a:xfrm>
          <a:prstGeom prst="rect">
            <a:avLst/>
          </a:prstGeom>
          <a:effectLst/>
        </p:spPr>
      </p:pic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3003579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9718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4200" y="28956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lfred-logo-600 pixel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2971800"/>
            <a:ext cx="9906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D'Addario 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400" y="4038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4038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Picture 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2200" y="4100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LOGO Trevor James Flutes_logo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4769182"/>
            <a:ext cx="1903843" cy="945818"/>
          </a:xfrm>
          <a:prstGeom prst="rect">
            <a:avLst/>
          </a:prstGeom>
        </p:spPr>
      </p:pic>
      <p:pic>
        <p:nvPicPr>
          <p:cNvPr id="34" name="Picture 33" descr="Jupiter Band Instruments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24200" y="4857159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Hal Leonar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5800" y="4800601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95400" y="5681663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Yamaha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876800" y="5757864"/>
            <a:ext cx="2743200" cy="64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Footer Placeholder 5"/>
          <p:cNvSpPr>
            <a:spLocks noGrp="1"/>
          </p:cNvSpPr>
          <p:nvPr/>
        </p:nvSpPr>
        <p:spPr bwMode="auto">
          <a:xfrm>
            <a:off x="0" y="632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Arial" charset="0"/>
            </a:endParaRPr>
          </a:p>
        </p:txBody>
      </p:sp>
      <p:pic>
        <p:nvPicPr>
          <p:cNvPr id="39" name="Picture 38" descr="Andy's Music Wordmark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" y="1828801"/>
            <a:ext cx="1981200" cy="1055476"/>
          </a:xfrm>
          <a:prstGeom prst="rect">
            <a:avLst/>
          </a:prstGeom>
          <a:effectLst/>
        </p:spPr>
      </p:pic>
      <p:pic>
        <p:nvPicPr>
          <p:cNvPr id="40" name="Picture 39" descr="USE:Arts Music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05200" y="1828800"/>
            <a:ext cx="2314746" cy="1047147"/>
          </a:xfrm>
          <a:prstGeom prst="rect">
            <a:avLst/>
          </a:prstGeom>
          <a:effectLst/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Grp="1" noChangeArrowheads="1"/>
          </p:cNvSpPr>
          <p:nvPr/>
        </p:nvSpPr>
        <p:spPr bwMode="auto">
          <a:xfrm>
            <a:off x="0" y="6858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Thanks to the Music Achievement Council</a:t>
            </a:r>
            <a:b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and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</a:t>
            </a:r>
            <a:r>
              <a:rPr lang="en-US" sz="36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hese </a:t>
            </a:r>
            <a:r>
              <a:rPr lang="en-US" sz="36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Quality Companies!</a:t>
            </a:r>
            <a:endParaRPr lang="en-US" sz="3600" i="1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6464" y="1600200"/>
            <a:ext cx="2307936" cy="1600200"/>
          </a:xfrm>
          <a:prstGeom prst="rect">
            <a:avLst/>
          </a:prstGeom>
          <a:effectLst/>
        </p:spPr>
      </p:pic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3003579"/>
            <a:ext cx="1143000" cy="1025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large-logo-black_w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971800"/>
            <a:ext cx="1066800" cy="957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4200" y="2895600"/>
            <a:ext cx="990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lfred-logo-600 pixel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71600" y="2971800"/>
            <a:ext cx="990600" cy="984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D'Addario logo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400" y="4038600"/>
            <a:ext cx="2590800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Dansrlogo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33800" y="4038600"/>
            <a:ext cx="19050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Picture 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2200" y="4100817"/>
            <a:ext cx="2209800" cy="547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LOGO Trevor James Flutes_logo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05600" y="4769182"/>
            <a:ext cx="1903843" cy="945818"/>
          </a:xfrm>
          <a:prstGeom prst="rect">
            <a:avLst/>
          </a:prstGeom>
        </p:spPr>
      </p:pic>
      <p:pic>
        <p:nvPicPr>
          <p:cNvPr id="34" name="Picture 33" descr="Jupiter Band Instruments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124200" y="4857159"/>
            <a:ext cx="3124200" cy="759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Hal Leonard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5800" y="4800601"/>
            <a:ext cx="1905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 descr="VIC FIRTH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295400" y="5681663"/>
            <a:ext cx="3200400" cy="719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Yamaha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876800" y="5757864"/>
            <a:ext cx="2743200" cy="64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Footer Placeholder 5"/>
          <p:cNvSpPr>
            <a:spLocks noGrp="1"/>
          </p:cNvSpPr>
          <p:nvPr/>
        </p:nvSpPr>
        <p:spPr bwMode="auto">
          <a:xfrm>
            <a:off x="0" y="6324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200" b="1" kern="1200">
                <a:solidFill>
                  <a:schemeClr val="tx1"/>
                </a:solidFill>
                <a:latin typeface="Arial" pitchFamily="-109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Times" charset="0"/>
                <a:ea typeface="+mn-ea"/>
                <a:cs typeface="+mn-cs"/>
              </a:defRPr>
            </a:lvl9pPr>
          </a:lstStyle>
          <a:p>
            <a:r>
              <a:rPr lang="en-US" sz="2800" dirty="0" err="1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www.musicachievementcouncil.org</a:t>
            </a:r>
            <a:endParaRPr lang="en-US" sz="2800" dirty="0">
              <a:latin typeface="Arial" charset="0"/>
            </a:endParaRPr>
          </a:p>
        </p:txBody>
      </p:sp>
      <p:pic>
        <p:nvPicPr>
          <p:cNvPr id="39" name="Picture 38" descr="Andy's Music Wordmark.jp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0600" y="1828801"/>
            <a:ext cx="1981200" cy="1055476"/>
          </a:xfrm>
          <a:prstGeom prst="rect">
            <a:avLst/>
          </a:prstGeom>
          <a:effectLst/>
        </p:spPr>
      </p:pic>
      <p:pic>
        <p:nvPicPr>
          <p:cNvPr id="40" name="Picture 39" descr="USE:Arts Music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505200" y="1828800"/>
            <a:ext cx="2314746" cy="1047147"/>
          </a:xfrm>
          <a:prstGeom prst="rect">
            <a:avLst/>
          </a:prstGeom>
          <a:effectLst/>
        </p:spPr>
      </p:pic>
    </p:spTree>
  </p:cSld>
  <p:clrMapOvr>
    <a:masterClrMapping/>
  </p:clrMapOvr>
  <p:transition spd="slow" advClick="0" advTm="9000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5"/>
          <p:cNvSpPr>
            <a:spLocks noGrp="1"/>
          </p:cNvSpPr>
          <p:nvPr>
            <p:ph type="ftr" sz="quarter" idx="11"/>
          </p:nvPr>
        </p:nvSpPr>
        <p:spPr>
          <a:noFill/>
          <a:effectLst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7651" name="Rectangle 1026"/>
          <p:cNvSpPr>
            <a:spLocks noGrp="1" noChangeArrowheads="1"/>
          </p:cNvSpPr>
          <p:nvPr>
            <p:ph type="title"/>
          </p:nvPr>
        </p:nvSpPr>
        <p:spPr>
          <a:xfrm>
            <a:off x="304800" y="457200"/>
            <a:ext cx="8534400" cy="1295400"/>
          </a:xfrm>
          <a:effectLst/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Fundamental Beliefs of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      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Effective</a:t>
            </a:r>
            <a:r>
              <a:rPr lang="en-US" sz="4000" b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Recruiters:</a:t>
            </a:r>
            <a:endParaRPr lang="en-US" sz="40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24963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752600"/>
            <a:ext cx="4038600" cy="4302125"/>
          </a:xfrm>
          <a:effectLst/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will be interested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All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students will have an equal opportunity to succeed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Music is an integral part of their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total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education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Every</a:t>
            </a:r>
            <a:r>
              <a:rPr lang="en-US" sz="2400" dirty="0">
                <a:ea typeface="ＭＳ Ｐゴシック" charset="-128"/>
                <a:cs typeface="ＭＳ Ｐゴシック" charset="-128"/>
              </a:rPr>
              <a:t> student is eagerly welcome-- regardless of talent or ability</a:t>
            </a:r>
          </a:p>
          <a:p>
            <a:pPr eaLnBrk="1" hangingPunct="1">
              <a:lnSpc>
                <a:spcPct val="90000"/>
              </a:lnSpc>
              <a:buClr>
                <a:schemeClr val="tx1"/>
              </a:buClr>
            </a:pPr>
            <a:r>
              <a:rPr lang="en-US" sz="2400" dirty="0">
                <a:ea typeface="ＭＳ Ｐゴシック" charset="-128"/>
                <a:cs typeface="ＭＳ Ｐゴシック" charset="-128"/>
              </a:rPr>
              <a:t>Students want to play because it looks like </a:t>
            </a:r>
            <a:r>
              <a:rPr lang="en-US" sz="24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fun</a:t>
            </a:r>
            <a:endParaRPr lang="en-US" sz="2400" dirty="0">
              <a:solidFill>
                <a:schemeClr val="accent2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7653" name="Picture 1028" descr="DSC_000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412426">
            <a:off x="457200" y="2317991"/>
            <a:ext cx="4038600" cy="2598738"/>
          </a:xfrm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4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>
                <a:latin typeface="Arial" charset="0"/>
              </a:rPr>
              <a:t>www.musicachievementcouncil.org</a:t>
            </a: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906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       </a:t>
            </a:r>
            <a:r>
              <a:rPr lang="en-US" sz="40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Attracting </a:t>
            </a: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Students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76800" y="2209800"/>
            <a:ext cx="4038600" cy="3429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Foster student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interest through </a:t>
            </a:r>
            <a:r>
              <a:rPr lang="en-US" sz="2800" b="1" u="sng" dirty="0" smtClean="0">
                <a:ea typeface="ＭＳ Ｐゴシック" charset="-128"/>
                <a:cs typeface="ＭＳ Ｐゴシック" charset="-128"/>
              </a:rPr>
              <a:t>visibility</a:t>
            </a:r>
            <a:endParaRPr lang="en-US" sz="2800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Inform parents of benefits of music 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Build and nurture support among administration &amp; classroom teachers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endParaRPr lang="en-US" sz="2800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29701" name="Picture 4" descr="4-DSC_003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1286844">
            <a:off x="311150" y="2393950"/>
            <a:ext cx="4445000" cy="28956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</a:t>
            </a:r>
            <a:endParaRPr lang="en-US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0" y="1143000"/>
            <a:ext cx="8382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400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Recruiting is 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a </a:t>
            </a:r>
            <a:r>
              <a:rPr lang="en-US" sz="2800" b="1" i="1" u="sng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YEAR-ROUND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 process including: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8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Regular visits with feeder programs/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teachers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Effective PR: Bulletin boards, school newsletters, PTA announcements, concert programs, school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announcements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Mass concerts with feeder programs 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      including recorder classes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Recruitment meetings with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	students and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parents—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REACH OUT!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>
                <a:ea typeface="ＭＳ Ｐゴシック" charset="-128"/>
                <a:cs typeface="ＭＳ Ｐゴシック" charset="-128"/>
              </a:rPr>
              <a:t>Instrument 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demos/petting zoos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sz="2800" dirty="0" smtClean="0">
                <a:ea typeface="ＭＳ Ｐゴシック" charset="-128"/>
                <a:cs typeface="ＭＳ Ｐゴシック" charset="-128"/>
              </a:rPr>
              <a:t>Follow</a:t>
            </a:r>
            <a:r>
              <a:rPr lang="en-US" sz="2800" dirty="0">
                <a:ea typeface="ＭＳ Ｐゴシック" charset="-128"/>
                <a:cs typeface="ＭＳ Ｐゴシック" charset="-128"/>
              </a:rPr>
              <a:t>-</a:t>
            </a:r>
            <a:r>
              <a:rPr lang="en-US" sz="2800" dirty="0" smtClean="0">
                <a:ea typeface="ＭＳ Ｐゴシック" charset="-128"/>
                <a:cs typeface="ＭＳ Ｐゴシック" charset="-128"/>
              </a:rPr>
              <a:t>ups – </a:t>
            </a:r>
            <a:r>
              <a:rPr lang="en-US" sz="2800" b="1" dirty="0" smtClean="0">
                <a:ea typeface="ＭＳ Ｐゴシック" charset="-128"/>
                <a:cs typeface="ＭＳ Ｐゴシック" charset="-128"/>
              </a:rPr>
              <a:t>SHOW UP FOR EVERYTHING!</a:t>
            </a:r>
            <a:endParaRPr lang="en-US" sz="2800" b="1" i="1" u="sng" dirty="0">
              <a:solidFill>
                <a:srgbClr val="FF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1749" name="Picture 14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3276600"/>
            <a:ext cx="14954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11" descr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77000" y="3276600"/>
            <a:ext cx="2465154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Engage Students Early.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Video of Dan copy.MOV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12800" y="1828800"/>
            <a:ext cx="7569200" cy="429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5"/>
          <p:cNvSpPr txBox="1">
            <a:spLocks noGrp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ctr"/>
            <a:r>
              <a:rPr lang="en-US" sz="1200" b="1">
                <a:latin typeface="Arial" charset="0"/>
              </a:rPr>
              <a:t>www.musicachievementcouncil.org</a:t>
            </a:r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914400"/>
            <a:ext cx="8686800" cy="838200"/>
          </a:xfrm>
        </p:spPr>
        <p:txBody>
          <a:bodyPr/>
          <a:lstStyle/>
          <a:p>
            <a:pPr eaLnBrk="1" hangingPunct="1"/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b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</a:br>
            <a:r>
              <a:rPr lang="en-US" sz="4000" b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	  </a:t>
            </a:r>
            <a:r>
              <a:rPr lang="en-US" sz="4000" b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 </a:t>
            </a:r>
            <a:r>
              <a:rPr lang="en-US" sz="4000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What’s Really Important. </a:t>
            </a:r>
            <a:r>
              <a:rPr lang="en-US" sz="4000" b="1" i="1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. .</a:t>
            </a:r>
            <a:endParaRPr lang="en-US" dirty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52800" y="1447800"/>
            <a:ext cx="57912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SzTx/>
              <a:buFont typeface="Wingdings" charset="2"/>
              <a:buNone/>
            </a:pPr>
            <a:endParaRPr lang="en-US" sz="2000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Ensure </a:t>
            </a:r>
            <a:r>
              <a:rPr lang="en-US" sz="4400" dirty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HIGH</a:t>
            </a:r>
            <a:r>
              <a:rPr lang="en-US" sz="4400" dirty="0">
                <a:ea typeface="ＭＳ Ｐゴシック" charset="-128"/>
                <a:cs typeface="ＭＳ Ｐゴシック" charset="-128"/>
              </a:rPr>
              <a:t> </a:t>
            </a:r>
            <a:r>
              <a:rPr lang="en-US" dirty="0">
                <a:ea typeface="ＭＳ Ｐゴシック" charset="-128"/>
                <a:cs typeface="ＭＳ Ｐゴシック" charset="-128"/>
              </a:rPr>
              <a:t>quality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and fulfillment </a:t>
            </a:r>
            <a:endParaRPr lang="en-US" dirty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Your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 </a:t>
            </a:r>
            <a:r>
              <a:rPr lang="en-US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ENTHUSIASM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matters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Be </a:t>
            </a:r>
            <a:r>
              <a:rPr lang="en-US" dirty="0">
                <a:ea typeface="ＭＳ Ｐゴシック" charset="-128"/>
                <a:cs typeface="ＭＳ Ｐゴシック" charset="-128"/>
              </a:rPr>
              <a:t>friendly, approachable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Students have big dreams of </a:t>
            </a:r>
            <a:r>
              <a:rPr lang="en-US" dirty="0" smtClean="0">
                <a:ea typeface="ＭＳ Ｐゴシック" charset="-128"/>
                <a:cs typeface="ＭＳ Ｐゴシック" charset="-128"/>
              </a:rPr>
              <a:t>success—give it to them!</a:t>
            </a: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>
                <a:ea typeface="ＭＳ Ｐゴシック" charset="-128"/>
                <a:cs typeface="ＭＳ Ｐゴシック" charset="-128"/>
              </a:rPr>
              <a:t>It’s never to early to recruit</a:t>
            </a:r>
            <a:endParaRPr lang="en-US" dirty="0" smtClean="0">
              <a:ea typeface="ＭＳ Ｐゴシック" charset="-128"/>
              <a:cs typeface="ＭＳ Ｐゴシック" charset="-128"/>
            </a:endParaRPr>
          </a:p>
          <a:p>
            <a:pPr eaLnBrk="1" hangingPunct="1">
              <a:lnSpc>
                <a:spcPct val="90000"/>
              </a:lnSpc>
              <a:buSzTx/>
              <a:buFont typeface="Wingdings" charset="2"/>
              <a:buChar char="q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Learning can be FUN! 				</a:t>
            </a:r>
            <a:r>
              <a:rPr lang="en-US" sz="3600" b="1" i="1" u="sng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SMILE</a:t>
            </a:r>
            <a:r>
              <a:rPr lang="en-US" b="1" i="1" dirty="0" smtClean="0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!</a:t>
            </a:r>
            <a:endParaRPr lang="en-US" b="1" i="1" dirty="0">
              <a:solidFill>
                <a:srgbClr val="CD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3797" name="Picture 5" descr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905000"/>
            <a:ext cx="2819400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533400"/>
            <a:ext cx="8991600" cy="838200"/>
          </a:xfrm>
        </p:spPr>
        <p:txBody>
          <a:bodyPr/>
          <a:lstStyle/>
          <a:p>
            <a:pPr eaLnBrk="1" hangingPunct="1"/>
            <a:r>
              <a:rPr lang="en-US" sz="4000" b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Key Steps in Recruiting: </a:t>
            </a:r>
            <a:r>
              <a:rPr lang="en-US" sz="40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Plan Way A</a:t>
            </a:r>
            <a:r>
              <a:rPr lang="en-US" sz="36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en-US" sz="32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e</a:t>
            </a:r>
            <a:r>
              <a:rPr lang="en-US" sz="2400" b="1" i="1">
                <a:solidFill>
                  <a:srgbClr val="CD0000"/>
                </a:solidFill>
                <a:ea typeface="ＭＳ Ｐゴシック" charset="-128"/>
                <a:cs typeface="ＭＳ Ｐゴシック" charset="-128"/>
              </a:rPr>
              <a:t>ad </a:t>
            </a:r>
            <a:endParaRPr lang="en-US">
              <a:ea typeface="ＭＳ Ｐゴシック" charset="-128"/>
              <a:cs typeface="ＭＳ Ｐゴシック" charset="-128"/>
            </a:endParaRP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219200"/>
            <a:ext cx="4800600" cy="4876800"/>
          </a:xfrm>
        </p:spPr>
        <p:txBody>
          <a:bodyPr/>
          <a:lstStyle/>
          <a:p>
            <a:pPr eaLnBrk="1" hangingPunct="1">
              <a:buFont typeface="Wingdings" charset="2"/>
              <a:buNone/>
            </a:pPr>
            <a:endParaRPr lang="en-US" sz="2400" dirty="0">
              <a:ea typeface="ＭＳ Ｐゴシック" charset="-128"/>
              <a:cs typeface="ＭＳ Ｐゴシック" charset="-128"/>
            </a:endParaRPr>
          </a:p>
          <a:p>
            <a:pPr lvl="1" eaLnBrk="1" hangingPunct="1"/>
            <a:r>
              <a:rPr lang="en-US" dirty="0"/>
              <a:t>Meet with feeder/classroom teachers to identify future instrumentalists</a:t>
            </a:r>
          </a:p>
          <a:p>
            <a:pPr lvl="1" eaLnBrk="1" hangingPunct="1"/>
            <a:r>
              <a:rPr lang="en-US" dirty="0"/>
              <a:t>Select recruitment materials: DVDs, posters, surveys, forms, pamphlets, PR items</a:t>
            </a:r>
          </a:p>
          <a:p>
            <a:pPr lvl="1" eaLnBrk="1" hangingPunct="1"/>
            <a:r>
              <a:rPr lang="en-US" dirty="0"/>
              <a:t>Enlist dealer help well in advance--let them know what you </a:t>
            </a:r>
            <a:r>
              <a:rPr lang="en-US" dirty="0" smtClean="0"/>
              <a:t>need</a:t>
            </a:r>
          </a:p>
        </p:txBody>
      </p:sp>
      <p:pic>
        <p:nvPicPr>
          <p:cNvPr id="3584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 rot="20996966">
            <a:off x="304800" y="1676400"/>
            <a:ext cx="4038600" cy="2587625"/>
          </a:xfrm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8200" y="1752600"/>
            <a:ext cx="414178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3962400"/>
            <a:ext cx="2286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859" grpId="0" build="p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4.9"/>
</p:tagLst>
</file>

<file path=ppt/theme/theme1.xml><?xml version="1.0" encoding="utf-8"?>
<a:theme xmlns:a="http://schemas.openxmlformats.org/drawingml/2006/main" name="Quadrant">
  <a:themeElements>
    <a:clrScheme name="">
      <a:dk1>
        <a:srgbClr val="000000"/>
      </a:dk1>
      <a:lt1>
        <a:srgbClr val="FFE096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EDC9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4990</TotalTime>
  <Words>1343</Words>
  <Application>Microsoft Macintosh PowerPoint</Application>
  <PresentationFormat>On-screen Show (4:3)</PresentationFormat>
  <Paragraphs>286</Paragraphs>
  <Slides>39</Slides>
  <Notes>39</Notes>
  <HiddenSlides>0</HiddenSlides>
  <MMClips>7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Quadrant</vt:lpstr>
      <vt:lpstr>Slide 1</vt:lpstr>
      <vt:lpstr>Today’s Session</vt:lpstr>
      <vt:lpstr>Slide 3</vt:lpstr>
      <vt:lpstr>Fundamental Beliefs of                  Effective Recruiters:</vt:lpstr>
      <vt:lpstr>Key Steps in Recruiting:            Attracting Students. . .</vt:lpstr>
      <vt:lpstr>Key Steps in Recruiting</vt:lpstr>
      <vt:lpstr>Key Steps in Recruiting:      Engage Students Early. . .</vt:lpstr>
      <vt:lpstr>Key Steps in Recruiting:      What’s Really Important. . .</vt:lpstr>
      <vt:lpstr>Key Steps in Recruiting: Plan Way Ahead </vt:lpstr>
      <vt:lpstr>Presentation Day </vt:lpstr>
      <vt:lpstr>Follow-up idea from:  Jeff Scott and Emily Wilkinson </vt:lpstr>
      <vt:lpstr>Engage Parent Support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Teach the Parents Too. . . They don’t know what NORMAL is!</vt:lpstr>
      <vt:lpstr>Engage Parent Support…Directly! The Parent Band – REALLY FUN!</vt:lpstr>
      <vt:lpstr>Slide 18</vt:lpstr>
      <vt:lpstr>Slide 19</vt:lpstr>
      <vt:lpstr>Keeping Your New Recruits</vt:lpstr>
      <vt:lpstr>   Keeping Your New Recruits. . .   Why Do Kids Stay?  Let’s Ask THEM!</vt:lpstr>
      <vt:lpstr>Retention: Keys to Success</vt:lpstr>
      <vt:lpstr>Actions That Help Retain Students</vt:lpstr>
      <vt:lpstr>Why Should Students Continue?  Tell Your OWN Story: </vt:lpstr>
      <vt:lpstr>Common Reasons for Drop-outs?</vt:lpstr>
      <vt:lpstr>What Can You Do? </vt:lpstr>
      <vt:lpstr>What If …</vt:lpstr>
      <vt:lpstr>First Performance Concert!</vt:lpstr>
      <vt:lpstr>First Performance Demonstration Concert for Band or Orchestra</vt:lpstr>
      <vt:lpstr>First Performance Demonstration </vt:lpstr>
      <vt:lpstr>Why Does First Performance Work?</vt:lpstr>
      <vt:lpstr>Slide 32</vt:lpstr>
      <vt:lpstr>Slide 33</vt:lpstr>
      <vt:lpstr>Put the Date on Your Calendar! Schedule First Performance NOW!</vt:lpstr>
      <vt:lpstr>M.A.C. Wants to Help. . .   Check Out Our Online Resources</vt:lpstr>
      <vt:lpstr>Got SMART Phone?</vt:lpstr>
      <vt:lpstr>Slide 37</vt:lpstr>
      <vt:lpstr>Slide 38</vt:lpstr>
      <vt:lpstr>Slide 39</vt:lpstr>
    </vt:vector>
  </TitlesOfParts>
  <Company>Music Achievement Council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NAMM / Bill Harvey</dc:creator>
  <cp:lastModifiedBy>Marcia Neel</cp:lastModifiedBy>
  <cp:revision>1045</cp:revision>
  <dcterms:created xsi:type="dcterms:W3CDTF">2015-01-24T19:47:15Z</dcterms:created>
  <dcterms:modified xsi:type="dcterms:W3CDTF">2015-01-24T20:33:35Z</dcterms:modified>
</cp:coreProperties>
</file>