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33.xml" ContentType="application/vnd.openxmlformats-officedocument.presentationml.slide+xml"/>
  <Override PartName="/ppt/notesSlides/notesSlide30.xml" ContentType="application/vnd.openxmlformats-officedocument.presentationml.notesSlide+xml"/>
  <Default Extension="bin" ContentType="application/vnd.openxmlformats-officedocument.presentationml.printerSettings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3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Default Extension="gif" ContentType="image/gif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notesSlides/notesSlide3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viewProps.xml" ContentType="application/vnd.openxmlformats-officedocument.presentationml.viewProps+xml"/>
  <Override PartName="/ppt/slides/slide29.xml" ContentType="application/vnd.openxmlformats-officedocument.presentationml.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notesSlides/notesSlide40.xml" ContentType="application/vnd.openxmlformats-officedocument.presentationml.notesSlide+xml"/>
  <Default Extension="pdf" ContentType="application/pdf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408" r:id="rId2"/>
    <p:sldId id="472" r:id="rId3"/>
    <p:sldId id="257" r:id="rId4"/>
    <p:sldId id="348" r:id="rId5"/>
    <p:sldId id="277" r:id="rId6"/>
    <p:sldId id="276" r:id="rId7"/>
    <p:sldId id="326" r:id="rId8"/>
    <p:sldId id="429" r:id="rId9"/>
    <p:sldId id="430" r:id="rId10"/>
    <p:sldId id="431" r:id="rId11"/>
    <p:sldId id="360" r:id="rId12"/>
    <p:sldId id="474" r:id="rId13"/>
    <p:sldId id="309" r:id="rId14"/>
    <p:sldId id="436" r:id="rId15"/>
    <p:sldId id="438" r:id="rId16"/>
    <p:sldId id="437" r:id="rId17"/>
    <p:sldId id="439" r:id="rId18"/>
    <p:sldId id="440" r:id="rId19"/>
    <p:sldId id="441" r:id="rId20"/>
    <p:sldId id="442" r:id="rId21"/>
    <p:sldId id="395" r:id="rId22"/>
    <p:sldId id="445" r:id="rId23"/>
    <p:sldId id="447" r:id="rId24"/>
    <p:sldId id="448" r:id="rId25"/>
    <p:sldId id="449" r:id="rId26"/>
    <p:sldId id="450" r:id="rId27"/>
    <p:sldId id="446" r:id="rId28"/>
    <p:sldId id="454" r:id="rId29"/>
    <p:sldId id="476" r:id="rId30"/>
    <p:sldId id="477" r:id="rId31"/>
    <p:sldId id="459" r:id="rId32"/>
    <p:sldId id="478" r:id="rId33"/>
    <p:sldId id="453" r:id="rId34"/>
    <p:sldId id="355" r:id="rId35"/>
    <p:sldId id="282" r:id="rId36"/>
    <p:sldId id="363" r:id="rId37"/>
    <p:sldId id="375" r:id="rId38"/>
    <p:sldId id="368" r:id="rId39"/>
    <p:sldId id="432" r:id="rId40"/>
    <p:sldId id="444" r:id="rId41"/>
    <p:sldId id="313" r:id="rId42"/>
    <p:sldId id="338" r:id="rId43"/>
    <p:sldId id="297" r:id="rId44"/>
    <p:sldId id="332" r:id="rId45"/>
    <p:sldId id="298" r:id="rId46"/>
    <p:sldId id="411" r:id="rId47"/>
    <p:sldId id="412" r:id="rId48"/>
    <p:sldId id="413" r:id="rId49"/>
    <p:sldId id="300" r:id="rId50"/>
    <p:sldId id="340" r:id="rId51"/>
    <p:sldId id="339" r:id="rId52"/>
    <p:sldId id="479" r:id="rId53"/>
    <p:sldId id="480" r:id="rId54"/>
    <p:sldId id="422" r:id="rId55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FFFFF"/>
    <a:srgbClr val="800080"/>
    <a:srgbClr val="7EC085"/>
    <a:srgbClr val="B8010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620"/>
    <p:restoredTop sz="97002" autoAdjust="0"/>
  </p:normalViewPr>
  <p:slideViewPr>
    <p:cSldViewPr>
      <p:cViewPr>
        <p:scale>
          <a:sx n="100" d="100"/>
          <a:sy n="100" d="100"/>
        </p:scale>
        <p:origin x="-5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handoutMaster" Target="handoutMasters/handout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CD94FC1-2E04-8543-92B1-E11446D35A1A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83EED6E-A821-B742-998F-909C6A6D97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ABDE6B1-0DDA-7940-9AD9-6F34CD5B3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ＭＳ Ｐゴシック" pitchFamily="-9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10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13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21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22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23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24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2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25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26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35F4B-BB06-194F-B7F5-DF72C31AA4A0}" type="slidenum">
              <a:rPr lang="en-US"/>
              <a:pPr/>
              <a:t>34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68B621-DA70-CE42-9BB4-F7F421E69EB1}" type="slidenum">
              <a:rPr lang="en-US"/>
              <a:pPr/>
              <a:t>35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607FA-0885-114E-B7A5-5B5CDCD33CE8}" type="slidenum">
              <a:rPr lang="en-US"/>
              <a:pPr/>
              <a:t>36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37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38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39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FF2FA0-324C-1649-94E4-D8266804B73A}" type="slidenum">
              <a:rPr lang="en-US"/>
              <a:pPr/>
              <a:t>3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40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E0BA2B-C910-2946-ABD3-F71D0F89070F}" type="slidenum">
              <a:rPr lang="en-US"/>
              <a:pPr/>
              <a:t>41</a:t>
            </a:fld>
            <a:endParaRPr lang="en-US"/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797AA5-AAD1-2B4D-AA3A-8CE994D14ADC}" type="slidenum">
              <a:rPr lang="en-US"/>
              <a:pPr/>
              <a:t>43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5E15BC4-56E5-CE4E-8BA3-3319F572B365}" type="slidenum">
              <a:rPr lang="en-US" sz="1200" baseline="0"/>
              <a:pPr algn="r"/>
              <a:t>44</a:t>
            </a:fld>
            <a:endParaRPr lang="en-US" sz="1200" baseline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32DC-5531-2349-B4C3-19B82F25480A}" type="slidenum">
              <a:rPr lang="en-US"/>
              <a:pPr/>
              <a:t>45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C9244-447E-E048-B074-500381691D42}" type="slidenum">
              <a:rPr lang="en-US"/>
              <a:pPr/>
              <a:t>49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9E237EF-2046-9947-AD9B-336A02AFBCB6}" type="slidenum">
              <a:rPr lang="en-US" sz="1200" baseline="0"/>
              <a:pPr algn="r"/>
              <a:t>4</a:t>
            </a:fld>
            <a:endParaRPr lang="en-US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501E2-E099-354D-B0CC-B89E9BC9E21E}" type="slidenum">
              <a:rPr lang="en-US"/>
              <a:pPr/>
              <a:t>54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D3E785-DC2D-0B40-BF86-1D507281AAAD}" type="slidenum">
              <a:rPr lang="en-US"/>
              <a:pPr/>
              <a:t>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0B47C8-89FF-194A-9B83-940448F48976}" type="slidenum">
              <a:rPr lang="en-US"/>
              <a:pPr/>
              <a:t>6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7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8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9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27D0-CF49-1A4F-8F28-F57DA32BA885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E353-07CD-694D-9197-F2D2605B7D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74099-5147-0E4E-95F7-0BA1575E53B0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F48E4-F0AA-BC41-B8D0-2AA728F915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4E6C0-0E61-1046-9586-A168CA0134F8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DD6F3-5052-4347-A965-52B5017CFC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32C7-A404-BD43-9169-5DCAFCC1A4E8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1496-C466-1F47-A1FA-DB3841004C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1D602-364C-9041-8FD3-679C25DC0FC9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946FD-E723-4E42-9FF8-8C1190ADC9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FE6D2-FFB9-A948-8BF0-82042E705BC5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672B6-6357-9343-8817-5CDC2E05B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7BB20-5285-744B-83CF-C26953F1E359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D289B-E7BC-4C4E-81BE-101C523086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0D81-6AE3-D441-AB0E-793E4B1760B6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86321-6863-5040-901B-CC96BF183A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8BA80-9078-D442-8149-68176AED67FF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67A8-31FB-7D42-A234-7227DC016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FD442-B523-B149-87C1-D2F958CB62E4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03A3F-736B-BD44-B1EA-5F85F90C5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121A4-3621-EE4C-BC11-85B953B4EBFB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8C306-5108-644B-A3FF-9905B15E5B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15000">
              <a:schemeClr val="bg1">
                <a:tint val="80000"/>
                <a:satMod val="300000"/>
              </a:schemeClr>
            </a:gs>
            <a:gs pos="100000">
              <a:srgbClr val="FF6600">
                <a:alpha val="42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70A3E23-9A07-9D46-8ACF-599C3D965558}" type="datetime1">
              <a:rPr lang="en-US"/>
              <a:pPr>
                <a:defRPr/>
              </a:pPr>
              <a:t>5/12/15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0F0E3BC-3AF3-2D40-AF14-8ABECB5319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df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df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3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5.png"/><Relationship Id="rId7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df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df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4" Type="http://schemas.openxmlformats.org/officeDocument/2006/relationships/image" Target="../media/image68.jpeg"/><Relationship Id="rId5" Type="http://schemas.openxmlformats.org/officeDocument/2006/relationships/image" Target="../media/image69.jpeg"/><Relationship Id="rId6" Type="http://schemas.openxmlformats.org/officeDocument/2006/relationships/image" Target="../media/image70.jpeg"/><Relationship Id="rId7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df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4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4" Type="http://schemas.openxmlformats.org/officeDocument/2006/relationships/image" Target="../media/image84.gif"/><Relationship Id="rId5" Type="http://schemas.openxmlformats.org/officeDocument/2006/relationships/image" Target="../media/image85.gif"/><Relationship Id="rId6" Type="http://schemas.openxmlformats.org/officeDocument/2006/relationships/image" Target="../media/image86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gi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df"/><Relationship Id="rId3" Type="http://schemas.openxmlformats.org/officeDocument/2006/relationships/image" Target="../media/image8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df"/><Relationship Id="rId3" Type="http://schemas.openxmlformats.org/officeDocument/2006/relationships/image" Target="../media/image9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4" Type="http://schemas.openxmlformats.org/officeDocument/2006/relationships/image" Target="../media/image98.png"/><Relationship Id="rId1" Type="http://schemas.openxmlformats.org/officeDocument/2006/relationships/video" Target="file://localhost/Users/marcianeel/Desktop/PPT%20for%20EWU/Bailey%20MS%20Mariachi%20Program,%20Year%202%20copy.mov" TargetMode="External"/><Relationship Id="rId2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9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0" y="1600200"/>
            <a:ext cx="9144000" cy="99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May 12-13, 2015 </a:t>
            </a:r>
            <a:endParaRPr lang="en-US" sz="32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5638800" y="1905000"/>
            <a:ext cx="2590800" cy="105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Marcia Neel</a:t>
            </a:r>
          </a:p>
          <a:p>
            <a:pPr>
              <a:defRPr/>
            </a:pPr>
            <a:endParaRPr lang="en-US" sz="5400" dirty="0"/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990600" y="1915101"/>
            <a:ext cx="2667000" cy="105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Jose Hernandez</a:t>
            </a:r>
          </a:p>
          <a:p>
            <a:pPr>
              <a:defRPr/>
            </a:pPr>
            <a:endParaRPr lang="en-US" sz="5400" dirty="0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990600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MARIACHI IN CHENEY</a:t>
            </a:r>
            <a:endParaRPr lang="en-US" sz="32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pic>
        <p:nvPicPr>
          <p:cNvPr id="23" name="Picture 22" descr="1Hernandez_Jose-3a2818c3a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522976"/>
            <a:ext cx="2504440" cy="3022600"/>
          </a:xfrm>
          <a:prstGeom prst="rect">
            <a:avLst/>
          </a:prstGeom>
          <a:effectLst>
            <a:reflection stA="50000" endPos="49000" dir="5400000" sy="-100000" algn="bl" rotWithShape="0"/>
          </a:effectLst>
        </p:spPr>
      </p:pic>
      <p:pic>
        <p:nvPicPr>
          <p:cNvPr id="24" name="Picture 23" descr="Marcia Neel-018rt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2514600"/>
            <a:ext cx="2209800" cy="2980176"/>
          </a:xfrm>
          <a:prstGeom prst="rect">
            <a:avLst/>
          </a:prstGeom>
          <a:effectLst>
            <a:reflection stA="50000" endPos="47000" dist="12700" dir="5400000" sy="-100000" algn="bl" rotWithShape="0"/>
          </a:effectLst>
        </p:spPr>
      </p:pic>
      <p:pic>
        <p:nvPicPr>
          <p:cNvPr id="10" name="Picture 9" descr="EWU_Logo_Vertical_4-Colo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4420" y="2971800"/>
            <a:ext cx="2100580" cy="1750483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sp>
        <p:nvSpPr>
          <p:cNvPr id="16" name="Frame 15"/>
          <p:cNvSpPr/>
          <p:nvPr/>
        </p:nvSpPr>
        <p:spPr bwMode="auto">
          <a:xfrm>
            <a:off x="-17780" y="-43180"/>
            <a:ext cx="9161780" cy="7282180"/>
          </a:xfrm>
          <a:prstGeom prst="frame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200"/>
            <a:ext cx="9144000" cy="13716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Getting to Know the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Guitarron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(pp 14-15)</a:t>
            </a:r>
            <a:endParaRPr lang="en-US" sz="24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2" name="Picture 11" descr="Screen Shot 2014-03-27 at 3.08.0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371600"/>
            <a:ext cx="6502400" cy="4991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0EFDFE36-1DCA-8B46-9C36-3C22A0F64F7A}" type="slidenum">
              <a:rPr lang="en-US" sz="1400" baseline="0">
                <a:latin typeface="Times New Roman"/>
                <a:cs typeface="Times New Roman"/>
              </a:rPr>
              <a:pPr algn="r"/>
              <a:t>11</a:t>
            </a:fld>
            <a:endParaRPr lang="en-US" sz="1400" baseline="0">
              <a:latin typeface="Times New Roman"/>
              <a:cs typeface="Times New Roman"/>
            </a:endParaRP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7620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Today’s Chords: D Major, A7, G Major</a:t>
            </a:r>
          </a:p>
          <a:p>
            <a:pPr eaLnBrk="1" hangingPunct="1"/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Key of “Re” </a:t>
            </a:r>
            <a:r>
              <a:rPr lang="en-US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b="1" baseline="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16)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37893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2ED2CB-38C0-824C-8237-F72624068805}" type="slidenum">
              <a:rPr lang="en-US" smtClean="0">
                <a:latin typeface="Times New Roman"/>
                <a:cs typeface="Times New Roman"/>
              </a:rPr>
              <a:pPr/>
              <a:t>11</a:t>
            </a:fld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59042" y="1447800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D Major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81600" y="1447800"/>
            <a:ext cx="578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A7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3870" y="1447800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G Major</a:t>
            </a:r>
            <a:endParaRPr lang="en-US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04800" y="1981200"/>
            <a:ext cx="1752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800" b="1" baseline="0" dirty="0" err="1" smtClean="0">
                <a:latin typeface="Times New Roman"/>
                <a:cs typeface="Times New Roman"/>
              </a:rPr>
              <a:t>Guitarra</a:t>
            </a:r>
            <a:endParaRPr lang="en-US" sz="2800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20" name="Picture 19" descr="Screen Shot 2014-03-27 at 7.49.1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905000"/>
            <a:ext cx="1981200" cy="2303675"/>
          </a:xfrm>
          <a:prstGeom prst="rect">
            <a:avLst/>
          </a:prstGeom>
        </p:spPr>
      </p:pic>
      <p:pic>
        <p:nvPicPr>
          <p:cNvPr id="21" name="Picture 20" descr="Screen Shot 2014-03-27 at 7.49.30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1905001"/>
            <a:ext cx="2061363" cy="2362200"/>
          </a:xfrm>
          <a:prstGeom prst="rect">
            <a:avLst/>
          </a:prstGeom>
        </p:spPr>
      </p:pic>
      <p:pic>
        <p:nvPicPr>
          <p:cNvPr id="22" name="Picture 21" descr="Screen Shot 2014-03-27 at 7.54.06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0" y="4419601"/>
            <a:ext cx="2057400" cy="2286000"/>
          </a:xfrm>
          <a:prstGeom prst="rect">
            <a:avLst/>
          </a:prstGeom>
        </p:spPr>
      </p:pic>
      <p:pic>
        <p:nvPicPr>
          <p:cNvPr id="23" name="Picture 22" descr="Screen Shot 2014-03-27 at 7.54.47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4419600"/>
            <a:ext cx="2133600" cy="2325724"/>
          </a:xfrm>
          <a:prstGeom prst="rect">
            <a:avLst/>
          </a:prstGeom>
        </p:spPr>
      </p:pic>
      <p:pic>
        <p:nvPicPr>
          <p:cNvPr id="28" name="Picture 27" descr="Screen Shot 2015-05-10 at 2.30.18 P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4454" y="1905000"/>
            <a:ext cx="1981200" cy="2435603"/>
          </a:xfrm>
          <a:prstGeom prst="rect">
            <a:avLst/>
          </a:prstGeom>
        </p:spPr>
      </p:pic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81000" y="4724400"/>
            <a:ext cx="1676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2800" b="1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Vihuela</a:t>
            </a:r>
            <a:endParaRPr lang="en-US" sz="2800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31" name="Picture 30" descr="Screen Shot 2015-05-10 at 2.35.21 P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4453" y="4419600"/>
            <a:ext cx="1994747" cy="2362200"/>
          </a:xfrm>
          <a:prstGeom prst="rect">
            <a:avLst/>
          </a:prstGeom>
        </p:spPr>
      </p:pic>
      <p:pic>
        <p:nvPicPr>
          <p:cNvPr id="18" name="Picture 17" descr="Han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971800"/>
            <a:ext cx="1752600" cy="17447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498308" y="1143000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Primera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46940" y="1143000"/>
            <a:ext cx="1249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Segunda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39000" y="114300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Tercera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7620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Guitarron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Notes: D, A, E, G</a:t>
            </a:r>
          </a:p>
          <a:p>
            <a:pPr eaLnBrk="1" hangingPunct="1"/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Key of “Re” </a:t>
            </a:r>
            <a:r>
              <a:rPr lang="en-US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(pp 17)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pic>
        <p:nvPicPr>
          <p:cNvPr id="18" name="Picture 17" descr="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219200"/>
            <a:ext cx="2971800" cy="250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 descr="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219200"/>
            <a:ext cx="28956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 descr="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4045905"/>
            <a:ext cx="2895600" cy="2659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5" descr="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4045905"/>
            <a:ext cx="2971800" cy="2590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6" descr="Han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200" y="2514600"/>
            <a:ext cx="2353752" cy="2343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295024" y="1371600"/>
            <a:ext cx="24763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Tape: One Whole</a:t>
            </a:r>
          </a:p>
          <a:p>
            <a:r>
              <a:rPr lang="en-US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Step from Nut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 bwMode="auto">
          <a:xfrm>
            <a:off x="4876800" y="2209800"/>
            <a:ext cx="1295400" cy="22860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1" name="Left Arrow 10"/>
          <p:cNvSpPr/>
          <p:nvPr/>
        </p:nvSpPr>
        <p:spPr bwMode="auto">
          <a:xfrm>
            <a:off x="2971800" y="2209800"/>
            <a:ext cx="1219200" cy="228600"/>
          </a:xfrm>
          <a:prstGeom prst="left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1628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  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Valseada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Style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18)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609600"/>
            <a:ext cx="7162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3/4 Time Signature		</a:t>
            </a:r>
            <a:r>
              <a:rPr lang="en-US" altLang="ja-JP" sz="2400" dirty="0" err="1">
                <a:latin typeface="Times New Roman"/>
                <a:cs typeface="Times New Roman"/>
              </a:rPr>
              <a:t>Mánico</a:t>
            </a:r>
            <a:r>
              <a:rPr lang="en-US" altLang="ja-JP" sz="2400" dirty="0">
                <a:latin typeface="Times New Roman"/>
                <a:cs typeface="Times New Roman"/>
              </a:rPr>
              <a:t>: Down Strums</a:t>
            </a:r>
            <a:endParaRPr lang="en-US" sz="18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Mostly Major Keys		</a:t>
            </a:r>
            <a:r>
              <a:rPr lang="en-US" altLang="ja-JP" sz="2400" dirty="0" err="1">
                <a:latin typeface="Times New Roman"/>
                <a:cs typeface="Times New Roman"/>
              </a:rPr>
              <a:t>Golpe</a:t>
            </a:r>
            <a:r>
              <a:rPr lang="en-US" altLang="ja-JP" sz="2400" dirty="0">
                <a:latin typeface="Times New Roman"/>
                <a:cs typeface="Times New Roman"/>
              </a:rPr>
              <a:t> Strum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44038" name="Rectangle 11"/>
          <p:cNvSpPr>
            <a:spLocks noChangeArrowheads="1"/>
          </p:cNvSpPr>
          <p:nvPr/>
        </p:nvSpPr>
        <p:spPr bwMode="auto">
          <a:xfrm>
            <a:off x="990600" y="1352490"/>
            <a:ext cx="50076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i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HINT: Have </a:t>
            </a:r>
            <a:r>
              <a:rPr lang="en-US" sz="1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students speak text in rhythm before playing</a:t>
            </a:r>
            <a:r>
              <a:rPr lang="en-US" sz="20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lang="en-US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Picture 9" descr="USE:Valseada Exampl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76200" y="0"/>
            <a:ext cx="8686800" cy="105520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Screen Shot 2014-03-27 at 8.45.2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6705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01000" y="457200"/>
            <a:ext cx="859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19</a:t>
            </a:r>
            <a:r>
              <a:rPr lang="en-US" dirty="0" smtClean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lang="en-US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5-05-11 at 12.27.0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52400"/>
          </a:xfrm>
          <a:prstGeom prst="rect">
            <a:avLst/>
          </a:prstGeom>
        </p:spPr>
      </p:pic>
      <p:pic>
        <p:nvPicPr>
          <p:cNvPr id="11" name="Picture 10" descr="Screen Shot 2015-05-11 at 12.27.0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29400"/>
            <a:ext cx="9144000" cy="228600"/>
          </a:xfrm>
          <a:prstGeom prst="rect">
            <a:avLst/>
          </a:prstGeom>
        </p:spPr>
      </p:pic>
      <p:sp>
        <p:nvSpPr>
          <p:cNvPr id="14" name="Frame 13"/>
          <p:cNvSpPr/>
          <p:nvPr/>
        </p:nvSpPr>
        <p:spPr bwMode="auto">
          <a:xfrm>
            <a:off x="6477000" y="1143000"/>
            <a:ext cx="2438400" cy="5715000"/>
          </a:xfrm>
          <a:prstGeom prst="fram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sp>
      <p:sp>
        <p:nvSpPr>
          <p:cNvPr id="15" name="TextBox 14"/>
          <p:cNvSpPr txBox="1"/>
          <p:nvPr/>
        </p:nvSpPr>
        <p:spPr>
          <a:xfrm>
            <a:off x="6886450" y="1066800"/>
            <a:ext cx="1724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>
                <a:solidFill>
                  <a:srgbClr val="FF0000"/>
                </a:solidFill>
              </a:rPr>
              <a:t>New Chord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3653135"/>
            <a:ext cx="1724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>
                <a:solidFill>
                  <a:srgbClr val="FF0000"/>
                </a:solidFill>
              </a:rPr>
              <a:t>New Chord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7" name="Picture 6" descr="Screen Shot 2014-03-27 at 8.49.55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886200"/>
          </a:xfrm>
          <a:prstGeom prst="rect">
            <a:avLst/>
          </a:prstGeom>
        </p:spPr>
      </p:pic>
      <p:pic>
        <p:nvPicPr>
          <p:cNvPr id="8" name="Picture 7" descr="Screen Shot 2014-03-27 at 8.50.3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00"/>
            <a:ext cx="9144000" cy="2438400"/>
          </a:xfrm>
          <a:prstGeom prst="rect">
            <a:avLst/>
          </a:prstGeom>
        </p:spPr>
      </p:pic>
      <p:pic>
        <p:nvPicPr>
          <p:cNvPr id="9" name="Picture 8" descr="Screen Shot 2015-05-11 at 12.27.07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8400"/>
            <a:ext cx="91440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95600" y="1371600"/>
            <a:ext cx="4065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Rehearsing Chord Progressions</a:t>
            </a:r>
            <a:endParaRPr lang="en-US" sz="3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02606" y="0"/>
            <a:ext cx="928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20)</a:t>
            </a:r>
            <a:endParaRPr lang="en-US" sz="3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4-03-28 at 8.52.0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76962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924800" y="0"/>
            <a:ext cx="457200" cy="3810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886200" y="152400"/>
            <a:ext cx="1371600" cy="3048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2400" y="0"/>
            <a:ext cx="1463594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De </a:t>
            </a:r>
            <a:r>
              <a:rPr lang="en-US" sz="3200" b="1" dirty="0" err="1" smtClean="0">
                <a:latin typeface="Times New Roman"/>
                <a:cs typeface="Times New Roman"/>
              </a:rPr>
              <a:t>Colores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5243" y="0"/>
            <a:ext cx="740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p 21</a:t>
            </a:r>
            <a:endParaRPr lang="en-US" sz="3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2400" y="762000"/>
            <a:ext cx="1478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/>
                <a:cs typeface="Times New Roman"/>
              </a:rPr>
              <a:t>Speak text first.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4-03-28 at 8.53.41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76962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96200" y="0"/>
            <a:ext cx="609600" cy="6858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66800" y="228600"/>
            <a:ext cx="533400" cy="3810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7600" y="0"/>
            <a:ext cx="72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p 22</a:t>
            </a:r>
            <a:endParaRPr lang="en-US" sz="3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191000" y="228600"/>
            <a:ext cx="990600" cy="3048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21496-C466-1F47-A1FA-DB3841004C4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5" name="Picture 4" descr="Screen Shot 2014-03-28 at 8.5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76962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772400" y="76200"/>
            <a:ext cx="533400" cy="609600"/>
          </a:xfrm>
          <a:prstGeom prst="rect">
            <a:avLst/>
          </a:prstGeom>
          <a:solidFill>
            <a:srgbClr val="FFFFFF"/>
          </a:solidFill>
          <a:ln>
            <a:solidFill>
              <a:schemeClr val="accent5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800" y="0"/>
            <a:ext cx="7232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23</a:t>
            </a:r>
          </a:p>
          <a:p>
            <a:endParaRPr lang="en-US" sz="36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267200" y="228600"/>
            <a:ext cx="990600" cy="3048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21496-C466-1F47-A1FA-DB3841004C4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6" name="Picture 5" descr="Screen Shot 2014-03-28 at 8.55.4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76962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8001000" y="0"/>
            <a:ext cx="381000" cy="5334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95400" y="228600"/>
            <a:ext cx="381000" cy="2286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3800" y="0"/>
            <a:ext cx="7232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24</a:t>
            </a:r>
          </a:p>
          <a:p>
            <a:endParaRPr lang="en-US" sz="360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4267200" y="228600"/>
            <a:ext cx="990600" cy="2286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0" y="1595656"/>
            <a:ext cx="9144000" cy="99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Write your name on the front cover.</a:t>
            </a:r>
            <a:endParaRPr lang="en-US" sz="32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786745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GETTING STARTED</a:t>
            </a:r>
            <a:endParaRPr lang="en-US" sz="32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510056"/>
            <a:ext cx="9144000" cy="99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Insert page numbers—top right hand of page</a:t>
            </a:r>
            <a:endParaRPr lang="en-US" sz="32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3465413"/>
            <a:ext cx="9144000" cy="14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Complete and hand in form on page 5</a:t>
            </a:r>
          </a:p>
          <a:p>
            <a:pPr>
              <a:defRPr/>
            </a:pPr>
            <a:r>
              <a:rPr lang="en-US" sz="32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at end of class.</a:t>
            </a:r>
            <a:endParaRPr lang="en-US" sz="32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4800600"/>
            <a:ext cx="9144000" cy="14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Rationale:  </a:t>
            </a:r>
            <a:r>
              <a:rPr lang="en-US" sz="3200" i="1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Why Mariachi?</a:t>
            </a:r>
          </a:p>
          <a:p>
            <a:pPr>
              <a:defRPr/>
            </a:pPr>
            <a:r>
              <a:rPr lang="en-US" sz="3200" i="1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Goals and Objectives</a:t>
            </a:r>
            <a:endParaRPr lang="en-US" sz="3200" i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>
              <a:solidFill>
                <a:srgbClr val="B80101"/>
              </a:solidFill>
            </a:endParaRPr>
          </a:p>
        </p:txBody>
      </p:sp>
      <p:sp>
        <p:nvSpPr>
          <p:cNvPr id="8" name="Frame 7"/>
          <p:cNvSpPr/>
          <p:nvPr/>
        </p:nvSpPr>
        <p:spPr bwMode="auto">
          <a:xfrm>
            <a:off x="-30480" y="-5080"/>
            <a:ext cx="9174480" cy="6863080"/>
          </a:xfrm>
          <a:prstGeom prst="frame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21496-C466-1F47-A1FA-DB3841004C4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5" name="Picture 4" descr="Screen Shot 2014-03-28 at 8.57.03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76962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772400" y="0"/>
            <a:ext cx="533400" cy="5334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800" y="0"/>
            <a:ext cx="7232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25</a:t>
            </a:r>
          </a:p>
          <a:p>
            <a:endParaRPr lang="en-US" sz="36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343400" y="228600"/>
            <a:ext cx="914400" cy="3048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0"/>
            <a:ext cx="48768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Bolero Style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26)</a:t>
            </a:r>
            <a:endParaRPr lang="en-US" sz="2400" b="1" dirty="0">
              <a:latin typeface="Times New Roman"/>
              <a:cs typeface="Times New Roman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533400"/>
            <a:ext cx="76200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 smtClean="0">
                <a:latin typeface="Times New Roman"/>
                <a:cs typeface="Times New Roman"/>
              </a:rPr>
              <a:t>	</a:t>
            </a:r>
            <a:r>
              <a:rPr lang="en-US" altLang="ja-JP" sz="2400" dirty="0" err="1" smtClean="0">
                <a:latin typeface="Times New Roman"/>
                <a:cs typeface="Times New Roman"/>
              </a:rPr>
              <a:t>Mánico</a:t>
            </a:r>
            <a:r>
              <a:rPr lang="en-US" altLang="ja-JP" sz="2400" dirty="0" smtClean="0">
                <a:latin typeface="Times New Roman"/>
                <a:cs typeface="Times New Roman"/>
              </a:rPr>
              <a:t>: Note Down Strums 	</a:t>
            </a:r>
            <a:r>
              <a:rPr lang="en-US" sz="2400" dirty="0" smtClean="0">
                <a:latin typeface="Times New Roman"/>
                <a:cs typeface="Times New Roman"/>
              </a:rPr>
              <a:t>Common Time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 smtClean="0">
                <a:latin typeface="Times New Roman"/>
                <a:cs typeface="Times New Roman"/>
              </a:rPr>
              <a:t>	Note </a:t>
            </a:r>
            <a:r>
              <a:rPr lang="en-US" altLang="ja-JP" sz="2400" dirty="0" err="1" smtClean="0">
                <a:latin typeface="Times New Roman"/>
                <a:cs typeface="Times New Roman"/>
              </a:rPr>
              <a:t>Guitarron</a:t>
            </a:r>
            <a:r>
              <a:rPr lang="en-US" altLang="ja-JP" sz="2400" dirty="0" smtClean="0">
                <a:latin typeface="Times New Roman"/>
                <a:cs typeface="Times New Roman"/>
              </a:rPr>
              <a:t> Rhythm 		</a:t>
            </a:r>
            <a:r>
              <a:rPr lang="en-US" sz="2400" dirty="0" smtClean="0">
                <a:latin typeface="Times New Roman"/>
                <a:cs typeface="Times New Roman"/>
              </a:rPr>
              <a:t>Mostly Major Keys</a:t>
            </a:r>
            <a:endParaRPr lang="en-US" altLang="ja-JP" sz="2400" dirty="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000" dirty="0" smtClean="0">
              <a:latin typeface="Times New Roman"/>
              <a:cs typeface="Times New Roman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2" name="Picture 11" descr="USE:Bolero Example in 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228600" y="-76200"/>
            <a:ext cx="8839200" cy="1043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1" name="Picture 10" descr="Screen Shot 2014-03-28 at 11.52.3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172200"/>
          </a:xfrm>
          <a:prstGeom prst="rect">
            <a:avLst/>
          </a:prstGeom>
        </p:spPr>
      </p:pic>
      <p:pic>
        <p:nvPicPr>
          <p:cNvPr id="8" name="Picture 7" descr="Screen Shot 2015-05-11 at 12.27.0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2438400" y="76200"/>
            <a:ext cx="4495800" cy="7620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0" y="0"/>
            <a:ext cx="2911524" cy="789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Ojos </a:t>
            </a:r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Españoles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(</a:t>
            </a:r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28)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(Spanish Eyes)</a:t>
            </a:r>
            <a:endParaRPr lang="en-US" sz="3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05-11 at 12.27.0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sp>
        <p:nvSpPr>
          <p:cNvPr id="15" name="Frame 14"/>
          <p:cNvSpPr/>
          <p:nvPr/>
        </p:nvSpPr>
        <p:spPr bwMode="auto">
          <a:xfrm>
            <a:off x="6629400" y="1143000"/>
            <a:ext cx="2514600" cy="5562600"/>
          </a:xfrm>
          <a:prstGeom prst="fram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2800" y="1027172"/>
            <a:ext cx="1466399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New Chord</a:t>
            </a:r>
            <a:endParaRPr lang="en-US" sz="3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4201" y="3846572"/>
            <a:ext cx="1466399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New Chord</a:t>
            </a:r>
            <a:endParaRPr lang="en-US" sz="3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3465" y="533400"/>
            <a:ext cx="184666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696200" y="838200"/>
            <a:ext cx="533400" cy="3048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96200" y="762000"/>
            <a:ext cx="515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Gm</a:t>
            </a:r>
            <a:endParaRPr lang="en-US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23</a:t>
            </a:fld>
            <a:endParaRPr lang="en-US" sz="1400" baseline="0"/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23</a:t>
            </a:fld>
            <a:endParaRPr lang="en-US" smtClean="0"/>
          </a:p>
        </p:txBody>
      </p:sp>
      <p:pic>
        <p:nvPicPr>
          <p:cNvPr id="8" name="Picture 7" descr="Screen Shot 2014-03-28 at 12.11.0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24800" y="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. 28</a:t>
            </a:r>
            <a:endParaRPr lang="en-US" sz="3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" name="Rectangle 5"/>
          <p:cNvSpPr/>
          <p:nvPr/>
        </p:nvSpPr>
        <p:spPr bwMode="auto">
          <a:xfrm>
            <a:off x="8305800" y="3810000"/>
            <a:ext cx="533400" cy="5334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7" name="Picture 6" descr="Screen Shot 2015-05-11 at 12.27.0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25800"/>
            <a:ext cx="9144000" cy="1117600"/>
          </a:xfrm>
          <a:prstGeom prst="rect">
            <a:avLst/>
          </a:prstGeom>
        </p:spPr>
      </p:pic>
      <p:pic>
        <p:nvPicPr>
          <p:cNvPr id="9" name="Picture 8" descr="Meas 9-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6988"/>
            <a:ext cx="9144000" cy="3508376"/>
          </a:xfrm>
          <a:prstGeom prst="rect">
            <a:avLst/>
          </a:prstGeom>
        </p:spPr>
      </p:pic>
      <p:pic>
        <p:nvPicPr>
          <p:cNvPr id="10" name="Picture 9" descr="Meas 13-1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81400"/>
            <a:ext cx="9144000" cy="3149600"/>
          </a:xfrm>
          <a:prstGeom prst="rect">
            <a:avLst/>
          </a:prstGeom>
        </p:spPr>
      </p:pic>
      <p:pic>
        <p:nvPicPr>
          <p:cNvPr id="11" name="Picture 10" descr="Screen Shot 2015-05-11 at 12.27.0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05600"/>
            <a:ext cx="9144000" cy="15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25</a:t>
            </a:fld>
            <a:endParaRPr lang="en-US" sz="1400" baseline="0"/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25</a:t>
            </a:fld>
            <a:endParaRPr lang="en-US" smtClean="0"/>
          </a:p>
        </p:txBody>
      </p:sp>
      <p:pic>
        <p:nvPicPr>
          <p:cNvPr id="8" name="Picture 7" descr="Screen Shot 2014-03-28 at 12.13.5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0" y="4303772"/>
            <a:ext cx="1947834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Gm Coming Up</a:t>
            </a:r>
            <a:endParaRPr lang="en-US" sz="3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7482840" y="4876800"/>
            <a:ext cx="822960" cy="228600"/>
          </a:xfrm>
          <a:prstGeom prst="rightArrow">
            <a:avLst>
              <a:gd name="adj1" fmla="val 50000"/>
              <a:gd name="adj2" fmla="val 5617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26</a:t>
            </a:fld>
            <a:endParaRPr lang="en-US" sz="1400" baseline="0"/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26</a:t>
            </a:fld>
            <a:endParaRPr lang="en-US" smtClean="0"/>
          </a:p>
        </p:txBody>
      </p:sp>
      <p:pic>
        <p:nvPicPr>
          <p:cNvPr id="7" name="Picture 6" descr="Screen Shot 2014-03-28 at 12.09.3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8262620" y="33020"/>
            <a:ext cx="652780" cy="65278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Right Arrow 8"/>
          <p:cNvSpPr/>
          <p:nvPr/>
        </p:nvSpPr>
        <p:spPr bwMode="auto">
          <a:xfrm>
            <a:off x="777240" y="1752600"/>
            <a:ext cx="822960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 bwMode="auto">
          <a:xfrm>
            <a:off x="4191000" y="76200"/>
            <a:ext cx="1524000" cy="3810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0778" y="4648200"/>
            <a:ext cx="1620822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Skip Repeats</a:t>
            </a:r>
            <a:endParaRPr lang="en-US" sz="3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3-28 at 12.15.19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902075"/>
          </a:xfrm>
          <a:prstGeom prst="rect">
            <a:avLst/>
          </a:prstGeom>
        </p:spPr>
      </p:pic>
      <p:pic>
        <p:nvPicPr>
          <p:cNvPr id="4" name="Picture 3" descr="Screen Shot 2015-05-11 at 12.27.0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3800"/>
            <a:ext cx="91440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76" y="-304800"/>
            <a:ext cx="83882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Key of “Sol” Chords: G Major, D7, C Major</a:t>
            </a:r>
            <a:r>
              <a:rPr lang="en-US" sz="44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4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31)</a:t>
            </a:r>
            <a:endParaRPr lang="en-US" sz="4400" dirty="0"/>
          </a:p>
        </p:txBody>
      </p:sp>
      <p:pic>
        <p:nvPicPr>
          <p:cNvPr id="9" name="Picture 8" descr="Screen Shot 2014-03-28 at 12.48.1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371598"/>
            <a:ext cx="2190467" cy="2743201"/>
          </a:xfrm>
          <a:prstGeom prst="rect">
            <a:avLst/>
          </a:prstGeom>
        </p:spPr>
      </p:pic>
      <p:pic>
        <p:nvPicPr>
          <p:cNvPr id="10" name="Picture 9" descr="Screen Shot 2014-03-28 at 12.48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371600"/>
            <a:ext cx="2286000" cy="2895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95507" y="792698"/>
            <a:ext cx="1352853" cy="502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/>
                <a:cs typeface="Times New Roman"/>
              </a:rPr>
              <a:t>G Major</a:t>
            </a:r>
            <a:endParaRPr lang="en-US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0" y="762000"/>
            <a:ext cx="607859" cy="502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D7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752600"/>
            <a:ext cx="2209799" cy="54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Times New Roman"/>
                <a:cs typeface="Times New Roman"/>
              </a:rPr>
              <a:t>Guitarra</a:t>
            </a:r>
            <a:endParaRPr lang="en-US" sz="4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20508" y="762000"/>
            <a:ext cx="1338828" cy="502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 Major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2" name="Picture 21" descr="Screen Shot 2014-03-28 at 1.01.1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4343400"/>
            <a:ext cx="2286000" cy="2514600"/>
          </a:xfrm>
          <a:prstGeom prst="rect">
            <a:avLst/>
          </a:prstGeom>
        </p:spPr>
      </p:pic>
      <p:pic>
        <p:nvPicPr>
          <p:cNvPr id="23" name="Picture 22" descr="Screen Shot 2014-03-28 at 1.01.06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0" y="4343400"/>
            <a:ext cx="2214050" cy="25146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0" y="5105400"/>
            <a:ext cx="2209799" cy="54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Times New Roman"/>
                <a:cs typeface="Times New Roman"/>
              </a:rPr>
              <a:t>Vihuela</a:t>
            </a:r>
            <a:endParaRPr lang="en-US" sz="4400" dirty="0"/>
          </a:p>
        </p:txBody>
      </p:sp>
      <p:pic>
        <p:nvPicPr>
          <p:cNvPr id="27" name="Picture 26" descr="C Major Guit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1371600"/>
            <a:ext cx="2083147" cy="2590800"/>
          </a:xfrm>
          <a:prstGeom prst="rect">
            <a:avLst/>
          </a:prstGeom>
        </p:spPr>
      </p:pic>
      <p:pic>
        <p:nvPicPr>
          <p:cNvPr id="28" name="Picture 27" descr="C Major Vihuel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4343400"/>
            <a:ext cx="2133600" cy="2486025"/>
          </a:xfrm>
          <a:prstGeom prst="rect">
            <a:avLst/>
          </a:prstGeom>
        </p:spPr>
      </p:pic>
      <p:pic>
        <p:nvPicPr>
          <p:cNvPr id="30" name="Picture 29" descr="Han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2972143"/>
            <a:ext cx="1804837" cy="179670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057401" y="381000"/>
            <a:ext cx="2209799" cy="54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/>
                <a:cs typeface="Times New Roman"/>
              </a:rPr>
              <a:t>Primera</a:t>
            </a:r>
            <a:endParaRPr lang="en-US" sz="4400" dirty="0"/>
          </a:p>
        </p:txBody>
      </p:sp>
      <p:sp>
        <p:nvSpPr>
          <p:cNvPr id="36" name="TextBox 35"/>
          <p:cNvSpPr txBox="1"/>
          <p:nvPr/>
        </p:nvSpPr>
        <p:spPr>
          <a:xfrm>
            <a:off x="4572001" y="381000"/>
            <a:ext cx="2209799" cy="54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Segunda</a:t>
            </a:r>
            <a:endParaRPr lang="en-US" sz="4400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81801" y="381000"/>
            <a:ext cx="2209799" cy="54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Tercera</a:t>
            </a:r>
            <a:endParaRPr lang="en-US" sz="4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7620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Guitarron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Notes: G, D, A, C</a:t>
            </a:r>
          </a:p>
          <a:p>
            <a:pPr eaLnBrk="1" hangingPunct="1"/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Key of “Sol” </a:t>
            </a:r>
            <a:r>
              <a:rPr lang="en-US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b="1" baseline="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32)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pic>
        <p:nvPicPr>
          <p:cNvPr id="18" name="Picture 17" descr="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143000"/>
            <a:ext cx="3200400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 descr="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962400"/>
            <a:ext cx="3313545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 descr="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143000"/>
            <a:ext cx="3200400" cy="2659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Han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0" y="2438400"/>
            <a:ext cx="2111361" cy="2101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Screen Shot 2015-05-12 at 3.40.06 P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7400" y="4013200"/>
            <a:ext cx="3048000" cy="276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 bwMode="auto">
          <a:xfrm>
            <a:off x="8153400" y="4114800"/>
            <a:ext cx="381000" cy="3810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53400" y="3886200"/>
            <a:ext cx="456325" cy="543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Times New Roman"/>
                <a:cs typeface="Times New Roman"/>
              </a:rPr>
              <a:t>C</a:t>
            </a:r>
            <a:endParaRPr lang="en-US" sz="4400" b="1" dirty="0"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24800" y="5105400"/>
            <a:ext cx="747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/>
                <a:cs typeface="Times New Roman"/>
              </a:rPr>
              <a:t>(Tape)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15" name="Right Arrow 14"/>
          <p:cNvSpPr/>
          <p:nvPr/>
        </p:nvSpPr>
        <p:spPr bwMode="auto">
          <a:xfrm>
            <a:off x="4800600" y="5105400"/>
            <a:ext cx="1447800" cy="228600"/>
          </a:xfrm>
          <a:prstGeom prst="rightArrow">
            <a:avLst/>
          </a:prstGeom>
          <a:solidFill>
            <a:srgbClr val="FF0000"/>
          </a:solidFill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The Mariachi Ensemble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19460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9461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939036"/>
            <a:ext cx="6477000" cy="233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051175" y="3581400"/>
            <a:ext cx="271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Use Photo of Sol de Mexico</a:t>
            </a:r>
          </a:p>
        </p:txBody>
      </p:sp>
      <p:pic>
        <p:nvPicPr>
          <p:cNvPr id="19463" name="Picture 8" descr="Screen Shot 2012-09-21 at 5.03.5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7" y="3200400"/>
            <a:ext cx="7402513" cy="302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762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Can you play a </a:t>
            </a:r>
            <a:r>
              <a:rPr lang="en-US" sz="3200" b="1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Valseada</a:t>
            </a:r>
            <a:r>
              <a:rPr lang="en-US" sz="3200" b="1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in Sol?</a:t>
            </a:r>
          </a:p>
          <a:p>
            <a:pPr eaLnBrk="1" hangingPunct="1"/>
            <a:r>
              <a:rPr lang="en-US" sz="3200" b="1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Chords: Play </a:t>
            </a:r>
            <a:r>
              <a:rPr lang="en-US" sz="3200" b="1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Progresion</a:t>
            </a:r>
            <a:r>
              <a:rPr lang="en-US" sz="3200" b="1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G, D7, G, G7, C</a:t>
            </a:r>
          </a:p>
          <a:p>
            <a:pPr eaLnBrk="1" hangingPunct="1"/>
            <a:endParaRPr lang="en-US" sz="3200" b="1" baseline="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15240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Can you play a Bolero in Sol?</a:t>
            </a:r>
          </a:p>
          <a:p>
            <a:pPr eaLnBrk="1" hangingPunct="1"/>
            <a:r>
              <a:rPr lang="en-US" sz="3200" b="1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Chords: 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G, D7, G, G7, C</a:t>
            </a:r>
          </a:p>
          <a:p>
            <a:pPr eaLnBrk="1" hangingPunct="1"/>
            <a:endParaRPr lang="en-US" sz="3200" b="1" baseline="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34290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What is a Bolero </a:t>
            </a:r>
            <a:r>
              <a:rPr lang="en-US" sz="3200" b="1" baseline="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Circulo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?</a:t>
            </a:r>
          </a:p>
          <a:p>
            <a:pPr eaLnBrk="1" hangingPunct="1"/>
            <a:endParaRPr lang="en-US" sz="3200" b="1" baseline="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eaLnBrk="1" hangingPunct="1"/>
            <a:endParaRPr lang="en-US" sz="3200" b="1" baseline="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37338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smtClean="0">
                <a:latin typeface="Times New Roman"/>
                <a:cs typeface="Times New Roman"/>
              </a:rPr>
              <a:t>G Major, Em7, Am7, D7 </a:t>
            </a:r>
            <a:r>
              <a:rPr lang="en-US" sz="3200" b="1" i="1" baseline="0" dirty="0" smtClean="0">
                <a:latin typeface="Times New Roman"/>
                <a:cs typeface="Times New Roman"/>
              </a:rPr>
              <a:t>Repeat</a:t>
            </a:r>
          </a:p>
        </p:txBody>
      </p:sp>
      <p:pic>
        <p:nvPicPr>
          <p:cNvPr id="15" name="Picture 14" descr="Bolero Circulo Examp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95800"/>
            <a:ext cx="9144000" cy="2266950"/>
          </a:xfrm>
          <a:prstGeom prst="rect">
            <a:avLst/>
          </a:prstGeom>
        </p:spPr>
      </p:pic>
      <p:pic>
        <p:nvPicPr>
          <p:cNvPr id="16" name="Picture 15" descr="Screen Shot 2015-05-11 at 12.27.0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05600"/>
            <a:ext cx="9144000" cy="15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D67A8-31FB-7D42-A234-7227DC0160F6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6" name="Picture 5" descr="Screen Shot 2014-03-28 at 1.16.5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2819400" y="76200"/>
            <a:ext cx="3962400" cy="685800"/>
          </a:xfrm>
          <a:prstGeom prst="rect">
            <a:avLst/>
          </a:prstGeom>
          <a:solidFill>
            <a:srgbClr val="FFFFFF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0"/>
            <a:ext cx="4876800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Cariño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Chord Progressions (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33)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Key of Sol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ino T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406900"/>
          </a:xfrm>
          <a:prstGeom prst="rect">
            <a:avLst/>
          </a:prstGeom>
        </p:spPr>
      </p:pic>
      <p:pic>
        <p:nvPicPr>
          <p:cNvPr id="11" name="Picture 10" descr="Cariño Bott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43400"/>
            <a:ext cx="91440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5800" y="-914400"/>
            <a:ext cx="11125200" cy="1143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2209800"/>
            <a:ext cx="3810959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Play and Sing </a:t>
            </a:r>
          </a:p>
          <a:p>
            <a:r>
              <a:rPr lang="en-US" sz="72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Cariño</a:t>
            </a:r>
            <a:endParaRPr lang="en-US" sz="72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6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6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35-39)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6477000" cy="609600"/>
          </a:xfrm>
        </p:spPr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Lenta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(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Romantica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) Style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44958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err="1" smtClean="0">
                <a:latin typeface="Times New Roman"/>
                <a:cs typeface="Times New Roman"/>
              </a:rPr>
              <a:t>Mánico</a:t>
            </a:r>
            <a:r>
              <a:rPr lang="en-US" altLang="ja-JP" sz="2800" dirty="0" smtClean="0">
                <a:latin typeface="Times New Roman"/>
                <a:cs typeface="Times New Roman"/>
              </a:rPr>
              <a:t>: Note Down Strums 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800" dirty="0" smtClean="0">
                <a:latin typeface="Times New Roman"/>
                <a:cs typeface="Times New Roman"/>
              </a:rPr>
              <a:t>Note </a:t>
            </a:r>
            <a:r>
              <a:rPr lang="en-US" altLang="ja-JP" sz="2800" dirty="0" err="1" smtClean="0">
                <a:latin typeface="Times New Roman"/>
                <a:cs typeface="Times New Roman"/>
              </a:rPr>
              <a:t>Guitarron</a:t>
            </a:r>
            <a:r>
              <a:rPr lang="en-US" altLang="ja-JP" sz="2800" dirty="0" smtClean="0">
                <a:latin typeface="Times New Roman"/>
                <a:cs typeface="Times New Roman"/>
              </a:rPr>
              <a:t> Rhythm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60421" name="Rectangle 9"/>
          <p:cNvSpPr>
            <a:spLocks noChangeArrowheads="1"/>
          </p:cNvSpPr>
          <p:nvPr/>
        </p:nvSpPr>
        <p:spPr bwMode="auto">
          <a:xfrm>
            <a:off x="5105400" y="685800"/>
            <a:ext cx="3200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 dirty="0">
                <a:latin typeface="Times New Roman"/>
                <a:cs typeface="Times New Roman"/>
              </a:rPr>
              <a:t>4/4 Time Signature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 dirty="0">
                <a:latin typeface="Times New Roman"/>
                <a:cs typeface="Times New Roman"/>
              </a:rPr>
              <a:t>Mostly Major Keys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ja-JP" sz="2800" baseline="0" dirty="0">
                <a:latin typeface="Times New Roman"/>
                <a:cs typeface="Times New Roman"/>
              </a:rPr>
              <a:t>Articulation</a:t>
            </a:r>
            <a:endParaRPr lang="en-US" sz="2800" baseline="0" dirty="0">
              <a:latin typeface="Times New Roman"/>
              <a:cs typeface="Times New Roman"/>
            </a:endParaRPr>
          </a:p>
        </p:txBody>
      </p:sp>
      <p:sp>
        <p:nvSpPr>
          <p:cNvPr id="60422" name="Rectangle 14"/>
          <p:cNvSpPr>
            <a:spLocks noChangeArrowheads="1"/>
          </p:cNvSpPr>
          <p:nvPr/>
        </p:nvSpPr>
        <p:spPr bwMode="auto">
          <a:xfrm>
            <a:off x="457200" y="1676400"/>
            <a:ext cx="36891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i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HINT: Have </a:t>
            </a:r>
            <a:r>
              <a:rPr lang="en-US" sz="1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students speak text in rhythm.</a:t>
            </a:r>
            <a:endParaRPr lang="en-US" sz="16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3" name="Picture 12" descr="USE:Lenta Example in 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533400"/>
            <a:ext cx="8610600" cy="96254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01000" y="0"/>
            <a:ext cx="81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. 40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9200"/>
            <a:ext cx="9144000" cy="3352800"/>
          </a:xfrm>
        </p:spPr>
        <p:txBody>
          <a:bodyPr/>
          <a:lstStyle/>
          <a:p>
            <a:pPr eaLnBrk="1" hangingPunct="1"/>
            <a:r>
              <a:rPr lang="en-US" sz="9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What is</a:t>
            </a:r>
            <a:br>
              <a:rPr lang="en-US" sz="9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9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the Son?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z="3200" dirty="0" smtClean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4517" name="Picture 5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8382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6863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The Son</a:t>
            </a: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6566" name="Rectangle 11"/>
          <p:cNvSpPr>
            <a:spLocks noChangeArrowheads="1"/>
          </p:cNvSpPr>
          <p:nvPr/>
        </p:nvSpPr>
        <p:spPr bwMode="auto">
          <a:xfrm>
            <a:off x="0" y="5334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altLang="ja-JP" sz="2800" baseline="0" dirty="0" smtClean="0">
                <a:latin typeface="Times New Roman"/>
                <a:cs typeface="Times New Roman"/>
              </a:rPr>
              <a:t>Perhaps the most Traditional Song Style in Mariachi Genre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800" baseline="0" dirty="0" err="1" smtClean="0">
                <a:latin typeface="Times New Roman"/>
                <a:cs typeface="Times New Roman"/>
              </a:rPr>
              <a:t>Mánico</a:t>
            </a:r>
            <a:r>
              <a:rPr lang="en-US" sz="2800" baseline="0" dirty="0" smtClean="0">
                <a:latin typeface="Times New Roman"/>
                <a:cs typeface="Times New Roman"/>
              </a:rPr>
              <a:t>: Alternating  3/4 -6/8  Feel</a:t>
            </a:r>
            <a:endParaRPr lang="en-US" baseline="0" dirty="0">
              <a:latin typeface="Times New Roman"/>
              <a:cs typeface="Times New Roman"/>
            </a:endParaRPr>
          </a:p>
        </p:txBody>
      </p:sp>
      <p:pic>
        <p:nvPicPr>
          <p:cNvPr id="13" name="Picture 12" descr="CORRECTED Son For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-112634"/>
            <a:ext cx="8839200" cy="105520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53400" y="0"/>
            <a:ext cx="8175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. 41</a:t>
            </a:r>
            <a:endParaRPr lang="en-US" sz="3600" dirty="0" smtClean="0"/>
          </a:p>
          <a:p>
            <a:endParaRPr lang="en-US" dirty="0"/>
          </a:p>
        </p:txBody>
      </p:sp>
      <p:sp>
        <p:nvSpPr>
          <p:cNvPr id="15" name="Frame 14"/>
          <p:cNvSpPr/>
          <p:nvPr/>
        </p:nvSpPr>
        <p:spPr bwMode="auto">
          <a:xfrm>
            <a:off x="1905000" y="6096000"/>
            <a:ext cx="1219200" cy="762000"/>
          </a:xfrm>
          <a:prstGeom prst="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16" name="Frame 15"/>
          <p:cNvSpPr/>
          <p:nvPr/>
        </p:nvSpPr>
        <p:spPr bwMode="auto">
          <a:xfrm>
            <a:off x="5181600" y="6096000"/>
            <a:ext cx="1295400" cy="762000"/>
          </a:xfrm>
          <a:prstGeom prst="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3528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" name="TextBox 4"/>
          <p:cNvSpPr txBox="1"/>
          <p:nvPr/>
        </p:nvSpPr>
        <p:spPr>
          <a:xfrm>
            <a:off x="609600" y="1066800"/>
            <a:ext cx="774923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EVERYONE SINGS</a:t>
            </a:r>
            <a:r>
              <a:rPr lang="en-US" sz="96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!</a:t>
            </a:r>
          </a:p>
          <a:p>
            <a:endParaRPr lang="en-US" sz="9600" b="1" dirty="0" smtClean="0">
              <a:solidFill>
                <a:srgbClr val="FF6600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6523" y="2819400"/>
            <a:ext cx="58300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EVEN YOU!!!!!</a:t>
            </a:r>
            <a:endParaRPr lang="en-US" sz="9600" dirty="0"/>
          </a:p>
        </p:txBody>
      </p:sp>
      <p:pic>
        <p:nvPicPr>
          <p:cNvPr id="6" name="Picture 5" descr="Nationals_8-9-BEACH_0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04800"/>
            <a:ext cx="2895600" cy="4346419"/>
          </a:xfrm>
          <a:prstGeom prst="rect">
            <a:avLst/>
          </a:prstGeom>
        </p:spPr>
      </p:pic>
      <p:pic>
        <p:nvPicPr>
          <p:cNvPr id="7" name="Picture 6" descr="Nationals_8-9-BEACH_029 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838200"/>
            <a:ext cx="3276600" cy="4918316"/>
          </a:xfrm>
          <a:prstGeom prst="rect">
            <a:avLst/>
          </a:prstGeom>
        </p:spPr>
      </p:pic>
      <p:pic>
        <p:nvPicPr>
          <p:cNvPr id="8" name="Picture 7" descr="Nationals_8-9-BEACH_0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8010" y="381000"/>
            <a:ext cx="2893590" cy="4343400"/>
          </a:xfrm>
          <a:prstGeom prst="rect">
            <a:avLst/>
          </a:prstGeom>
        </p:spPr>
      </p:pic>
      <p:pic>
        <p:nvPicPr>
          <p:cNvPr id="10" name="Picture 9" descr="Nationals_8-9-BEACH_04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702163"/>
            <a:ext cx="2895600" cy="4232037"/>
          </a:xfrm>
          <a:prstGeom prst="rect">
            <a:avLst/>
          </a:prstGeom>
        </p:spPr>
      </p:pic>
      <p:pic>
        <p:nvPicPr>
          <p:cNvPr id="11" name="Picture 10" descr="Screen Shot 2013-01-17 at 10.08.23 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4161701"/>
            <a:ext cx="5943600" cy="27724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00400" y="115669"/>
            <a:ext cx="2570986" cy="646331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5400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ALL  AGES</a:t>
            </a:r>
            <a:endParaRPr lang="en-US" sz="5400" b="1" dirty="0">
              <a:solidFill>
                <a:srgbClr val="FF66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50 Vocal Exercises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04800" y="-304800"/>
            <a:ext cx="7620000" cy="8991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43800" y="-76200"/>
            <a:ext cx="1321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pp 42-45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Rondallas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b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Los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Barandales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del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Puenta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. 48)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24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2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Tu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Solo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Tu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lang="en-US" sz="2667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2667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lang="en-US" sz="2667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53)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9600" y="1676400"/>
            <a:ext cx="8077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1" algn="l" eaLnBrk="1" hangingPunct="1"/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The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Rondalla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 – GREAT for 3rd-4</a:t>
            </a:r>
            <a:r>
              <a:rPr kumimoji="0" lang="en-US" sz="3200" b="1" i="0" u="none" strike="noStrike" kern="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th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 Grade</a:t>
            </a:r>
          </a:p>
          <a:p>
            <a:pPr lvl="1" algn="l" eaLnBrk="1" hangingPunct="1"/>
            <a:endParaRPr lang="en-US" sz="3200" b="1" kern="0" baseline="0" dirty="0" smtClean="0">
              <a:latin typeface="Times New Roman"/>
              <a:ea typeface="+mj-ea"/>
              <a:cs typeface="Times New Roman"/>
            </a:endParaRPr>
          </a:p>
          <a:p>
            <a:pPr lvl="1" algn="l" eaLnBrk="1" hangingPunct="1"/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Originated in Spain in the 16</a:t>
            </a:r>
            <a:r>
              <a:rPr kumimoji="0" lang="en-US" sz="3200" b="1" i="0" u="none" strike="noStrike" kern="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th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 century</a:t>
            </a:r>
          </a:p>
          <a:p>
            <a:pPr lvl="1" algn="l" eaLnBrk="1" hangingPunct="1"/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/>
              <a:ea typeface="+mj-ea"/>
              <a:cs typeface="Times New Roman"/>
            </a:endParaRPr>
          </a:p>
          <a:p>
            <a:pPr lvl="1" algn="l" eaLnBrk="1" hangingPunct="1"/>
            <a:r>
              <a:rPr lang="en-US" sz="3200" b="1" kern="0" baseline="0" dirty="0" smtClean="0">
                <a:latin typeface="Times New Roman"/>
                <a:ea typeface="+mj-ea"/>
                <a:cs typeface="Times New Roman"/>
              </a:rPr>
              <a:t>Came from the Spanish word, “Ronda” meaning ‘serenade”</a:t>
            </a:r>
          </a:p>
          <a:p>
            <a:pPr lvl="1" algn="l" eaLnBrk="1" hangingPunct="1"/>
            <a:endParaRPr lang="en-US" sz="3200" b="1" kern="0" baseline="0" dirty="0" smtClean="0">
              <a:latin typeface="Times New Roman"/>
              <a:ea typeface="+mj-ea"/>
              <a:cs typeface="Times New Roman"/>
            </a:endParaRPr>
          </a:p>
          <a:p>
            <a:pPr lvl="1" algn="l" eaLnBrk="1" hangingPunct="1"/>
            <a:r>
              <a:rPr kumimoji="0" lang="en-US" sz="32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Made up of at least one singer being accompanied </a:t>
            </a:r>
            <a:r>
              <a:rPr lang="en-US" sz="3200" b="1" kern="0" baseline="0" dirty="0" err="1" smtClean="0">
                <a:latin typeface="Times New Roman"/>
                <a:ea typeface="+mj-ea"/>
                <a:cs typeface="Times New Roman"/>
              </a:rPr>
              <a:t>b</a:t>
            </a:r>
            <a:r>
              <a:rPr lang="en-US" sz="3200" b="1" kern="0" baseline="0" noProof="0" dirty="0" err="1" smtClean="0">
                <a:latin typeface="Times New Roman"/>
                <a:ea typeface="+mj-ea"/>
                <a:cs typeface="Times New Roman"/>
              </a:rPr>
              <a:t>y</a:t>
            </a:r>
            <a:r>
              <a:rPr lang="en-US" sz="3200" b="1" kern="0" baseline="0" noProof="0" dirty="0" smtClean="0">
                <a:latin typeface="Times New Roman"/>
                <a:ea typeface="+mj-ea"/>
                <a:cs typeface="Times New Roman"/>
              </a:rPr>
              <a:t> a guitar</a:t>
            </a:r>
            <a:endParaRPr kumimoji="0" lang="en-US" sz="4400" b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 txBox="1">
            <a:spLocks noGrp="1"/>
          </p:cNvSpPr>
          <p:nvPr/>
        </p:nvSpPr>
        <p:spPr bwMode="auto">
          <a:xfrm>
            <a:off x="1600200" y="6096000"/>
            <a:ext cx="563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400" baseline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Instrumentation: Traditional Instruments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1509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21511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25600"/>
            <a:ext cx="2794000" cy="406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2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2032000"/>
            <a:ext cx="2794000" cy="406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3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1625600"/>
            <a:ext cx="2706688" cy="393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685800" y="864354"/>
            <a:ext cx="219830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Erick Hernandez</a:t>
            </a:r>
          </a:p>
          <a:p>
            <a:r>
              <a:rPr lang="en-US" sz="3200" b="1" dirty="0">
                <a:latin typeface="Times New Roman"/>
                <a:cs typeface="Times New Roman"/>
              </a:rPr>
              <a:t>Violin</a:t>
            </a:r>
          </a:p>
        </p:txBody>
      </p:sp>
      <p:sp>
        <p:nvSpPr>
          <p:cNvPr id="21515" name="TextBox 10"/>
          <p:cNvSpPr txBox="1">
            <a:spLocks noChangeArrowheads="1"/>
          </p:cNvSpPr>
          <p:nvPr/>
        </p:nvSpPr>
        <p:spPr bwMode="auto">
          <a:xfrm>
            <a:off x="2902817" y="1308477"/>
            <a:ext cx="3057378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Jesus (</a:t>
            </a:r>
            <a:r>
              <a:rPr lang="en-US" sz="3200" b="1" dirty="0" err="1">
                <a:latin typeface="Times New Roman"/>
                <a:cs typeface="Times New Roman"/>
              </a:rPr>
              <a:t>Chuy</a:t>
            </a:r>
            <a:r>
              <a:rPr lang="en-US" sz="3200" b="1" dirty="0">
                <a:latin typeface="Times New Roman"/>
                <a:cs typeface="Times New Roman"/>
              </a:rPr>
              <a:t>) Hernandez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Guitarra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1516" name="TextBox 11"/>
          <p:cNvSpPr txBox="1">
            <a:spLocks noChangeArrowheads="1"/>
          </p:cNvSpPr>
          <p:nvPr/>
        </p:nvSpPr>
        <p:spPr bwMode="auto">
          <a:xfrm>
            <a:off x="6236974" y="851277"/>
            <a:ext cx="1742115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Roberto Diaz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Trompeta</a:t>
            </a:r>
            <a:endParaRPr lang="en-US" sz="32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556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Presenting </a:t>
            </a:r>
            <a:r>
              <a:rPr lang="en-US" sz="3556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Rondallas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32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990600"/>
            <a:ext cx="8077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1" algn="l" eaLnBrk="1" hangingPunct="1"/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Introduce: 	</a:t>
            </a:r>
          </a:p>
          <a:p>
            <a:pPr marL="971550" lvl="1" indent="-514350" algn="l" eaLnBrk="1" hangingPunct="1">
              <a:buAutoNum type="alphaUcPeriod"/>
            </a:pPr>
            <a:r>
              <a:rPr lang="en-US" sz="3200" kern="0" baseline="0" dirty="0" smtClean="0">
                <a:latin typeface="Times New Roman"/>
                <a:ea typeface="+mj-ea"/>
                <a:cs typeface="Times New Roman"/>
              </a:rPr>
              <a:t>T</a:t>
            </a:r>
            <a:r>
              <a:rPr kumimoji="0" 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he Beat – in 3</a:t>
            </a:r>
          </a:p>
          <a:p>
            <a:pPr marL="971550" lvl="1" indent="-514350" algn="l" eaLnBrk="1" hangingPunct="1">
              <a:buAutoNum type="alphaUcPeriod"/>
            </a:pPr>
            <a:r>
              <a:rPr kumimoji="0" 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(Syncopated) Rhythms – </a:t>
            </a:r>
            <a:r>
              <a:rPr kumimoji="0" lang="en-US" sz="320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esp</a:t>
            </a:r>
            <a:r>
              <a:rPr kumimoji="0" 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 in 3</a:t>
            </a:r>
          </a:p>
          <a:p>
            <a:pPr marL="971550" lvl="1" indent="-514350" algn="l" eaLnBrk="1" hangingPunct="1"/>
            <a:endParaRPr lang="en-US" sz="3200" kern="0" baseline="0" dirty="0" smtClean="0">
              <a:latin typeface="Times New Roman"/>
              <a:ea typeface="+mj-ea"/>
              <a:cs typeface="Times New Roman"/>
            </a:endParaRPr>
          </a:p>
          <a:p>
            <a:pPr marL="971550" lvl="1" indent="-514350" algn="l" eaLnBrk="1" hangingPunct="1"/>
            <a:endParaRPr kumimoji="0" lang="en-US" sz="32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/>
              <a:ea typeface="+mj-ea"/>
              <a:cs typeface="Times New Roman"/>
            </a:endParaRPr>
          </a:p>
          <a:p>
            <a:pPr marL="971550" lvl="1" indent="-514350" algn="l" eaLnBrk="1" hangingPunct="1"/>
            <a:endParaRPr kumimoji="0" lang="en-US" sz="32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/>
              <a:ea typeface="+mj-ea"/>
              <a:cs typeface="Times New Roman"/>
            </a:endParaRPr>
          </a:p>
          <a:p>
            <a:pPr marL="971550" lvl="1" indent="-514350" algn="l" eaLnBrk="1" hangingPunct="1">
              <a:buAutoNum type="alphaUcPeriod"/>
            </a:pPr>
            <a:endParaRPr lang="en-US" sz="3200" kern="0" baseline="0" dirty="0" smtClean="0">
              <a:latin typeface="Times New Roman"/>
              <a:ea typeface="+mj-ea"/>
              <a:cs typeface="Times New Roman"/>
            </a:endParaRPr>
          </a:p>
          <a:p>
            <a:pPr marL="971550" lvl="1" indent="-514350" algn="l" eaLnBrk="1" hangingPunct="1">
              <a:buAutoNum type="alphaUcPeriod"/>
            </a:pPr>
            <a:r>
              <a:rPr lang="en-US" sz="3200" kern="0" baseline="0" dirty="0" err="1" smtClean="0">
                <a:latin typeface="Times New Roman"/>
                <a:ea typeface="+mj-ea"/>
                <a:cs typeface="Times New Roman"/>
              </a:rPr>
              <a:t>Solfeo</a:t>
            </a:r>
            <a:endParaRPr lang="en-US" sz="3200" kern="0" baseline="0" dirty="0" smtClean="0">
              <a:latin typeface="Times New Roman"/>
              <a:ea typeface="+mj-ea"/>
              <a:cs typeface="Times New Roman"/>
            </a:endParaRPr>
          </a:p>
          <a:p>
            <a:pPr marL="971550" lvl="1" indent="-514350" algn="l" eaLnBrk="1" hangingPunct="1">
              <a:buAutoNum type="alphaUcPeriod"/>
            </a:pPr>
            <a:r>
              <a:rPr kumimoji="0" 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Speaking Spanish in Rhythm</a:t>
            </a:r>
          </a:p>
          <a:p>
            <a:pPr marL="971550" lvl="1" indent="-514350" algn="l" eaLnBrk="1" hangingPunct="1">
              <a:buAutoNum type="alphaUcPeriod"/>
            </a:pPr>
            <a:r>
              <a:rPr lang="en-US" sz="3200" kern="0" baseline="0" dirty="0" smtClean="0">
                <a:latin typeface="Times New Roman"/>
                <a:ea typeface="+mj-ea"/>
                <a:cs typeface="Times New Roman"/>
              </a:rPr>
              <a:t>Sing with Supporting Accompaniment</a:t>
            </a:r>
          </a:p>
          <a:p>
            <a:pPr marL="971550" lvl="1" indent="-514350" algn="l" eaLnBrk="1" hangingPunct="1">
              <a:buAutoNum type="alphaUcPeriod"/>
            </a:pPr>
            <a:r>
              <a:rPr lang="en-US" sz="3200" kern="0" baseline="0" dirty="0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Los </a:t>
            </a:r>
            <a:r>
              <a:rPr lang="en-US" sz="3200" kern="0" baseline="0" dirty="0" err="1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Barandales</a:t>
            </a:r>
            <a:r>
              <a:rPr lang="en-US" sz="3200" kern="0" baseline="0" dirty="0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del </a:t>
            </a:r>
            <a:r>
              <a:rPr lang="en-US" sz="3200" kern="0" baseline="0" dirty="0" err="1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Puenta</a:t>
            </a:r>
            <a:r>
              <a:rPr lang="en-US" sz="3200" kern="0" baseline="0" dirty="0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(</a:t>
            </a:r>
            <a:r>
              <a:rPr lang="en-US" sz="3200" kern="0" baseline="0" dirty="0" err="1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p</a:t>
            </a:r>
            <a:r>
              <a:rPr lang="en-US" sz="3200" kern="0" baseline="0" dirty="0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48-52)</a:t>
            </a:r>
          </a:p>
          <a:p>
            <a:pPr marL="971550" lvl="1" indent="-514350" algn="l" eaLnBrk="1" hangingPunct="1">
              <a:buAutoNum type="alphaUcPeriod"/>
            </a:pPr>
            <a:r>
              <a:rPr lang="en-US" sz="3200" kern="0" baseline="0" dirty="0" err="1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Tu</a:t>
            </a:r>
            <a:r>
              <a:rPr lang="en-US" sz="3200" kern="0" baseline="0" dirty="0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Solo </a:t>
            </a:r>
            <a:r>
              <a:rPr lang="en-US" sz="3200" kern="0" baseline="0" dirty="0" err="1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Tu</a:t>
            </a:r>
            <a:r>
              <a:rPr lang="en-US" sz="3200" kern="0" baseline="0" dirty="0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(</a:t>
            </a:r>
            <a:r>
              <a:rPr lang="en-US" sz="3200" kern="0" baseline="0" dirty="0" err="1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p</a:t>
            </a:r>
            <a:r>
              <a:rPr lang="en-US" sz="3200" kern="0" baseline="0" dirty="0" smtClean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 53-59)</a:t>
            </a:r>
          </a:p>
        </p:txBody>
      </p:sp>
      <p:pic>
        <p:nvPicPr>
          <p:cNvPr id="6" name="Picture 5" descr="Screen Shot 2014-03-28 at 9.39.09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2590800"/>
            <a:ext cx="2019300" cy="67310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447800" y="3352800"/>
            <a:ext cx="304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75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    </a:t>
            </a:r>
            <a:r>
              <a:rPr kumimoji="0" lang="en-US" sz="3556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I   want  to. . . 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/>
            </a:r>
            <a:b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endParaRPr kumimoji="0" lang="en-US" sz="4400" b="0" i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962400" y="3352800"/>
            <a:ext cx="518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75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56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go  out    to         din - </a:t>
            </a:r>
            <a:r>
              <a:rPr kumimoji="0" lang="en-US" sz="3556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ner</a:t>
            </a:r>
            <a:r>
              <a:rPr kumimoji="0" lang="en-US" sz="3556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_____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/>
            </a:r>
            <a:b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endParaRPr kumimoji="0" lang="en-US" sz="4400" b="0" i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962400" y="3733800"/>
            <a:ext cx="518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75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56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go   to      a         mo - vie______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/>
            </a:r>
            <a:b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endParaRPr kumimoji="0" lang="en-US" sz="4400" b="0" i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pic>
        <p:nvPicPr>
          <p:cNvPr id="14" name="Picture 13" descr="Screen Shot 2014-03-28 at 9.39.09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590800"/>
            <a:ext cx="2019300" cy="673100"/>
          </a:xfrm>
          <a:prstGeom prst="rect">
            <a:avLst/>
          </a:prstGeom>
        </p:spPr>
      </p:pic>
      <p:pic>
        <p:nvPicPr>
          <p:cNvPr id="16" name="Picture 15" descr="Screen Shot 2014-03-28 at 9.46.49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90800"/>
            <a:ext cx="2070100" cy="77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0659" name="Rectangle 8"/>
          <p:cNvSpPr>
            <a:spLocks noChangeArrowheads="1"/>
          </p:cNvSpPr>
          <p:nvPr/>
        </p:nvSpPr>
        <p:spPr bwMode="auto">
          <a:xfrm>
            <a:off x="1" y="2065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Benefits of a School Mariachi Program</a:t>
            </a:r>
            <a:endParaRPr lang="en-US" sz="6000" b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70660" name="Rectangle 9"/>
          <p:cNvSpPr>
            <a:spLocks noChangeArrowheads="1"/>
          </p:cNvSpPr>
          <p:nvPr/>
        </p:nvSpPr>
        <p:spPr bwMode="auto">
          <a:xfrm>
            <a:off x="304800" y="1496127"/>
            <a:ext cx="8382000" cy="414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lang="en-US" sz="28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Involves More Students in Music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lang="en-US" sz="28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Entry-level music experience</a:t>
            </a:r>
            <a:r>
              <a:rPr lang="en-US" sz="28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8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	anytime</a:t>
            </a:r>
            <a:endParaRPr lang="en-US" sz="2800" b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Helps keep students </a:t>
            </a:r>
            <a:r>
              <a:rPr lang="en-US" sz="28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in school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Increases student self-esteem and 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sz="28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	self-confidence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Effective bridge to parental involvement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8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Celebration/Recognition of culture and heritage</a:t>
            </a:r>
          </a:p>
        </p:txBody>
      </p:sp>
      <p:pic>
        <p:nvPicPr>
          <p:cNvPr id="70662" name="Picture 5" descr="Screen Shot 2012-09-26 at 5.19.1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1525" y="1524000"/>
            <a:ext cx="2835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TextBox 5"/>
          <p:cNvSpPr txBox="1">
            <a:spLocks noChangeArrowheads="1"/>
          </p:cNvSpPr>
          <p:nvPr/>
        </p:nvSpPr>
        <p:spPr bwMode="auto">
          <a:xfrm>
            <a:off x="304800" y="685800"/>
            <a:ext cx="8458200" cy="526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BEGINNING MARIACHI</a:t>
            </a:r>
            <a:endParaRPr lang="en-US" dirty="0">
              <a:latin typeface="Times New Roman"/>
              <a:cs typeface="Times New Roman"/>
            </a:endParaRPr>
          </a:p>
          <a:p>
            <a:pPr algn="l"/>
            <a:r>
              <a:rPr lang="en-US" dirty="0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Course Scope: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This one-year course is designed for the student who is interested in learning to play a mariachi instrument including violin, trumpet, guitar, </a:t>
            </a:r>
            <a:r>
              <a:rPr lang="en-US" dirty="0" err="1">
                <a:latin typeface="Times New Roman"/>
                <a:cs typeface="Times New Roman"/>
              </a:rPr>
              <a:t>vihuela</a:t>
            </a:r>
            <a:r>
              <a:rPr lang="en-US" dirty="0">
                <a:latin typeface="Times New Roman"/>
                <a:cs typeface="Times New Roman"/>
              </a:rPr>
              <a:t> and </a:t>
            </a:r>
            <a:r>
              <a:rPr lang="en-US" dirty="0" err="1">
                <a:latin typeface="Times New Roman"/>
                <a:cs typeface="Times New Roman"/>
              </a:rPr>
              <a:t>guitarron</a:t>
            </a:r>
            <a:r>
              <a:rPr lang="en-US" dirty="0">
                <a:latin typeface="Times New Roman"/>
                <a:cs typeface="Times New Roman"/>
              </a:rPr>
              <a:t>.  It includes the development of skills necessary to become independent as a musician.  This course concentrates on the development of note-reading skills, aural skills, singing skills, rhythmic patterns, intonation, and tonality inherent to the mariachi genre. A progression of fundamental and technical proficiency is expected. 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Course Goals: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To develop age-appropriate individual singing and playing skills leading to independence as a mariachi musician.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To develop the singing and playing skills necessary to create an ensemble sound in the basic mariachi styles. 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To identify and respond appropriately to music notation.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To develop the ability to play with correct intonation.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To demonstrate an understanding of the form and structure of the basic mariachi styles. 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To demonstrate nuances inherent to the basic mariachi styles. </a:t>
            </a:r>
          </a:p>
          <a:p>
            <a:pPr algn="l"/>
            <a:r>
              <a:rPr lang="en-US" dirty="0">
                <a:latin typeface="Times New Roman"/>
                <a:cs typeface="Times New Roman"/>
              </a:rPr>
              <a:t>To demonstrate reasonable progression in fundamental and technical proficiency.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" y="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Scope and Goals – Course Syllabi</a:t>
            </a:r>
            <a:endParaRPr lang="en-US" sz="4400" b="1" baseline="0" dirty="0" smtClean="0">
              <a:solidFill>
                <a:schemeClr val="hlink"/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Standards-based Materials</a:t>
            </a:r>
            <a:b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for Beginning Level Programs</a:t>
            </a:r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Method Series               Song Book Series</a:t>
            </a:r>
            <a:endParaRPr lang="en-US" dirty="0" smtClean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78852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78853" name="Picture 18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52600"/>
            <a:ext cx="34131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19" descr="Full Score, Book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752600"/>
            <a:ext cx="36004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0900" name="Picture 18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19200"/>
            <a:ext cx="390048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457200" y="228600"/>
            <a:ext cx="8229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aseline="0" dirty="0">
                <a:solidFill>
                  <a:schemeClr val="hlink"/>
                </a:solidFill>
              </a:rPr>
              <a:t>       </a:t>
            </a:r>
          </a:p>
          <a:p>
            <a:pPr algn="l"/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EX:  Lesson 1 Plan</a:t>
            </a:r>
            <a:endParaRPr lang="en-US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80902" name="Rectangle 11"/>
          <p:cNvSpPr>
            <a:spLocks noChangeArrowheads="1"/>
          </p:cNvSpPr>
          <p:nvPr/>
        </p:nvSpPr>
        <p:spPr bwMode="auto">
          <a:xfrm>
            <a:off x="0" y="2286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b="1" i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¡</a:t>
            </a:r>
            <a:r>
              <a:rPr lang="en-US" sz="3200" b="1" i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Simplemente</a:t>
            </a:r>
            <a:r>
              <a:rPr lang="en-US" sz="3200" b="1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Mariachi!</a:t>
            </a:r>
            <a:endParaRPr lang="en-US" sz="3200" b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80904" name="Picture 8" descr="1 Lesson Plan Sample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0"/>
            <a:ext cx="51054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More References for Beginning Level Programs 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Must-have Materials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7044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7045" name="Picture 8" descr="Foundations of Mariachi Ed 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524000"/>
            <a:ext cx="30162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9" descr="Mariachi Music in America 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447800"/>
            <a:ext cx="31670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un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4038600"/>
            <a:ext cx="1714500" cy="2286000"/>
          </a:xfrm>
          <a:prstGeom prst="rect">
            <a:avLst/>
          </a:prstGeom>
        </p:spPr>
      </p:pic>
      <p:pic>
        <p:nvPicPr>
          <p:cNvPr id="7" name="Picture 6" descr="Mariet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99" y="4038600"/>
            <a:ext cx="1714500" cy="2286000"/>
          </a:xfrm>
          <a:prstGeom prst="rect">
            <a:avLst/>
          </a:prstGeom>
        </p:spPr>
      </p:pic>
      <p:pic>
        <p:nvPicPr>
          <p:cNvPr id="8" name="Picture 7" descr="El Son de La Negra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2057400"/>
            <a:ext cx="1714500" cy="2286000"/>
          </a:xfrm>
          <a:prstGeom prst="rect">
            <a:avLst/>
          </a:prstGeom>
        </p:spPr>
      </p:pic>
      <p:pic>
        <p:nvPicPr>
          <p:cNvPr id="9" name="Picture 8" descr="Cielito Lindo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" y="1371600"/>
            <a:ext cx="1714500" cy="2286000"/>
          </a:xfrm>
          <a:prstGeom prst="rect">
            <a:avLst/>
          </a:prstGeom>
        </p:spPr>
      </p:pic>
      <p:pic>
        <p:nvPicPr>
          <p:cNvPr id="10" name="Picture 9" descr="Por Un Amor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0" y="1371600"/>
            <a:ext cx="1714500" cy="2286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27948" y="694481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-152400"/>
            <a:ext cx="9143999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Just Released from </a:t>
            </a:r>
          </a:p>
          <a:p>
            <a:r>
              <a:rPr lang="en-US" sz="80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Hal Leonard!</a:t>
            </a:r>
            <a:endParaRPr lang="en-US" sz="80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37000" y="5422900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" y="4343400"/>
            <a:ext cx="9143999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Arranged by</a:t>
            </a:r>
          </a:p>
          <a:p>
            <a:r>
              <a:rPr lang="en-US" sz="80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Jose Hernandez</a:t>
            </a:r>
            <a:endParaRPr lang="en-US" sz="8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rUnAmor cop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-152400"/>
            <a:ext cx="6400800" cy="7306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rUnAmor cop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71600" y="-190500"/>
            <a:ext cx="6324600" cy="739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3188" name="Picture 5" descr="USE:GN The Tan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76200" y="686416"/>
            <a:ext cx="8915400" cy="571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The Fabulous Golden Nugget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Hotel and Casino Las Vegas</a:t>
            </a: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endParaRPr lang="en-US" sz="3200" b="1" baseline="0" dirty="0" smtClean="0">
              <a:solidFill>
                <a:srgbClr val="FFFF00"/>
              </a:solidFill>
              <a:effectLst>
                <a:outerShdw blurRad="50800" dist="38100" dir="18900000" algn="tr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r>
              <a:rPr lang="en-US" sz="4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www.musicedconsultants.net/2015-mariachi-workshops </a:t>
            </a:r>
          </a:p>
          <a:p>
            <a:pPr>
              <a:defRPr/>
            </a:pPr>
            <a:endParaRPr lang="en-US" sz="4400" b="1" baseline="0" dirty="0" smtClean="0">
              <a:solidFill>
                <a:srgbClr val="FFFF00"/>
              </a:solidFill>
              <a:effectLst>
                <a:outerShdw blurRad="50800" dist="38100" dir="18900000" algn="tr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National Mariachi Workshops </a:t>
            </a: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for Educators</a:t>
            </a:r>
            <a:r>
              <a:rPr lang="en-US" sz="2800" b="1" baseline="30000" dirty="0" smtClean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®</a:t>
            </a:r>
          </a:p>
          <a:p>
            <a:pPr>
              <a:defRPr/>
            </a:pP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3 Grad Credits Available</a:t>
            </a:r>
          </a:p>
          <a:p>
            <a:pPr>
              <a:defRPr/>
            </a:pPr>
            <a:endParaRPr lang="en-US" sz="3200" baseline="0" dirty="0" smtClean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3500000" algn="tl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June 22-26, 2015</a:t>
            </a:r>
            <a:endParaRPr lang="en-US" sz="4400" b="1" dirty="0">
              <a:solidFill>
                <a:srgbClr val="FFFF00"/>
              </a:solidFill>
              <a:effectLst>
                <a:outerShdw blurRad="50800" dist="38100" dir="13500000" algn="tl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noFill/>
        </p:spPr>
        <p:txBody>
          <a:bodyPr/>
          <a:lstStyle/>
          <a:p>
            <a:fld id="{3FD7048B-662D-014E-90E6-5F422C27F56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Characteristic Instruments: The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Vihuela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3429000" y="1143000"/>
            <a:ext cx="2362200" cy="3124200"/>
            <a:chOff x="9801" y="7744"/>
            <a:chExt cx="2160" cy="2880"/>
          </a:xfrm>
        </p:grpSpPr>
        <p:sp>
          <p:nvSpPr>
            <p:cNvPr id="23561" name="Rectangle 5"/>
            <p:cNvSpPr>
              <a:spLocks noChangeArrowheads="1"/>
            </p:cNvSpPr>
            <p:nvPr/>
          </p:nvSpPr>
          <p:spPr bwMode="auto">
            <a:xfrm rot="-5400000">
              <a:off x="9441" y="8104"/>
              <a:ext cx="2880" cy="216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baseline="0"/>
            </a:p>
          </p:txBody>
        </p:sp>
        <p:grpSp>
          <p:nvGrpSpPr>
            <p:cNvPr id="23562" name="Group 6"/>
            <p:cNvGrpSpPr>
              <a:grpSpLocks/>
            </p:cNvGrpSpPr>
            <p:nvPr/>
          </p:nvGrpSpPr>
          <p:grpSpPr bwMode="auto">
            <a:xfrm>
              <a:off x="9981" y="8104"/>
              <a:ext cx="1728" cy="2080"/>
              <a:chOff x="2932" y="972"/>
              <a:chExt cx="3471" cy="5897"/>
            </a:xfrm>
          </p:grpSpPr>
          <p:grpSp>
            <p:nvGrpSpPr>
              <p:cNvPr id="23563" name="Group 7"/>
              <p:cNvGrpSpPr>
                <a:grpSpLocks/>
              </p:cNvGrpSpPr>
              <p:nvPr/>
            </p:nvGrpSpPr>
            <p:grpSpPr bwMode="auto">
              <a:xfrm>
                <a:off x="3116" y="1525"/>
                <a:ext cx="3103" cy="4795"/>
                <a:chOff x="2340" y="1620"/>
                <a:chExt cx="3060" cy="4680"/>
              </a:xfrm>
            </p:grpSpPr>
            <p:grpSp>
              <p:nvGrpSpPr>
                <p:cNvPr id="23576" name="Group 8"/>
                <p:cNvGrpSpPr>
                  <a:grpSpLocks/>
                </p:cNvGrpSpPr>
                <p:nvPr/>
              </p:nvGrpSpPr>
              <p:grpSpPr bwMode="auto">
                <a:xfrm>
                  <a:off x="2340" y="1620"/>
                  <a:ext cx="3060" cy="4680"/>
                  <a:chOff x="2340" y="1800"/>
                  <a:chExt cx="3060" cy="4140"/>
                </a:xfrm>
              </p:grpSpPr>
              <p:sp>
                <p:nvSpPr>
                  <p:cNvPr id="23580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1800"/>
                    <a:ext cx="2700" cy="18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 baseline="0"/>
                  </a:p>
                </p:txBody>
              </p:sp>
              <p:grpSp>
                <p:nvGrpSpPr>
                  <p:cNvPr id="23581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340" y="1980"/>
                    <a:ext cx="3060" cy="3960"/>
                    <a:chOff x="2520" y="1980"/>
                    <a:chExt cx="2880" cy="3960"/>
                  </a:xfrm>
                </p:grpSpPr>
                <p:sp>
                  <p:nvSpPr>
                    <p:cNvPr id="2358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3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4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0" y="1980"/>
                      <a:ext cx="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5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24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6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0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3577" name="Line 16"/>
                <p:cNvSpPr>
                  <a:spLocks noChangeShapeType="1"/>
                </p:cNvSpPr>
                <p:nvPr/>
              </p:nvSpPr>
              <p:spPr bwMode="auto">
                <a:xfrm>
                  <a:off x="2520" y="2880"/>
                  <a:ext cx="270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8" name="Line 17"/>
                <p:cNvSpPr>
                  <a:spLocks noChangeShapeType="1"/>
                </p:cNvSpPr>
                <p:nvPr/>
              </p:nvSpPr>
              <p:spPr bwMode="auto">
                <a:xfrm>
                  <a:off x="2340" y="396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9" name="Line 18"/>
                <p:cNvSpPr>
                  <a:spLocks noChangeShapeType="1"/>
                </p:cNvSpPr>
                <p:nvPr/>
              </p:nvSpPr>
              <p:spPr bwMode="auto">
                <a:xfrm>
                  <a:off x="2340" y="504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564" name="Group 19"/>
              <p:cNvGrpSpPr>
                <a:grpSpLocks/>
              </p:cNvGrpSpPr>
              <p:nvPr/>
            </p:nvGrpSpPr>
            <p:grpSpPr bwMode="auto">
              <a:xfrm>
                <a:off x="2932" y="6382"/>
                <a:ext cx="3471" cy="487"/>
                <a:chOff x="2932" y="6382"/>
                <a:chExt cx="3471" cy="487"/>
              </a:xfrm>
            </p:grpSpPr>
            <p:sp>
              <p:nvSpPr>
                <p:cNvPr id="23571" name="WordArt 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93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5</a:t>
                  </a:r>
                </a:p>
              </p:txBody>
            </p:sp>
            <p:sp>
              <p:nvSpPr>
                <p:cNvPr id="23572" name="WordArt 2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6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4</a:t>
                  </a:r>
                </a:p>
              </p:txBody>
            </p:sp>
            <p:sp>
              <p:nvSpPr>
                <p:cNvPr id="23573" name="WordArt 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3</a:t>
                  </a:r>
                </a:p>
              </p:txBody>
            </p:sp>
            <p:sp>
              <p:nvSpPr>
                <p:cNvPr id="23574" name="WordArt 2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9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2</a:t>
                  </a:r>
                </a:p>
              </p:txBody>
            </p:sp>
            <p:sp>
              <p:nvSpPr>
                <p:cNvPr id="23575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1</a:t>
                  </a:r>
                </a:p>
              </p:txBody>
            </p:sp>
          </p:grpSp>
          <p:grpSp>
            <p:nvGrpSpPr>
              <p:cNvPr id="23565" name="Group 25"/>
              <p:cNvGrpSpPr>
                <a:grpSpLocks/>
              </p:cNvGrpSpPr>
              <p:nvPr/>
            </p:nvGrpSpPr>
            <p:grpSpPr bwMode="auto">
              <a:xfrm>
                <a:off x="3206" y="972"/>
                <a:ext cx="2832" cy="488"/>
                <a:chOff x="3206" y="972"/>
                <a:chExt cx="2832" cy="488"/>
              </a:xfrm>
            </p:grpSpPr>
            <p:sp>
              <p:nvSpPr>
                <p:cNvPr id="23566" name="WordArt 2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06" y="973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A</a:t>
                  </a:r>
                </a:p>
              </p:txBody>
            </p:sp>
            <p:sp>
              <p:nvSpPr>
                <p:cNvPr id="23567" name="WordArt 2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936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D</a:t>
                  </a:r>
                </a:p>
              </p:txBody>
            </p:sp>
            <p:sp>
              <p:nvSpPr>
                <p:cNvPr id="23568" name="WordArt 2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G</a:t>
                  </a:r>
                </a:p>
              </p:txBody>
            </p:sp>
            <p:sp>
              <p:nvSpPr>
                <p:cNvPr id="23569" name="WordArt 2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122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B</a:t>
                  </a:r>
                </a:p>
              </p:txBody>
            </p:sp>
            <p:sp>
              <p:nvSpPr>
                <p:cNvPr id="23570" name="WordArt 3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1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E</a:t>
                  </a:r>
                </a:p>
              </p:txBody>
            </p:sp>
          </p:grpSp>
        </p:grpSp>
      </p:grpSp>
      <p:sp>
        <p:nvSpPr>
          <p:cNvPr id="23557" name="Rectangle 31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21510" name="Picture 35" descr="Screen Shot 2012-09-21 at 3.37.4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165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1511" name="Picture 36" descr="Screen Shot 2012-09-21 at 3.38.3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863600"/>
            <a:ext cx="11557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65000" endA="300" endPos="25000" dir="5400000" sy="-100000" algn="bl" rotWithShape="0"/>
          </a:effectLst>
        </p:spPr>
      </p:pic>
      <p:pic>
        <p:nvPicPr>
          <p:cNvPr id="23560" name="Picture 41" descr="Screen Shot 2012-09-21 at 4.16.14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4724400"/>
            <a:ext cx="566102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Instrument Options</a:t>
            </a:r>
            <a:b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KNOW YOUR VENDOR!!!</a:t>
            </a:r>
            <a:r>
              <a:rPr lang="en-US" dirty="0" smtClean="0">
                <a:latin typeface="Times New Roman"/>
                <a:cs typeface="Times New Roman"/>
              </a:rPr>
              <a:t/>
            </a:r>
            <a:br>
              <a:rPr lang="en-US" dirty="0" smtClean="0">
                <a:latin typeface="Times New Roman"/>
                <a:cs typeface="Times New Roman"/>
              </a:rPr>
            </a:br>
            <a:r>
              <a:rPr lang="en-US" sz="3600" dirty="0">
                <a:latin typeface="Times New Roman"/>
                <a:cs typeface="Times New Roman"/>
              </a:rPr>
              <a:t>You Get What You Pay For!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1139" name="Rectangle 5"/>
          <p:cNvSpPr>
            <a:spLocks noChangeArrowheads="1"/>
          </p:cNvSpPr>
          <p:nvPr/>
        </p:nvSpPr>
        <p:spPr bwMode="auto">
          <a:xfrm>
            <a:off x="152400" y="5943600"/>
            <a:ext cx="861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i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ALWAYS </a:t>
            </a:r>
            <a:r>
              <a:rPr lang="en-US" sz="3600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Buy </a:t>
            </a:r>
            <a:r>
              <a:rPr lang="en-US" sz="36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from a Reputable Dealer!</a:t>
            </a:r>
          </a:p>
        </p:txBody>
      </p:sp>
      <p:pic>
        <p:nvPicPr>
          <p:cNvPr id="91141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3600"/>
            <a:ext cx="297180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133600"/>
            <a:ext cx="358140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133600"/>
            <a:ext cx="2590800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3" descr="P9300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3716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Text Box 6"/>
          <p:cNvSpPr txBox="1">
            <a:spLocks noChangeArrowheads="1"/>
          </p:cNvSpPr>
          <p:nvPr/>
        </p:nvSpPr>
        <p:spPr bwMode="auto">
          <a:xfrm>
            <a:off x="1752600" y="838200"/>
            <a:ext cx="57912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White Shirt and Black Pant with Basic </a:t>
            </a:r>
            <a:r>
              <a:rPr lang="en-US" sz="3200" dirty="0" err="1">
                <a:solidFill>
                  <a:srgbClr val="FF0000"/>
                </a:solidFill>
              </a:rPr>
              <a:t>Mo</a:t>
            </a:r>
            <a:r>
              <a:rPr lang="en-US" altLang="ja-JP" sz="3200" dirty="0" err="1">
                <a:solidFill>
                  <a:srgbClr val="FF0000"/>
                </a:solidFill>
              </a:rPr>
              <a:t>ño</a:t>
            </a:r>
            <a:endParaRPr lang="en-US" altLang="ja-JP" sz="3200" dirty="0">
              <a:solidFill>
                <a:srgbClr val="FF0000"/>
              </a:solidFill>
            </a:endParaRPr>
          </a:p>
          <a:p>
            <a:endParaRPr lang="en-US" sz="3200" dirty="0"/>
          </a:p>
        </p:txBody>
      </p:sp>
      <p:sp>
        <p:nvSpPr>
          <p:cNvPr id="89092" name="Text Box 7"/>
          <p:cNvSpPr txBox="1">
            <a:spLocks noChangeArrowheads="1"/>
          </p:cNvSpPr>
          <p:nvPr/>
        </p:nvSpPr>
        <p:spPr bwMode="auto">
          <a:xfrm>
            <a:off x="0" y="1905000"/>
            <a:ext cx="29718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Vaquero </a:t>
            </a:r>
            <a:r>
              <a:rPr lang="en-US" sz="3200" dirty="0"/>
              <a:t>Uniform </a:t>
            </a:r>
          </a:p>
          <a:p>
            <a:r>
              <a:rPr lang="en-US" sz="3200" dirty="0"/>
              <a:t>(Ranch/Cowboy)</a:t>
            </a:r>
          </a:p>
          <a:p>
            <a:r>
              <a:rPr lang="en-US" sz="3200" dirty="0"/>
              <a:t>Decorative pant/skirt </a:t>
            </a:r>
          </a:p>
          <a:p>
            <a:r>
              <a:rPr lang="en-US" sz="3200" dirty="0"/>
              <a:t>and shirt with </a:t>
            </a:r>
          </a:p>
          <a:p>
            <a:r>
              <a:rPr lang="en-US" sz="3200" dirty="0"/>
              <a:t>Coordinating </a:t>
            </a:r>
            <a:r>
              <a:rPr lang="en-US" sz="3200" dirty="0" err="1"/>
              <a:t>Mo</a:t>
            </a:r>
            <a:r>
              <a:rPr lang="en-US" altLang="ja-JP" sz="3200" dirty="0" err="1"/>
              <a:t>ño</a:t>
            </a:r>
            <a:endParaRPr lang="en-US" sz="3200" dirty="0"/>
          </a:p>
          <a:p>
            <a:endParaRPr lang="en-US" dirty="0"/>
          </a:p>
        </p:txBody>
      </p:sp>
      <p:sp>
        <p:nvSpPr>
          <p:cNvPr id="8909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Uniform Options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9094" name="Text Box 9"/>
          <p:cNvSpPr txBox="1">
            <a:spLocks noChangeArrowheads="1"/>
          </p:cNvSpPr>
          <p:nvPr/>
        </p:nvSpPr>
        <p:spPr bwMode="auto">
          <a:xfrm>
            <a:off x="6149975" y="1600200"/>
            <a:ext cx="29940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Traje</a:t>
            </a:r>
            <a:r>
              <a:rPr lang="en-US" sz="3200" dirty="0">
                <a:solidFill>
                  <a:srgbClr val="FF0000"/>
                </a:solidFill>
              </a:rPr>
              <a:t> de Gala </a:t>
            </a:r>
          </a:p>
          <a:p>
            <a:r>
              <a:rPr lang="en-US" sz="3200" dirty="0"/>
              <a:t>(Full</a:t>
            </a:r>
            <a:r>
              <a:rPr lang="en-US" sz="3200" dirty="0" smtClean="0"/>
              <a:t> Mariachi Suit)</a:t>
            </a:r>
            <a:endParaRPr lang="en-US" sz="3200" dirty="0"/>
          </a:p>
          <a:p>
            <a:r>
              <a:rPr lang="en-US" sz="3200" dirty="0"/>
              <a:t>Decorative Jacket </a:t>
            </a:r>
          </a:p>
          <a:p>
            <a:r>
              <a:rPr lang="en-US" sz="3200" dirty="0"/>
              <a:t>with pant/skirt </a:t>
            </a:r>
          </a:p>
          <a:p>
            <a:r>
              <a:rPr lang="en-US" sz="3200" dirty="0"/>
              <a:t>and coordinating </a:t>
            </a:r>
            <a:r>
              <a:rPr lang="en-US" sz="3200" dirty="0" err="1"/>
              <a:t>Mo</a:t>
            </a:r>
            <a:r>
              <a:rPr lang="en-US" altLang="ja-JP" sz="3200" dirty="0" err="1"/>
              <a:t>ño</a:t>
            </a:r>
            <a:r>
              <a:rPr lang="en-US" altLang="ja-JP" sz="3200" dirty="0"/>
              <a:t>.</a:t>
            </a:r>
            <a:endParaRPr lang="en-US" sz="3200" dirty="0"/>
          </a:p>
          <a:p>
            <a:endParaRPr lang="en-US" dirty="0"/>
          </a:p>
        </p:txBody>
      </p:sp>
      <p:pic>
        <p:nvPicPr>
          <p:cNvPr id="89097" name="Picture 10" descr="Screen Shot 2012-09-24 at 9.09.38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05238"/>
            <a:ext cx="4800600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8" name="Picture 11" descr="Screen Shot 2012-09-24 at 8.52.01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3810000"/>
            <a:ext cx="4191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Bailey MS Mariachi </a:t>
            </a:r>
            <a:b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Year 2 of Program</a:t>
            </a:r>
            <a:endParaRPr lang="en-US" sz="3600" dirty="0">
              <a:latin typeface="Times New Roman"/>
              <a:cs typeface="Times New Roman"/>
            </a:endParaRPr>
          </a:p>
        </p:txBody>
      </p:sp>
      <p:pic>
        <p:nvPicPr>
          <p:cNvPr id="9" name="Bailey MS Mariachi Program, Year 2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7200" y="1278255"/>
            <a:ext cx="8153400" cy="5503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riachi Map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b="1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MUCHAS GRACIAS!!!</a:t>
            </a:r>
            <a:endParaRPr lang="en-US" sz="36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99331" name="Rectangle 9"/>
          <p:cNvSpPr>
            <a:spLocks noChangeArrowheads="1"/>
          </p:cNvSpPr>
          <p:nvPr/>
        </p:nvSpPr>
        <p:spPr bwMode="auto">
          <a:xfrm>
            <a:off x="0" y="579120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marcia</a:t>
            </a:r>
            <a:r>
              <a:rPr lang="en-US" sz="48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@musicedconsultants.net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2-09-24 at 8.44.0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667000"/>
            <a:ext cx="3202940" cy="2545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2819400"/>
            <a:ext cx="1219200" cy="773889"/>
          </a:xfrm>
          <a:prstGeom prst="rect">
            <a:avLst/>
          </a:prstGeom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715000" y="2057400"/>
            <a:ext cx="3429000" cy="54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@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/>
                <a:cs typeface="Times New Roman"/>
              </a:rPr>
              <a:t>JoseSoldeMexico</a:t>
            </a:r>
            <a:endParaRPr lang="en-US" sz="4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104" y="2819400"/>
            <a:ext cx="1170095" cy="742720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0" y="2057400"/>
            <a:ext cx="3429000" cy="54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@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/>
                <a:cs typeface="Times New Roman"/>
              </a:rPr>
              <a:t>MusicEdConsult</a:t>
            </a:r>
            <a:endParaRPr lang="en-US" sz="4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0" y="990600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5400" b="1" i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Eastern Washington University</a:t>
            </a:r>
            <a:endParaRPr lang="en-US" sz="54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5410200"/>
            <a:ext cx="9144000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http://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www.musicedconsultants.net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/conference-materials</a:t>
            </a:r>
            <a:endParaRPr lang="en-US" sz="4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0" y="5059898"/>
            <a:ext cx="9144000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Posted Online at:</a:t>
            </a:r>
            <a:endParaRPr lang="en-US" sz="4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repeatCount="indefinite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repeatCount="indefinite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0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4473A0-48B2-514A-9CE6-9B3D889193F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Characteristic Instruments: The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Guitarron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5604" name="Group 35"/>
          <p:cNvGrpSpPr>
            <a:grpSpLocks/>
          </p:cNvGrpSpPr>
          <p:nvPr/>
        </p:nvGrpSpPr>
        <p:grpSpPr bwMode="auto">
          <a:xfrm>
            <a:off x="3276600" y="1143000"/>
            <a:ext cx="3048000" cy="2286000"/>
            <a:chOff x="7819" y="1803"/>
            <a:chExt cx="1929" cy="1440"/>
          </a:xfrm>
        </p:grpSpPr>
        <p:grpSp>
          <p:nvGrpSpPr>
            <p:cNvPr id="25608" name="Group 36"/>
            <p:cNvGrpSpPr>
              <a:grpSpLocks/>
            </p:cNvGrpSpPr>
            <p:nvPr/>
          </p:nvGrpSpPr>
          <p:grpSpPr bwMode="auto">
            <a:xfrm rot="5400000">
              <a:off x="8099" y="1594"/>
              <a:ext cx="1369" cy="1929"/>
              <a:chOff x="3060" y="2160"/>
              <a:chExt cx="3470" cy="4140"/>
            </a:xfrm>
          </p:grpSpPr>
          <p:grpSp>
            <p:nvGrpSpPr>
              <p:cNvPr id="25612" name="Group 37"/>
              <p:cNvGrpSpPr>
                <a:grpSpLocks/>
              </p:cNvGrpSpPr>
              <p:nvPr/>
            </p:nvGrpSpPr>
            <p:grpSpPr bwMode="auto">
              <a:xfrm>
                <a:off x="3240" y="2574"/>
                <a:ext cx="3060" cy="3366"/>
                <a:chOff x="3240" y="2574"/>
                <a:chExt cx="3060" cy="4626"/>
              </a:xfrm>
            </p:grpSpPr>
            <p:sp>
              <p:nvSpPr>
                <p:cNvPr id="25628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3240" y="2575"/>
                  <a:ext cx="25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2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3780" y="2575"/>
                  <a:ext cx="22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4500" y="2575"/>
                  <a:ext cx="1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1" name="Line 41"/>
                <p:cNvSpPr>
                  <a:spLocks noChangeShapeType="1"/>
                </p:cNvSpPr>
                <p:nvPr/>
              </p:nvSpPr>
              <p:spPr bwMode="auto">
                <a:xfrm>
                  <a:off x="5025" y="2575"/>
                  <a:ext cx="1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2" name="Line 42"/>
                <p:cNvSpPr>
                  <a:spLocks noChangeShapeType="1"/>
                </p:cNvSpPr>
                <p:nvPr/>
              </p:nvSpPr>
              <p:spPr bwMode="auto">
                <a:xfrm>
                  <a:off x="5535" y="2575"/>
                  <a:ext cx="22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3" name="Line 43"/>
                <p:cNvSpPr>
                  <a:spLocks noChangeShapeType="1"/>
                </p:cNvSpPr>
                <p:nvPr/>
              </p:nvSpPr>
              <p:spPr bwMode="auto">
                <a:xfrm>
                  <a:off x="6045" y="2574"/>
                  <a:ext cx="255" cy="462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613" name="Rectangle 44"/>
              <p:cNvSpPr>
                <a:spLocks noChangeArrowheads="1"/>
              </p:cNvSpPr>
              <p:nvPr/>
            </p:nvSpPr>
            <p:spPr bwMode="auto">
              <a:xfrm>
                <a:off x="3495" y="2412"/>
                <a:ext cx="2550" cy="16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grpSp>
            <p:nvGrpSpPr>
              <p:cNvPr id="25614" name="Group 45"/>
              <p:cNvGrpSpPr>
                <a:grpSpLocks/>
              </p:cNvGrpSpPr>
              <p:nvPr/>
            </p:nvGrpSpPr>
            <p:grpSpPr bwMode="auto">
              <a:xfrm>
                <a:off x="3240" y="2160"/>
                <a:ext cx="3060" cy="180"/>
                <a:chOff x="3240" y="2160"/>
                <a:chExt cx="3060" cy="180"/>
              </a:xfrm>
            </p:grpSpPr>
            <p:sp>
              <p:nvSpPr>
                <p:cNvPr id="25622" name="WordArt 4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G</a:t>
                  </a:r>
                </a:p>
              </p:txBody>
            </p:sp>
            <p:sp>
              <p:nvSpPr>
                <p:cNvPr id="25623" name="WordArt 4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C</a:t>
                  </a:r>
                </a:p>
              </p:txBody>
            </p:sp>
            <p:sp>
              <p:nvSpPr>
                <p:cNvPr id="25624" name="WordArt 4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58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E</a:t>
                  </a:r>
                </a:p>
              </p:txBody>
            </p:sp>
            <p:sp>
              <p:nvSpPr>
                <p:cNvPr id="25625" name="WordArt 4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890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6" name="WordArt 5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40" y="216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7" name="WordArt 5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772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D</a:t>
                  </a:r>
                </a:p>
              </p:txBody>
            </p:sp>
          </p:grpSp>
          <p:grpSp>
            <p:nvGrpSpPr>
              <p:cNvPr id="25615" name="Group 52"/>
              <p:cNvGrpSpPr>
                <a:grpSpLocks/>
              </p:cNvGrpSpPr>
              <p:nvPr/>
            </p:nvGrpSpPr>
            <p:grpSpPr bwMode="auto">
              <a:xfrm>
                <a:off x="3060" y="6120"/>
                <a:ext cx="3470" cy="180"/>
                <a:chOff x="3060" y="6120"/>
                <a:chExt cx="3470" cy="180"/>
              </a:xfrm>
            </p:grpSpPr>
            <p:sp>
              <p:nvSpPr>
                <p:cNvPr id="25616" name="WordArt 5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4</a:t>
                  </a:r>
                </a:p>
              </p:txBody>
            </p:sp>
            <p:sp>
              <p:nvSpPr>
                <p:cNvPr id="25617" name="WordArt 5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3</a:t>
                  </a:r>
                </a:p>
              </p:txBody>
            </p:sp>
            <p:sp>
              <p:nvSpPr>
                <p:cNvPr id="25618" name="WordArt 55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53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2</a:t>
                  </a:r>
                </a:p>
              </p:txBody>
            </p:sp>
            <p:sp>
              <p:nvSpPr>
                <p:cNvPr id="25619" name="WordArt 5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1</a:t>
                  </a:r>
                </a:p>
              </p:txBody>
            </p:sp>
            <p:sp>
              <p:nvSpPr>
                <p:cNvPr id="25620" name="WordArt 5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60" y="612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6</a:t>
                  </a:r>
                </a:p>
              </p:txBody>
            </p:sp>
            <p:sp>
              <p:nvSpPr>
                <p:cNvPr id="25621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0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5</a:t>
                  </a:r>
                </a:p>
              </p:txBody>
            </p:sp>
          </p:grpSp>
        </p:grpSp>
        <p:grpSp>
          <p:nvGrpSpPr>
            <p:cNvPr id="25609" name="Group 59"/>
            <p:cNvGrpSpPr>
              <a:grpSpLocks/>
            </p:cNvGrpSpPr>
            <p:nvPr/>
          </p:nvGrpSpPr>
          <p:grpSpPr bwMode="auto">
            <a:xfrm rot="5400000">
              <a:off x="8986" y="1794"/>
              <a:ext cx="213" cy="232"/>
              <a:chOff x="3240" y="3060"/>
              <a:chExt cx="1260" cy="1800"/>
            </a:xfrm>
          </p:grpSpPr>
          <p:sp>
            <p:nvSpPr>
              <p:cNvPr id="25610" name="AutoShape 60"/>
              <p:cNvSpPr>
                <a:spLocks/>
              </p:cNvSpPr>
              <p:nvPr/>
            </p:nvSpPr>
            <p:spPr bwMode="auto">
              <a:xfrm>
                <a:off x="3240" y="3060"/>
                <a:ext cx="1260" cy="1800"/>
              </a:xfrm>
              <a:prstGeom prst="leftBracket">
                <a:avLst>
                  <a:gd name="adj" fmla="val 11905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sp>
            <p:nvSpPr>
              <p:cNvPr id="25611" name="WordArt 6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00" y="3420"/>
                <a:ext cx="525" cy="102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 Black"/>
                    <a:ea typeface="Arial Black"/>
                    <a:cs typeface="Arial Black"/>
                  </a:rPr>
                  <a:t>T</a:t>
                </a:r>
              </a:p>
            </p:txBody>
          </p:sp>
        </p:grpSp>
      </p:grpSp>
      <p:pic>
        <p:nvPicPr>
          <p:cNvPr id="25605" name="Picture 36" descr="Screen Shot 2012-09-21 at 4.23.12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686300"/>
            <a:ext cx="65532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7" descr="Guitarro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838200"/>
            <a:ext cx="18224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3559" name="Picture 38" descr="Guitarron Side Screen Shot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915987"/>
            <a:ext cx="1219200" cy="342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sp>
        <p:nvSpPr>
          <p:cNvPr id="35" name="TextBox 34"/>
          <p:cNvSpPr txBox="1"/>
          <p:nvPr/>
        </p:nvSpPr>
        <p:spPr>
          <a:xfrm>
            <a:off x="0" y="38862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Written Range:</a:t>
            </a:r>
            <a:r>
              <a:rPr lang="en-US" sz="4400" baseline="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>
                <a:solidFill>
                  <a:srgbClr val="FF0000"/>
                </a:solidFill>
              </a:rPr>
              <a:t>Sounds Octave Lower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8" name="Process 37"/>
          <p:cNvSpPr/>
          <p:nvPr/>
        </p:nvSpPr>
        <p:spPr bwMode="auto">
          <a:xfrm>
            <a:off x="5181601" y="1447800"/>
            <a:ext cx="76200" cy="1752600"/>
          </a:xfrm>
          <a:prstGeom prst="flowChartProces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76600" y="3213477"/>
            <a:ext cx="3067531" cy="748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Tape: One Whole Step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From the Nut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38600" y="228600"/>
            <a:ext cx="4648200" cy="6096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Some New Terms</a:t>
            </a:r>
            <a:endParaRPr lang="en-US" sz="4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7653" name="Rectangle 7"/>
          <p:cNvSpPr>
            <a:spLocks noChangeArrowheads="1"/>
          </p:cNvSpPr>
          <p:nvPr/>
        </p:nvSpPr>
        <p:spPr bwMode="auto">
          <a:xfrm>
            <a:off x="4709690" y="5181600"/>
            <a:ext cx="32964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3. </a:t>
            </a:r>
            <a:r>
              <a:rPr lang="en-US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lang="en-US" altLang="ja-JP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á</a:t>
            </a:r>
            <a:r>
              <a:rPr lang="en-US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nico</a:t>
            </a:r>
            <a:endParaRPr lang="en-US" sz="32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3200" baseline="0" dirty="0">
                <a:latin typeface="Times New Roman"/>
                <a:cs typeface="Times New Roman"/>
              </a:rPr>
              <a:t>Strumming Pattern</a:t>
            </a:r>
            <a:endParaRPr lang="en-US" baseline="0" dirty="0">
              <a:latin typeface="Times New Roman"/>
              <a:cs typeface="Times New Roman"/>
            </a:endParaRPr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4724400" y="1066800"/>
            <a:ext cx="29146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baseline="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Melodia</a:t>
            </a:r>
            <a:endParaRPr lang="en-US" sz="32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3200" baseline="0" dirty="0">
                <a:latin typeface="Times New Roman"/>
                <a:cs typeface="Times New Roman"/>
              </a:rPr>
              <a:t>Violin, Trumpet </a:t>
            </a:r>
          </a:p>
          <a:p>
            <a:r>
              <a:rPr lang="en-US" sz="3200" baseline="0" dirty="0">
                <a:latin typeface="Times New Roman"/>
                <a:cs typeface="Times New Roman"/>
              </a:rPr>
              <a:t>Vocal</a:t>
            </a:r>
            <a:endParaRPr lang="en-US" baseline="0" dirty="0">
              <a:latin typeface="Times New Roman"/>
              <a:cs typeface="Times New Roman"/>
            </a:endParaRPr>
          </a:p>
        </p:txBody>
      </p:sp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4434268" y="2819400"/>
            <a:ext cx="378701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2. </a:t>
            </a:r>
            <a:r>
              <a:rPr lang="en-US" sz="3200" b="1" baseline="0" dirty="0" err="1">
                <a:solidFill>
                  <a:srgbClr val="FF0000"/>
                </a:solidFill>
                <a:latin typeface="Times New Roman"/>
                <a:cs typeface="Times New Roman"/>
              </a:rPr>
              <a:t>Armonia</a:t>
            </a:r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</a:p>
          <a:p>
            <a:r>
              <a:rPr lang="en-US" sz="3200" b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The Rhythm Section</a:t>
            </a:r>
            <a:endParaRPr lang="en-US" sz="3200" baseline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3200" baseline="0" dirty="0">
                <a:latin typeface="Times New Roman"/>
                <a:cs typeface="Times New Roman"/>
              </a:rPr>
              <a:t>Guitar, </a:t>
            </a:r>
            <a:r>
              <a:rPr lang="en-US" sz="3200" baseline="0" dirty="0" err="1">
                <a:latin typeface="Times New Roman"/>
                <a:cs typeface="Times New Roman"/>
              </a:rPr>
              <a:t>Vihuela</a:t>
            </a:r>
            <a:r>
              <a:rPr lang="en-US" sz="3200" baseline="0" dirty="0">
                <a:latin typeface="Times New Roman"/>
                <a:cs typeface="Times New Roman"/>
              </a:rPr>
              <a:t> </a:t>
            </a:r>
          </a:p>
          <a:p>
            <a:r>
              <a:rPr lang="en-US" sz="3200" baseline="0" dirty="0" err="1">
                <a:latin typeface="Times New Roman"/>
                <a:cs typeface="Times New Roman"/>
              </a:rPr>
              <a:t>Guitarron</a:t>
            </a:r>
            <a:endParaRPr lang="en-US" baseline="0" dirty="0">
              <a:latin typeface="Times New Roman"/>
              <a:cs typeface="Times New Roman"/>
            </a:endParaRPr>
          </a:p>
        </p:txBody>
      </p:sp>
      <p:pic>
        <p:nvPicPr>
          <p:cNvPr id="27657" name="Picture 9" descr="Nationals_8-12-OC Fair_0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609600"/>
            <a:ext cx="3733800" cy="56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52400"/>
            <a:ext cx="9144000" cy="13716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Getting to Know the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Guitarra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(pp 10-11)</a:t>
            </a:r>
            <a:endParaRPr lang="en-US" sz="24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4-03-27 at 3.06.49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108114"/>
            <a:ext cx="3962400" cy="5597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Getting to Know the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Vihuela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US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(pp 12-13)</a:t>
            </a:r>
            <a:endParaRPr lang="en-US" sz="24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1" name="Picture 10" descr="Screen Shot 2014-03-27 at 3.07.2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142999"/>
            <a:ext cx="3962400" cy="5502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7523</TotalTime>
  <Words>1178</Words>
  <Application>Microsoft Macintosh PowerPoint</Application>
  <PresentationFormat>On-screen Show (4:3)</PresentationFormat>
  <Paragraphs>283</Paragraphs>
  <Slides>54</Slides>
  <Notes>41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Blank Presentation</vt:lpstr>
      <vt:lpstr>Slide 1</vt:lpstr>
      <vt:lpstr>Slide 2</vt:lpstr>
      <vt:lpstr>The Mariachi Ensemble</vt:lpstr>
      <vt:lpstr>Instrumentation: Traditional Instruments</vt:lpstr>
      <vt:lpstr>Characteristic Instruments: The Vihuela</vt:lpstr>
      <vt:lpstr>Characteristic Instruments: The Guitarron</vt:lpstr>
      <vt:lpstr>Some New Terms</vt:lpstr>
      <vt:lpstr>Getting to Know the Guitarra (pp 10-11)</vt:lpstr>
      <vt:lpstr>Getting to Know the Vihuela (pp 12-13)</vt:lpstr>
      <vt:lpstr>Getting to Know the Guitarron (pp 14-15)</vt:lpstr>
      <vt:lpstr>Slide 11</vt:lpstr>
      <vt:lpstr>Slide 12</vt:lpstr>
      <vt:lpstr>        Ranchera Valseada Style (p 18)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Bolero Style (p 26)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Ranchera Lenta (Romantica) Style</vt:lpstr>
      <vt:lpstr>What is the Son? </vt:lpstr>
      <vt:lpstr>The Son</vt:lpstr>
      <vt:lpstr>Slide 37</vt:lpstr>
      <vt:lpstr>Slide 38</vt:lpstr>
      <vt:lpstr>Rondallas:  Los Barandales del Puenta (p. 48) Tu Solo Tu  (p 53) </vt:lpstr>
      <vt:lpstr>Presenting Rondallas </vt:lpstr>
      <vt:lpstr>Slide 41</vt:lpstr>
      <vt:lpstr>Slide 42</vt:lpstr>
      <vt:lpstr>Standards-based Materials for Beginning Level Programs    Method Series               Song Book Series</vt:lpstr>
      <vt:lpstr>Slide 44</vt:lpstr>
      <vt:lpstr>More References for Beginning Level Programs  Must-have Materials</vt:lpstr>
      <vt:lpstr>Slide 46</vt:lpstr>
      <vt:lpstr>Slide 47</vt:lpstr>
      <vt:lpstr>Slide 48</vt:lpstr>
      <vt:lpstr>Slide 49</vt:lpstr>
      <vt:lpstr>Instrument Options KNOW YOUR VENDOR!!! You Get What You Pay For!</vt:lpstr>
      <vt:lpstr>Uniform Options</vt:lpstr>
      <vt:lpstr>Bailey MS Mariachi  Year 2 of Program</vt:lpstr>
      <vt:lpstr>Slide 53</vt:lpstr>
      <vt:lpstr>Slide 54</vt:lpstr>
    </vt:vector>
  </TitlesOfParts>
  <Company>Marcia Neel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¡Simplemente Mariachi!</dc:title>
  <dc:creator>Marcia Neel</dc:creator>
  <cp:keywords/>
  <cp:lastModifiedBy>Marcia Neel</cp:lastModifiedBy>
  <cp:revision>1682</cp:revision>
  <cp:lastPrinted>2013-10-24T21:12:29Z</cp:lastPrinted>
  <dcterms:created xsi:type="dcterms:W3CDTF">2015-05-12T22:37:46Z</dcterms:created>
  <dcterms:modified xsi:type="dcterms:W3CDTF">2015-05-12T22:46:47Z</dcterms:modified>
</cp:coreProperties>
</file>