
<file path=[Content_Types].xml><?xml version="1.0" encoding="utf-8"?>
<Types xmlns="http://schemas.openxmlformats.org/package/2006/content-types">
  <Default Extension="rels" ContentType="application/vnd.openxmlformats-package.relationships+xml"/>
  <Override PartName="/ppt/slides/slide14.xml" ContentType="application/vnd.openxmlformats-officedocument.presentationml.slide+xml"/>
  <Override PartName="/ppt/notesSlides/notesSlide16.xml" ContentType="application/vnd.openxmlformats-officedocument.presentationml.notesSlide+xml"/>
  <Default Extension="xml" ContentType="application/xml"/>
  <Override PartName="/ppt/tableStyles.xml" ContentType="application/vnd.openxmlformats-officedocument.presentationml.tableStyles+xml"/>
  <Override PartName="/ppt/notesSlides/notesSlide31.xml" ContentType="application/vnd.openxmlformats-officedocument.presentationml.notesSlide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notesSlides/notesSlide30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slides/slide26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5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36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34.xml" ContentType="application/vnd.openxmlformats-officedocument.presentationml.notesSlide+xml"/>
  <Override PartName="/ppt/notesSlides/notesSlide4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6.xml" ContentType="application/vnd.openxmlformats-officedocument.presentationml.notesSlide+xml"/>
  <Override PartName="/ppt/slides/slide8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.xml" ContentType="application/vnd.openxmlformats-officedocument.presentationml.notes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23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7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presentation.xml" ContentType="application/vnd.openxmlformats-officedocument.presentationml.presentation.main+xml"/>
  <Override PartName="/ppt/notesSlides/notesSlide24.xml" ContentType="application/vnd.openxmlformats-officedocument.presentationml.notesSlide+xml"/>
  <Override PartName="/ppt/slides/slide6.xml" ContentType="application/vnd.openxmlformats-officedocument.presentationml.slide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Default Extension="bin" ContentType="application/vnd.openxmlformats-officedocument.presentationml.printerSettings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60" r:id="rId1"/>
  </p:sldMasterIdLst>
  <p:notesMasterIdLst>
    <p:notesMasterId r:id="rId39"/>
  </p:notesMasterIdLst>
  <p:sldIdLst>
    <p:sldId id="287" r:id="rId2"/>
    <p:sldId id="286" r:id="rId3"/>
    <p:sldId id="290" r:id="rId4"/>
    <p:sldId id="291" r:id="rId5"/>
    <p:sldId id="263" r:id="rId6"/>
    <p:sldId id="264" r:id="rId7"/>
    <p:sldId id="319" r:id="rId8"/>
    <p:sldId id="294" r:id="rId9"/>
    <p:sldId id="308" r:id="rId10"/>
    <p:sldId id="309" r:id="rId11"/>
    <p:sldId id="318" r:id="rId12"/>
    <p:sldId id="295" r:id="rId13"/>
    <p:sldId id="272" r:id="rId14"/>
    <p:sldId id="297" r:id="rId15"/>
    <p:sldId id="298" r:id="rId16"/>
    <p:sldId id="299" r:id="rId17"/>
    <p:sldId id="300" r:id="rId18"/>
    <p:sldId id="302" r:id="rId19"/>
    <p:sldId id="301" r:id="rId20"/>
    <p:sldId id="306" r:id="rId21"/>
    <p:sldId id="303" r:id="rId22"/>
    <p:sldId id="304" r:id="rId23"/>
    <p:sldId id="305" r:id="rId24"/>
    <p:sldId id="307" r:id="rId25"/>
    <p:sldId id="311" r:id="rId26"/>
    <p:sldId id="312" r:id="rId27"/>
    <p:sldId id="316" r:id="rId28"/>
    <p:sldId id="317" r:id="rId29"/>
    <p:sldId id="320" r:id="rId30"/>
    <p:sldId id="321" r:id="rId31"/>
    <p:sldId id="322" r:id="rId32"/>
    <p:sldId id="323" r:id="rId33"/>
    <p:sldId id="273" r:id="rId34"/>
    <p:sldId id="274" r:id="rId35"/>
    <p:sldId id="275" r:id="rId36"/>
    <p:sldId id="276" r:id="rId37"/>
    <p:sldId id="283" r:id="rId3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7" d="100"/>
          <a:sy n="87" d="100"/>
        </p:scale>
        <p:origin x="-96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notesMaster" Target="notesMasters/notesMaster1.xml"/><Relationship Id="rId40" Type="http://schemas.openxmlformats.org/officeDocument/2006/relationships/printerSettings" Target="printerSettings/printerSettings1.bin"/><Relationship Id="rId41" Type="http://schemas.openxmlformats.org/officeDocument/2006/relationships/presProps" Target="presProps.xml"/><Relationship Id="rId42" Type="http://schemas.openxmlformats.org/officeDocument/2006/relationships/viewProps" Target="viewProps.xml"/><Relationship Id="rId43" Type="http://schemas.openxmlformats.org/officeDocument/2006/relationships/theme" Target="theme/theme1.xml"/><Relationship Id="rId4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19807F-1B59-5D48-9198-CD0E92E8D150}" type="datetimeFigureOut">
              <a:rPr lang="en-US" smtClean="0"/>
              <a:pPr/>
              <a:t>6/17/15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B2F61B-FE65-334F-8B66-348BB264E5F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3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3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3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6.xml"/></Relationships>
</file>

<file path=ppt/notesSlides/_rels/notesSlide3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A89E9D4-7356-4F43-9922-631A9440388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19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29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30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31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D8E20D4-DD27-574C-A478-70391E514401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32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60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9CB81BB-7547-F04D-B467-AD620DF8FBBE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33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481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6A30B11-E947-474B-A1C8-88D3171EDF04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1393E8-D1CF-E644-959A-1E2E4731590B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5DBF665-4EF5-A94F-A657-9901CF5B8348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E5B21A8-3DA3-214A-9797-136325493D6C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37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1CCC42C-9256-8547-ACB0-C467828B1809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4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CD09CA-963B-2B40-B397-71E9B1C07EED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5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6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F9E4657-4E06-3349-94F7-A7E49DC671CF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7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dirty="0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8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046EF84-7A06-E948-BE90-A23D85005DA6}" type="slidenum">
              <a:rPr lang="en-US">
                <a:latin typeface="Arial" pitchFamily="-104" charset="0"/>
                <a:ea typeface="ＭＳ Ｐゴシック" pitchFamily="-104" charset="-128"/>
                <a:cs typeface="ＭＳ Ｐゴシック" pitchFamily="-104" charset="-128"/>
              </a:rPr>
              <a:pPr/>
              <a:t>9</a:t>
            </a:fld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>
              <a:latin typeface="Arial" pitchFamily="-104" charset="0"/>
              <a:ea typeface="ＭＳ Ｐゴシック" pitchFamily="-104" charset="-128"/>
              <a:cs typeface="ＭＳ Ｐゴシック" pitchFamily="-10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-109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2B78E2-8A96-0B41-A0CB-AE8C9296A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0A82E6-281A-124E-A729-176BA7773B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5A4CD3-7B1F-6447-BD82-9257B73D23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213142-2954-DF4B-BB03-9447E96C65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7DE2E8-4906-B94D-95C5-473ED83A26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196C6DF-B193-A247-8240-1338E4A8F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C9FD9D-CAE8-9249-A7CC-E7C76D0955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1E288A-001F-6C4E-BCF1-006B03946E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3B8777-3A1E-EA45-9372-B3403EA4D9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115B1F-444C-004A-B475-5AFABBE311B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F02ED0-5C30-AD46-B7F5-B62C74A374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gradFill rotWithShape="0">
          <a:gsLst>
            <a:gs pos="0">
              <a:srgbClr val="003B3B"/>
            </a:gs>
            <a:gs pos="50000">
              <a:srgbClr val="008080"/>
            </a:gs>
            <a:gs pos="100000">
              <a:srgbClr val="003B3B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63500" dist="12700" dir="2700000" algn="ctr" rotWithShape="0">
              <a:srgbClr val="000000">
                <a:alpha val="75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  <a:ea typeface="ＭＳ Ｐゴシック" pitchFamily="-109" charset="-128"/>
                <a:cs typeface="ＭＳ Ｐゴシック" pitchFamily="-109" charset="-128"/>
              </a:defRPr>
            </a:lvl1pPr>
          </a:lstStyle>
          <a:p>
            <a:pPr>
              <a:defRPr/>
            </a:pPr>
            <a:fld id="{6002DBDC-9FAC-CF4C-82AF-77CB7DB795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-109" charset="0"/>
          <a:ea typeface="ＭＳ Ｐゴシック" pitchFamily="-109" charset="-128"/>
          <a:cs typeface="ＭＳ Ｐゴシック" pitchFamily="-109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FFFF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FFCC66"/>
        </a:buClr>
        <a:buFont typeface="Wingdings" pitchFamily="-104" charset="2"/>
        <a:buChar char="w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rgbClr val="FFCC66"/>
        </a:buClr>
        <a:buFont typeface="Wingdings" pitchFamily="-109" charset="2"/>
        <a:buChar char="w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8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0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1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1" Type="http://schemas.openxmlformats.org/officeDocument/2006/relationships/video" Target="file://localhost/Users/marcianeel/Desktop/Videos%20for%20NAfME%20Leadership%20PPT/Habit%202-%20Begin%20with%20the%20End%20in%20Mind.mp4" TargetMode="External"/><Relationship Id="rId2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4" Type="http://schemas.openxmlformats.org/officeDocument/2006/relationships/image" Target="../media/image14.png"/><Relationship Id="rId1" Type="http://schemas.openxmlformats.org/officeDocument/2006/relationships/video" Target="file://localhost/Users/marcianeel/Desktop/Videos%20for%20NAfME%20Leadership%20PPT/Put%20First%20Things%20First%202012-2013.mp4" TargetMode="External"/><Relationship Id="rId2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4" Type="http://schemas.openxmlformats.org/officeDocument/2006/relationships/image" Target="../media/image1.png"/><Relationship Id="rId1" Type="http://schemas.openxmlformats.org/officeDocument/2006/relationships/video" Target="file://localhost/Users/marcianeel/Desktop/Videos%20for%20NAfME%20Leadership%20PPT/Communication%20Problems.mp4" TargetMode="External"/><Relationship Id="rId2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15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16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1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4" Type="http://schemas.openxmlformats.org/officeDocument/2006/relationships/image" Target="../media/image18.png"/><Relationship Id="rId1" Type="http://schemas.openxmlformats.org/officeDocument/2006/relationships/video" Target="file://localhost/Users/marcianeel/Desktop/Videos%20for%20NAfME%20Leadership%20PPT/Crabs%20Team%20Work%20Very%20Funny%20Video%20Ever.mp4" TargetMode="External"/><Relationship Id="rId2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20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2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4" Type="http://schemas.openxmlformats.org/officeDocument/2006/relationships/image" Target="../media/image2.png"/><Relationship Id="rId1" Type="http://schemas.openxmlformats.org/officeDocument/2006/relationships/video" Target="file://localhost/Users/marcianeel/Desktop/Videos%20for%20NAfME%20Leadership%20PPT/Can%20you%20hear%20me%20now.mp4" TargetMode="External"/><Relationship Id="rId2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0.xml"/><Relationship Id="rId3" Type="http://schemas.openxmlformats.org/officeDocument/2006/relationships/image" Target="../media/image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5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5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hyperlink" Target="http://www.musicedconsultants.net/" TargetMode="Externa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image" Target="../media/image5.png"/><Relationship Id="rId1" Type="http://schemas.openxmlformats.org/officeDocument/2006/relationships/video" Target="file://localhost/Users/marcianeel/Desktop/Videos%20for%20NAfME%20Leadership%20PPT/A%20guide%20to%20effective%20communcation.mp4" TargetMode="External"/><Relationship Id="rId2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152400"/>
            <a:ext cx="8610600" cy="1981200"/>
          </a:xfrm>
        </p:spPr>
        <p:txBody>
          <a:bodyPr/>
          <a:lstStyle/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One </a:t>
            </a: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is Too Small a Number </a:t>
            </a:r>
          </a:p>
          <a:p>
            <a:pPr eaLnBrk="1" hangingPunct="1">
              <a:buFont typeface="Wingdings" charset="2"/>
              <a:buNone/>
              <a:defRPr/>
            </a:pPr>
            <a:r>
              <a:rPr lang="en-US" sz="4400" b="1" i="1" dirty="0">
                <a:solidFill>
                  <a:srgbClr val="FFFF00"/>
                </a:solidFill>
                <a:latin typeface="Times New Roman" charset="0"/>
              </a:rPr>
              <a:t>to Achieve Something </a:t>
            </a:r>
            <a:r>
              <a:rPr lang="en-US" sz="4400" b="1" i="1" dirty="0" smtClean="0">
                <a:solidFill>
                  <a:srgbClr val="FFFF00"/>
                </a:solidFill>
                <a:latin typeface="Times New Roman" charset="0"/>
              </a:rPr>
              <a:t>Great</a:t>
            </a:r>
            <a:endParaRPr lang="en-US" sz="4400" dirty="0"/>
          </a:p>
        </p:txBody>
      </p:sp>
      <p:sp>
        <p:nvSpPr>
          <p:cNvPr id="14339" name="Rectangle 6"/>
          <p:cNvSpPr>
            <a:spLocks noChangeArrowheads="1"/>
          </p:cNvSpPr>
          <p:nvPr/>
        </p:nvSpPr>
        <p:spPr bwMode="auto">
          <a:xfrm>
            <a:off x="0" y="4300538"/>
            <a:ext cx="9144000" cy="1128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Marcia Neel</a:t>
            </a:r>
            <a:endParaRPr lang="en-US" sz="3200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June 17, 2015</a:t>
            </a:r>
            <a:endParaRPr lang="en-US" dirty="0"/>
          </a:p>
        </p:txBody>
      </p:sp>
      <p:sp>
        <p:nvSpPr>
          <p:cNvPr id="14341" name="Rectangle 8"/>
          <p:cNvSpPr>
            <a:spLocks noChangeArrowheads="1"/>
          </p:cNvSpPr>
          <p:nvPr/>
        </p:nvSpPr>
        <p:spPr bwMode="auto">
          <a:xfrm>
            <a:off x="1129670" y="2133600"/>
            <a:ext cx="6910064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b="1" dirty="0" err="1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NAfME</a:t>
            </a:r>
            <a:r>
              <a:rPr lang="en-US" sz="4800" b="1" dirty="0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 Western Division </a:t>
            </a:r>
          </a:p>
          <a:p>
            <a:pPr algn="ctr"/>
            <a:r>
              <a:rPr lang="en-US" sz="4800" b="1" dirty="0" smtClean="0">
                <a:effectLst>
                  <a:reflection stA="50000" endPos="75000" dist="12700" dir="5400000" sy="-100000" algn="bl" rotWithShape="0"/>
                </a:effectLst>
                <a:latin typeface="Times New Roman" pitchFamily="-104" charset="0"/>
              </a:rPr>
              <a:t>Leadership Conference</a:t>
            </a:r>
          </a:p>
        </p:txBody>
      </p:sp>
      <p:sp>
        <p:nvSpPr>
          <p:cNvPr id="14342" name="Rectangle 10"/>
          <p:cNvSpPr>
            <a:spLocks noChangeArrowheads="1"/>
          </p:cNvSpPr>
          <p:nvPr/>
        </p:nvSpPr>
        <p:spPr bwMode="auto">
          <a:xfrm>
            <a:off x="228600" y="5715000"/>
            <a:ext cx="86868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i="1" dirty="0" err="1">
                <a:solidFill>
                  <a:srgbClr val="FFFF00"/>
                </a:solidFill>
                <a:latin typeface="Times New Roman" pitchFamily="-104" charset="0"/>
              </a:rPr>
              <a:t>www.musiceducationconsultants.net</a:t>
            </a:r>
            <a:endParaRPr lang="en-US" sz="2800" i="1" dirty="0">
              <a:latin typeface="Times New Roman" pitchFamily="-104" charset="0"/>
            </a:endParaRPr>
          </a:p>
        </p:txBody>
      </p:sp>
      <p:sp>
        <p:nvSpPr>
          <p:cNvPr id="14343" name="Rectangle 1032"/>
          <p:cNvSpPr>
            <a:spLocks noChangeArrowheads="1"/>
          </p:cNvSpPr>
          <p:nvPr/>
        </p:nvSpPr>
        <p:spPr bwMode="auto">
          <a:xfrm>
            <a:off x="1143000" y="4300538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Five Connecting Principles: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328761" y="956017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latin typeface="Times New Roman" pitchFamily="-104" charset="0"/>
              </a:rPr>
              <a:t>3. Connecting </a:t>
            </a:r>
            <a:r>
              <a:rPr lang="en-US" sz="3600" u="sng" dirty="0" smtClean="0">
                <a:latin typeface="Times New Roman" pitchFamily="-104" charset="0"/>
              </a:rPr>
              <a:t>Goes Beyond Words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59709" y="2222300"/>
            <a:ext cx="4802917" cy="4521496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328761" y="928571"/>
            <a:ext cx="8382000" cy="17543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latin typeface="Times New Roman" pitchFamily="-104" charset="0"/>
              </a:rPr>
              <a:t>                                                              your</a:t>
            </a:r>
          </a:p>
          <a:p>
            <a:pPr algn="l"/>
            <a:r>
              <a:rPr lang="en-US" sz="3600" i="1" dirty="0" smtClean="0">
                <a:latin typeface="Times New Roman" pitchFamily="-104" charset="0"/>
              </a:rPr>
              <a:t>actions speak so loudly, I can’t hear your words.</a:t>
            </a:r>
            <a:endParaRPr lang="en-US" sz="32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ebb4f575425daa454ec71f6d1f88628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Five Connecting Principles: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304800" y="1550576"/>
            <a:ext cx="8382000" cy="11387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latin typeface="Times New Roman" pitchFamily="-104" charset="0"/>
              </a:rPr>
              <a:t>4. Connecting Always </a:t>
            </a:r>
            <a:r>
              <a:rPr lang="en-US" sz="3600" u="sng" dirty="0" smtClean="0">
                <a:latin typeface="Times New Roman" pitchFamily="-104" charset="0"/>
              </a:rPr>
              <a:t>Requires Energy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br>
              <a:rPr lang="en-US" sz="3600" dirty="0" smtClean="0">
                <a:latin typeface="Times New Roman" pitchFamily="-104" charset="0"/>
              </a:rPr>
            </a:br>
            <a:endParaRPr lang="en-US" sz="3200" i="1" dirty="0">
              <a:latin typeface="Times New Roman" pitchFamily="-10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04800" y="3546530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latin typeface="Times New Roman" pitchFamily="-104" charset="0"/>
              </a:rPr>
              <a:t>5. Connecting is </a:t>
            </a:r>
            <a:r>
              <a:rPr lang="en-US" sz="3600" u="sng" dirty="0" smtClean="0">
                <a:latin typeface="Times New Roman" pitchFamily="-104" charset="0"/>
              </a:rPr>
              <a:t>More Skill </a:t>
            </a:r>
            <a:r>
              <a:rPr lang="en-US" sz="3600" dirty="0" smtClean="0">
                <a:latin typeface="Times New Roman" pitchFamily="-104" charset="0"/>
              </a:rPr>
              <a:t>than Natural Talent. . .</a:t>
            </a:r>
            <a:endParaRPr lang="en-US" sz="3200" i="1" dirty="0">
              <a:latin typeface="Times New Roman" pitchFamily="-104" charset="0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271812" y="1534081"/>
            <a:ext cx="838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dirty="0" smtClean="0">
                <a:latin typeface="Times New Roman" pitchFamily="-104" charset="0"/>
              </a:rPr>
              <a:t/>
            </a:r>
            <a:br>
              <a:rPr lang="en-US" sz="3600" dirty="0" smtClean="0">
                <a:latin typeface="Times New Roman" pitchFamily="-104" charset="0"/>
              </a:rPr>
            </a:br>
            <a:r>
              <a:rPr lang="en-US" sz="3600" i="1" dirty="0" smtClean="0">
                <a:latin typeface="Times New Roman" pitchFamily="-104" charset="0"/>
              </a:rPr>
              <a:t>“they” get out of it what “you” put into it!</a:t>
            </a:r>
            <a:endParaRPr lang="en-US" sz="3200" i="1" dirty="0"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589152" y="4087059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i="1" dirty="0" smtClean="0">
                <a:latin typeface="Times New Roman" pitchFamily="-104" charset="0"/>
              </a:rPr>
              <a:t>             it can be learned.</a:t>
            </a:r>
            <a:endParaRPr lang="en-US" sz="32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9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  <p:bldP spid="1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ChangeArrowheads="1"/>
          </p:cNvSpPr>
          <p:nvPr/>
        </p:nvSpPr>
        <p:spPr bwMode="auto">
          <a:xfrm>
            <a:off x="304800" y="228600"/>
            <a:ext cx="8839200" cy="5786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but. . .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“ONE IS TOO SMALL A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NUMBER TO ACHIEVE</a:t>
            </a:r>
          </a:p>
          <a:p>
            <a:pPr algn="ctr"/>
            <a:r>
              <a:rPr lang="en-US" sz="4400" b="1" i="1" dirty="0">
                <a:solidFill>
                  <a:srgbClr val="FFFF00"/>
                </a:solidFill>
                <a:latin typeface="Times New Roman" pitchFamily="-104" charset="0"/>
              </a:rPr>
              <a:t>SOMETHING GREAT”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algn="ctr"/>
            <a:endParaRPr lang="en-US" sz="1000" dirty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SOOOOOO. . .</a:t>
            </a:r>
            <a:endParaRPr lang="en-US" sz="44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endParaRPr lang="en-US" sz="1000" dirty="0">
              <a:solidFill>
                <a:schemeClr val="bg2"/>
              </a:solidFill>
              <a:latin typeface="Times New Roman" pitchFamily="-104" charset="0"/>
            </a:endParaRPr>
          </a:p>
          <a:p>
            <a:pPr algn="ctr"/>
            <a:r>
              <a:rPr lang="en-US" sz="4400" b="1" dirty="0">
                <a:latin typeface="Times New Roman" pitchFamily="-104" charset="0"/>
              </a:rPr>
              <a:t>WHAT </a:t>
            </a:r>
            <a:r>
              <a:rPr lang="en-US" sz="4400" b="1" dirty="0" smtClean="0">
                <a:latin typeface="Times New Roman" pitchFamily="-104" charset="0"/>
              </a:rPr>
              <a:t>CAN BE DONE</a:t>
            </a:r>
          </a:p>
          <a:p>
            <a:pPr algn="ctr"/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TOGETHER</a:t>
            </a:r>
            <a:r>
              <a:rPr lang="en-US" sz="4400" b="1" dirty="0">
                <a:latin typeface="Times New Roman" pitchFamily="-104" charset="0"/>
              </a:rPr>
              <a:t> TO ACHIEVE</a:t>
            </a:r>
          </a:p>
          <a:p>
            <a:pPr algn="ctr"/>
            <a:r>
              <a:rPr lang="en-US" sz="4400" b="1" dirty="0">
                <a:latin typeface="Times New Roman" pitchFamily="-104" charset="0"/>
              </a:rPr>
              <a:t>GREATNESS?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9885" y="944684"/>
            <a:ext cx="8460780" cy="591331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0" y="106599"/>
            <a:ext cx="9153267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rgbClr val="FFFF00"/>
                </a:solidFill>
                <a:latin typeface="Times New Roman" pitchFamily="-104" charset="0"/>
              </a:rPr>
              <a:t>YOU’VE GOT TO BE VISIONARY!</a:t>
            </a:r>
            <a:endParaRPr lang="en-US" sz="44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868" y="288106"/>
            <a:ext cx="4306737" cy="634148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710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6" y="-28538"/>
            <a:ext cx="9368430" cy="68865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214035"/>
            <a:ext cx="9142404" cy="6009683"/>
          </a:xfrm>
          <a:prstGeom prst="rect">
            <a:avLst/>
          </a:prstGeom>
        </p:spPr>
      </p:pic>
      <p:pic>
        <p:nvPicPr>
          <p:cNvPr id="5" name="Habit 2- Begin with the End in Mind.mp4">
            <a:hlinkClick r:id="" action="ppaction://media"/>
          </p:cNvPr>
          <p:cNvPicPr/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1596" y="2286000"/>
            <a:ext cx="9142404" cy="4572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ut First Things First 2012-2013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1313858"/>
            <a:ext cx="9144000" cy="51435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830" y="39689"/>
            <a:ext cx="896912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Times New Roman"/>
                <a:cs typeface="Times New Roman"/>
              </a:rPr>
              <a:t>3. Put First Things First</a:t>
            </a:r>
            <a:endParaRPr lang="en-US" sz="7200" dirty="0">
              <a:latin typeface="Times New Roman"/>
              <a:cs typeface="Times New Roman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3388"/>
            <a:ext cx="91440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Ever had trouble getting someone to</a:t>
            </a:r>
          </a:p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understand what you’re trying to say?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7" name="Communication Problems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961291" y="1346827"/>
            <a:ext cx="6900538" cy="51754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2048" y="39689"/>
            <a:ext cx="6930102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7200" dirty="0" smtClean="0">
                <a:latin typeface="Times New Roman"/>
                <a:cs typeface="Times New Roman"/>
              </a:rPr>
              <a:t>4. Think Win-Win</a:t>
            </a:r>
            <a:endParaRPr lang="en-US" sz="7200" dirty="0">
              <a:latin typeface="Times New Roman"/>
              <a:cs typeface="Times New Roman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827597"/>
            <a:ext cx="9144000" cy="893029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abit 6 Synergiz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5976" y="0"/>
            <a:ext cx="9577007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rabs Team Work Very Funny Video Ever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508000" y="1827908"/>
            <a:ext cx="8128000" cy="4572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812392" y="194415"/>
            <a:ext cx="52942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0" dirty="0" smtClean="0">
                <a:latin typeface="Times New Roman"/>
                <a:cs typeface="Times New Roman"/>
              </a:rPr>
              <a:t>6. Synergize</a:t>
            </a:r>
            <a:endParaRPr lang="en-US" sz="8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" y="-53340"/>
            <a:ext cx="9215118" cy="69113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-49482" y="31273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Getting It Together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179118" y="1447800"/>
            <a:ext cx="86868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What about Strategic Planning?</a:t>
            </a:r>
            <a:endParaRPr lang="en-US" dirty="0"/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255318" y="2792343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latin typeface="Times New Roman" pitchFamily="-104" charset="0"/>
              </a:rPr>
              <a:t>1.  Why bother? </a:t>
            </a:r>
            <a:endParaRPr lang="en-US" dirty="0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3287" y="4006572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latin typeface="Times New Roman" pitchFamily="-104" charset="0"/>
              </a:rPr>
              <a:t>2.  How do I get started?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3287" y="362901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How do I get started? The First 5 Steps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83287" y="1223187"/>
            <a:ext cx="8534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-104" charset="0"/>
              </a:rPr>
              <a:t>1. Answer the question,</a:t>
            </a:r>
            <a:r>
              <a:rPr lang="en-US" sz="4000" i="1" dirty="0" smtClean="0">
                <a:latin typeface="Times New Roman" pitchFamily="-104" charset="0"/>
              </a:rPr>
              <a:t> “Who are we?”</a:t>
            </a:r>
          </a:p>
          <a:p>
            <a:pPr marL="742950" indent="-742950" algn="l"/>
            <a:r>
              <a:rPr lang="en-US" sz="4000" i="1" dirty="0" smtClean="0">
                <a:latin typeface="Times New Roman" pitchFamily="-104" charset="0"/>
              </a:rPr>
              <a:t>    </a:t>
            </a:r>
            <a:r>
              <a:rPr lang="en-US" sz="4000" dirty="0" smtClean="0">
                <a:latin typeface="Times New Roman" pitchFamily="-104" charset="0"/>
              </a:rPr>
              <a:t>This forms the </a:t>
            </a:r>
            <a:r>
              <a:rPr lang="en-US" sz="4000" u="sng" dirty="0" smtClean="0">
                <a:latin typeface="Times New Roman" pitchFamily="-104" charset="0"/>
              </a:rPr>
              <a:t>Preamble</a:t>
            </a:r>
            <a:r>
              <a:rPr lang="en-US" sz="4000" dirty="0" smtClean="0">
                <a:latin typeface="Times New Roman" pitchFamily="-104" charset="0"/>
              </a:rPr>
              <a:t>.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365757" y="2497141"/>
            <a:ext cx="8534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latin typeface="Times New Roman" pitchFamily="-104" charset="0"/>
              </a:rPr>
              <a:t>2. Answer the question,</a:t>
            </a:r>
            <a:r>
              <a:rPr lang="en-US" sz="4000" i="1" dirty="0" smtClean="0">
                <a:latin typeface="Times New Roman" pitchFamily="-104" charset="0"/>
              </a:rPr>
              <a:t> “What is our  </a:t>
            </a:r>
          </a:p>
          <a:p>
            <a:pPr algn="l"/>
            <a:r>
              <a:rPr lang="en-US" sz="4000" i="1" dirty="0" smtClean="0">
                <a:latin typeface="Times New Roman" pitchFamily="-104" charset="0"/>
              </a:rPr>
              <a:t>    overall purpose?” </a:t>
            </a:r>
            <a:r>
              <a:rPr lang="en-US" sz="4000" dirty="0" smtClean="0">
                <a:latin typeface="Times New Roman" pitchFamily="-104" charset="0"/>
              </a:rPr>
              <a:t>This forms the</a:t>
            </a:r>
          </a:p>
          <a:p>
            <a:pPr algn="l"/>
            <a:r>
              <a:rPr lang="en-US" sz="4000" dirty="0" smtClean="0">
                <a:latin typeface="Times New Roman" pitchFamily="-104" charset="0"/>
              </a:rPr>
              <a:t>    </a:t>
            </a:r>
            <a:r>
              <a:rPr lang="en-US" sz="4000" u="sng" dirty="0" smtClean="0">
                <a:latin typeface="Times New Roman" pitchFamily="-104" charset="0"/>
              </a:rPr>
              <a:t>Mission Statement</a:t>
            </a:r>
            <a:r>
              <a:rPr lang="en-US" sz="4000" dirty="0" smtClean="0">
                <a:latin typeface="Times New Roman" pitchFamily="-104" charset="0"/>
              </a:rPr>
              <a:t>.</a:t>
            </a:r>
            <a:endParaRPr lang="en-US" dirty="0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349263" y="4436133"/>
            <a:ext cx="85344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latin typeface="Times New Roman" pitchFamily="-104" charset="0"/>
              </a:rPr>
              <a:t>3. Answer the question,</a:t>
            </a:r>
            <a:r>
              <a:rPr lang="en-US" sz="4000" i="1" dirty="0" smtClean="0">
                <a:latin typeface="Times New Roman" pitchFamily="-104" charset="0"/>
              </a:rPr>
              <a:t> “What do we</a:t>
            </a:r>
          </a:p>
          <a:p>
            <a:pPr algn="l"/>
            <a:r>
              <a:rPr lang="en-US" sz="4000" i="1" dirty="0" smtClean="0">
                <a:latin typeface="Times New Roman" pitchFamily="-104" charset="0"/>
              </a:rPr>
              <a:t>    believe in?” </a:t>
            </a:r>
            <a:r>
              <a:rPr lang="en-US" sz="4000" dirty="0" smtClean="0">
                <a:latin typeface="Times New Roman" pitchFamily="-104" charset="0"/>
              </a:rPr>
              <a:t>This forms your </a:t>
            </a:r>
          </a:p>
          <a:p>
            <a:pPr algn="l"/>
            <a:r>
              <a:rPr lang="en-US" sz="4000" dirty="0" smtClean="0">
                <a:latin typeface="Times New Roman" pitchFamily="-104" charset="0"/>
              </a:rPr>
              <a:t>    </a:t>
            </a:r>
            <a:r>
              <a:rPr lang="en-US" sz="4000" u="sng" dirty="0" smtClean="0">
                <a:latin typeface="Times New Roman" pitchFamily="-104" charset="0"/>
              </a:rPr>
              <a:t>Advocacy Statement</a:t>
            </a:r>
            <a:r>
              <a:rPr lang="en-US" sz="4000" dirty="0" smtClean="0">
                <a:latin typeface="Times New Roman" pitchFamily="-104" charset="0"/>
              </a:rPr>
              <a:t>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82470" y="362901"/>
            <a:ext cx="881768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How do I get started? The First Five Steps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283287" y="1223187"/>
            <a:ext cx="8534400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742950" indent="-742950"/>
            <a:r>
              <a:rPr lang="en-US" sz="4000" dirty="0" smtClean="0">
                <a:latin typeface="Times New Roman" pitchFamily="-104" charset="0"/>
              </a:rPr>
              <a:t>4. Answer the </a:t>
            </a:r>
            <a:r>
              <a:rPr lang="en-US" sz="4000" dirty="0" err="1" smtClean="0">
                <a:latin typeface="Times New Roman" pitchFamily="-104" charset="0"/>
              </a:rPr>
              <a:t>question,</a:t>
            </a:r>
            <a:r>
              <a:rPr lang="en-US" sz="4000" i="1" dirty="0" err="1" smtClean="0">
                <a:latin typeface="Times New Roman" pitchFamily="-104" charset="0"/>
              </a:rPr>
              <a:t>“Why</a:t>
            </a:r>
            <a:r>
              <a:rPr lang="en-US" sz="4000" i="1" dirty="0" smtClean="0">
                <a:latin typeface="Times New Roman" pitchFamily="-104" charset="0"/>
              </a:rPr>
              <a:t> a Strategic </a:t>
            </a:r>
          </a:p>
          <a:p>
            <a:pPr marL="742950" indent="-742950" algn="l"/>
            <a:r>
              <a:rPr lang="en-US" sz="4000" i="1" dirty="0" smtClean="0">
                <a:latin typeface="Times New Roman" pitchFamily="-104" charset="0"/>
              </a:rPr>
              <a:t>    Plan?” </a:t>
            </a:r>
            <a:r>
              <a:rPr lang="en-US" sz="4000" dirty="0" smtClean="0">
                <a:latin typeface="Times New Roman" pitchFamily="-104" charset="0"/>
              </a:rPr>
              <a:t>This forms the </a:t>
            </a:r>
            <a:r>
              <a:rPr lang="en-US" sz="4000" u="sng" dirty="0" smtClean="0">
                <a:latin typeface="Times New Roman" pitchFamily="-104" charset="0"/>
              </a:rPr>
              <a:t>Commitment</a:t>
            </a:r>
            <a:r>
              <a:rPr lang="en-US" sz="4000" dirty="0" smtClean="0">
                <a:latin typeface="Times New Roman" pitchFamily="-104" charset="0"/>
              </a:rPr>
              <a:t>.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3287" y="2561056"/>
            <a:ext cx="853440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latin typeface="Times New Roman" pitchFamily="-104" charset="0"/>
              </a:rPr>
              <a:t>5. When ready, determine what the  </a:t>
            </a:r>
          </a:p>
          <a:p>
            <a:pPr algn="l"/>
            <a:r>
              <a:rPr lang="en-US" sz="4000" dirty="0" smtClean="0">
                <a:latin typeface="Times New Roman" pitchFamily="-104" charset="0"/>
              </a:rPr>
              <a:t>    objectives of the organization are  </a:t>
            </a:r>
          </a:p>
          <a:p>
            <a:pPr algn="l"/>
            <a:r>
              <a:rPr lang="en-US" sz="4000" dirty="0" smtClean="0">
                <a:latin typeface="Times New Roman" pitchFamily="-104" charset="0"/>
              </a:rPr>
              <a:t>    based upon. . .</a:t>
            </a: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marL="1200150" lvl="1" indent="-742950">
              <a:buAutoNum type="alphaLcPeriod"/>
            </a:pPr>
            <a:r>
              <a:rPr lang="en-US" sz="3200" dirty="0" smtClean="0">
                <a:latin typeface="Times New Roman" pitchFamily="-104" charset="0"/>
              </a:rPr>
              <a:t>Who you are</a:t>
            </a:r>
          </a:p>
          <a:p>
            <a:pPr marL="1200150" lvl="1" indent="-742950">
              <a:buAutoNum type="alphaLcPeriod"/>
            </a:pPr>
            <a:r>
              <a:rPr lang="en-US" sz="3200" dirty="0" smtClean="0">
                <a:latin typeface="Times New Roman" pitchFamily="-104" charset="0"/>
              </a:rPr>
              <a:t>Your Mission Statement</a:t>
            </a:r>
          </a:p>
          <a:p>
            <a:pPr marL="800100" lvl="1" indent="-342900"/>
            <a:r>
              <a:rPr lang="en-US" sz="3200" dirty="0" err="1" smtClean="0">
                <a:latin typeface="Times New Roman" pitchFamily="-104" charset="0"/>
              </a:rPr>
              <a:t>c</a:t>
            </a:r>
            <a:r>
              <a:rPr lang="en-US" sz="3200" dirty="0" smtClean="0">
                <a:latin typeface="Times New Roman" pitchFamily="-104" charset="0"/>
              </a:rPr>
              <a:t>.     What you advocate for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3287" y="362901"/>
            <a:ext cx="8534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Writing Objectives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5" name="Picture 4" descr="Screen Shot 2015-06-17 at 12.43.57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74504"/>
            <a:ext cx="9144000" cy="468520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creen Shot 2015-06-17 at 7.46.5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80230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You keep trying and trying and trying?</a:t>
            </a:r>
            <a:endParaRPr lang="en-US" sz="40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4" name="Can you hear me now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057750" y="1062624"/>
            <a:ext cx="6852305" cy="51392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creen Shot 2015-06-17 at 7.48.16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540" y="0"/>
            <a:ext cx="914400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RONR11_Cover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141" y="259917"/>
            <a:ext cx="4291928" cy="641106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78340" y="259917"/>
            <a:ext cx="4072750" cy="40318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latin typeface="Times New Roman"/>
                <a:cs typeface="Times New Roman"/>
              </a:rPr>
              <a:t>Provides common rules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and procedures for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deliberation and debate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in order to place the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whole membership on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the same footing and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speaking the same </a:t>
            </a:r>
          </a:p>
          <a:p>
            <a:r>
              <a:rPr lang="en-US" sz="3200" dirty="0" smtClean="0">
                <a:latin typeface="Times New Roman"/>
                <a:cs typeface="Times New Roman"/>
              </a:rPr>
              <a:t>language.</a:t>
            </a:r>
            <a:endParaRPr lang="en-US" sz="3200" dirty="0">
              <a:latin typeface="Times New Roman"/>
              <a:cs typeface="Times New Roman"/>
            </a:endParaRPr>
          </a:p>
        </p:txBody>
      </p:sp>
      <p:pic>
        <p:nvPicPr>
          <p:cNvPr id="7" name="Picture 6" descr="Screen Shot 2015-06-17 at 11.26.48 A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6853" y="4781738"/>
            <a:ext cx="2717800" cy="10795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creen Shot 2015-06-17 at 11.30.47 A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446" y="0"/>
            <a:ext cx="9165734" cy="686157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198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44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44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  <a:p>
            <a:pPr algn="ctr"/>
            <a:r>
              <a:rPr lang="en-US" sz="3600" dirty="0">
                <a:latin typeface="Times New Roman" pitchFamily="-104" charset="0"/>
              </a:rPr>
              <a:t>With </a:t>
            </a:r>
            <a:r>
              <a:rPr lang="en-US" sz="3600" b="1" i="1" u="sng" dirty="0">
                <a:solidFill>
                  <a:srgbClr val="FFFF00"/>
                </a:solidFill>
                <a:latin typeface="Times New Roman" pitchFamily="-104" charset="0"/>
              </a:rPr>
              <a:t>GREAT</a:t>
            </a:r>
            <a:r>
              <a:rPr lang="en-US" sz="3600" dirty="0">
                <a:latin typeface="Times New Roman" pitchFamily="-104" charset="0"/>
              </a:rPr>
              <a:t> </a:t>
            </a:r>
            <a:r>
              <a:rPr lang="en-US" sz="3600" i="1" dirty="0">
                <a:solidFill>
                  <a:srgbClr val="FFFF00"/>
                </a:solidFill>
                <a:latin typeface="Times New Roman" pitchFamily="-104" charset="0"/>
              </a:rPr>
              <a:t>THANKS</a:t>
            </a:r>
            <a:r>
              <a:rPr lang="en-US" sz="3600" dirty="0">
                <a:latin typeface="Times New Roman" pitchFamily="-104" charset="0"/>
              </a:rPr>
              <a:t> to Dr. Tim!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35843" name="Rectangle 3"/>
          <p:cNvSpPr>
            <a:spLocks noChangeArrowheads="1"/>
          </p:cNvSpPr>
          <p:nvPr/>
        </p:nvSpPr>
        <p:spPr bwMode="auto">
          <a:xfrm>
            <a:off x="228600" y="24384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</a:t>
            </a:r>
            <a:r>
              <a:rPr lang="en-US" sz="4000" dirty="0" smtClean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4000" b="1" u="sng" dirty="0" smtClean="0">
                <a:solidFill>
                  <a:srgbClr val="FFFF00"/>
                </a:solidFill>
                <a:latin typeface="Times New Roman" pitchFamily="-104" charset="0"/>
              </a:rPr>
              <a:t>REAL </a:t>
            </a:r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Communication</a:t>
            </a:r>
            <a:endParaRPr lang="en-US" dirty="0"/>
          </a:p>
        </p:txBody>
      </p:sp>
      <p:sp>
        <p:nvSpPr>
          <p:cNvPr id="47108" name="Rectangle 5"/>
          <p:cNvSpPr>
            <a:spLocks noChangeArrowheads="1"/>
          </p:cNvSpPr>
          <p:nvPr/>
        </p:nvSpPr>
        <p:spPr bwMode="auto">
          <a:xfrm>
            <a:off x="304800" y="3200400"/>
            <a:ext cx="8534400" cy="2835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encourage one another to reach out to each other?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harmony and balance apply to more than great music-making?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latin typeface="Times New Roman" pitchFamily="-104" charset="0"/>
            </a:endParaRPr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auto">
          <a:xfrm>
            <a:off x="0" y="13716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  A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Attitude</a:t>
            </a:r>
            <a:endParaRPr lang="en-US" dirty="0"/>
          </a:p>
        </p:txBody>
      </p:sp>
      <p:sp>
        <p:nvSpPr>
          <p:cNvPr id="49156" name="Rectangle 6"/>
          <p:cNvSpPr>
            <a:spLocks noChangeArrowheads="1"/>
          </p:cNvSpPr>
          <p:nvPr/>
        </p:nvSpPr>
        <p:spPr bwMode="auto">
          <a:xfrm>
            <a:off x="304800" y="2286000"/>
            <a:ext cx="853440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generate the proper attitude?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Does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our</a:t>
            </a:r>
            <a:r>
              <a:rPr lang="en-US" sz="4000" dirty="0">
                <a:latin typeface="Times New Roman" pitchFamily="-104" charset="0"/>
              </a:rPr>
              <a:t> attitude play a crucial role in the outcome of</a:t>
            </a:r>
            <a:r>
              <a:rPr lang="en-US" sz="4000" dirty="0" smtClean="0">
                <a:latin typeface="Times New Roman" pitchFamily="-104" charset="0"/>
              </a:rPr>
              <a:t> our organization’s success</a:t>
            </a:r>
            <a:r>
              <a:rPr lang="en-US" sz="4000" dirty="0">
                <a:latin typeface="Times New Roman" pitchFamily="-104" charset="0"/>
              </a:rPr>
              <a:t>?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8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304800" y="1371600"/>
            <a:ext cx="8534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40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Responsibility</a:t>
            </a:r>
            <a:endParaRPr lang="en-US" dirty="0"/>
          </a:p>
        </p:txBody>
      </p:sp>
      <p:sp>
        <p:nvSpPr>
          <p:cNvPr id="51204" name="Rectangle 5"/>
          <p:cNvSpPr>
            <a:spLocks noChangeArrowheads="1"/>
          </p:cNvSpPr>
          <p:nvPr/>
        </p:nvSpPr>
        <p:spPr bwMode="auto">
          <a:xfrm>
            <a:off x="304800" y="2133600"/>
            <a:ext cx="8534400" cy="405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come together ready to invest energy for ongoing growth and development of our goals? </a:t>
            </a:r>
          </a:p>
          <a:p>
            <a:pPr algn="l"/>
            <a:endParaRPr lang="en-US" sz="2000" dirty="0">
              <a:latin typeface="Times New Roman" pitchFamily="-104" charset="0"/>
            </a:endParaRPr>
          </a:p>
          <a:p>
            <a:pPr algn="l"/>
            <a:r>
              <a:rPr lang="en-US" sz="4000" dirty="0">
                <a:latin typeface="Times New Roman" pitchFamily="-104" charset="0"/>
              </a:rPr>
              <a:t>Do </a:t>
            </a:r>
            <a:r>
              <a:rPr lang="en-US" sz="4000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 dirty="0">
                <a:latin typeface="Times New Roman" pitchFamily="-104" charset="0"/>
              </a:rPr>
              <a:t> respond to each other in a fashion that will advance the entire</a:t>
            </a:r>
            <a:r>
              <a:rPr lang="en-US" sz="4000" dirty="0" smtClean="0">
                <a:latin typeface="Times New Roman" pitchFamily="-104" charset="0"/>
              </a:rPr>
              <a:t> organization to </a:t>
            </a:r>
            <a:r>
              <a:rPr lang="en-US" sz="4000" dirty="0">
                <a:latin typeface="Times New Roman" pitchFamily="-104" charset="0"/>
              </a:rPr>
              <a:t>the next level?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37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0" y="312738"/>
            <a:ext cx="9144000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What Makes Our Programs Special?</a:t>
            </a:r>
          </a:p>
          <a:p>
            <a:pPr algn="ctr"/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Do </a:t>
            </a:r>
            <a:r>
              <a:rPr lang="en-US" sz="2800" b="1" u="sng" dirty="0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A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R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</a:t>
            </a:r>
            <a:r>
              <a:rPr lang="en-US" sz="2800" b="1" dirty="0">
                <a:solidFill>
                  <a:srgbClr val="FFFF00"/>
                </a:solidFill>
                <a:latin typeface="Times New Roman" pitchFamily="-104" charset="0"/>
              </a:rPr>
              <a:t>E</a:t>
            </a:r>
            <a:r>
              <a:rPr lang="en-US" sz="2800" dirty="0">
                <a:solidFill>
                  <a:srgbClr val="FFFF00"/>
                </a:solidFill>
                <a:latin typeface="Times New Roman" pitchFamily="-104" charset="0"/>
              </a:rPr>
              <a:t>.?</a:t>
            </a:r>
            <a:endParaRPr lang="en-US" sz="4000" dirty="0">
              <a:solidFill>
                <a:schemeClr val="bg2"/>
              </a:solidFill>
              <a:latin typeface="Times New Roman" pitchFamily="-104" charset="0"/>
            </a:endParaRPr>
          </a:p>
        </p:txBody>
      </p:sp>
      <p:sp>
        <p:nvSpPr>
          <p:cNvPr id="60420" name="Rectangle 4"/>
          <p:cNvSpPr>
            <a:spLocks noChangeArrowheads="1"/>
          </p:cNvSpPr>
          <p:nvPr/>
        </p:nvSpPr>
        <p:spPr bwMode="auto">
          <a:xfrm>
            <a:off x="228600" y="1447800"/>
            <a:ext cx="86868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000" b="1" dirty="0" smtClean="0">
                <a:solidFill>
                  <a:srgbClr val="FFFF00"/>
                </a:solidFill>
                <a:latin typeface="Times New Roman" pitchFamily="-104" charset="0"/>
              </a:rPr>
              <a:t> E</a:t>
            </a:r>
            <a:r>
              <a:rPr lang="en-US" sz="4000" dirty="0">
                <a:solidFill>
                  <a:srgbClr val="FFFF00"/>
                </a:solidFill>
                <a:latin typeface="Times New Roman" pitchFamily="-104" charset="0"/>
              </a:rPr>
              <a:t>:  </a:t>
            </a:r>
            <a:r>
              <a:rPr lang="en-US" sz="4000" b="1" u="sng" dirty="0">
                <a:solidFill>
                  <a:srgbClr val="FFFF00"/>
                </a:solidFill>
                <a:latin typeface="Times New Roman" pitchFamily="-104" charset="0"/>
              </a:rPr>
              <a:t>Excellence</a:t>
            </a:r>
            <a:endParaRPr lang="en-US" dirty="0"/>
          </a:p>
        </p:txBody>
      </p:sp>
      <p:sp>
        <p:nvSpPr>
          <p:cNvPr id="53252" name="Rectangle 6"/>
          <p:cNvSpPr>
            <a:spLocks noChangeArrowheads="1"/>
          </p:cNvSpPr>
          <p:nvPr/>
        </p:nvSpPr>
        <p:spPr bwMode="auto">
          <a:xfrm>
            <a:off x="304800" y="2438400"/>
            <a:ext cx="8534400" cy="192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4000">
                <a:latin typeface="Times New Roman" pitchFamily="-104" charset="0"/>
              </a:rPr>
              <a:t>Do </a:t>
            </a:r>
            <a:r>
              <a:rPr lang="en-US" sz="4000" u="sng">
                <a:solidFill>
                  <a:srgbClr val="FFFF00"/>
                </a:solidFill>
                <a:latin typeface="Times New Roman" pitchFamily="-104" charset="0"/>
              </a:rPr>
              <a:t>we</a:t>
            </a:r>
            <a:r>
              <a:rPr lang="en-US" sz="4000">
                <a:latin typeface="Times New Roman" pitchFamily="-104" charset="0"/>
              </a:rPr>
              <a:t> reflect a sense of excellence to go beyond the basic requirements -- to put forth extra effort?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0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ChangeArrowheads="1"/>
          </p:cNvSpPr>
          <p:nvPr/>
        </p:nvSpPr>
        <p:spPr bwMode="auto">
          <a:xfrm>
            <a:off x="882650" y="450850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67587" name="Rectangle 6"/>
          <p:cNvSpPr>
            <a:spLocks noChangeArrowheads="1"/>
          </p:cNvSpPr>
          <p:nvPr/>
        </p:nvSpPr>
        <p:spPr bwMode="auto">
          <a:xfrm>
            <a:off x="0" y="152400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000" i="1" dirty="0" smtClean="0">
                <a:solidFill>
                  <a:srgbClr val="FFFF00"/>
                </a:solidFill>
                <a:latin typeface="Times New Roman" pitchFamily="-104" charset="0"/>
              </a:rPr>
              <a:t>Got Smart Phone?</a:t>
            </a:r>
            <a:endParaRPr lang="en-US" sz="4000" i="1" dirty="0">
              <a:solidFill>
                <a:schemeClr val="hlink"/>
              </a:solidFill>
              <a:latin typeface="Times New Roman" pitchFamily="-104" charset="0"/>
            </a:endParaRPr>
          </a:p>
        </p:txBody>
      </p:sp>
      <p:sp>
        <p:nvSpPr>
          <p:cNvPr id="67588" name="Rectangle 7"/>
          <p:cNvSpPr>
            <a:spLocks noChangeArrowheads="1"/>
          </p:cNvSpPr>
          <p:nvPr/>
        </p:nvSpPr>
        <p:spPr bwMode="auto">
          <a:xfrm>
            <a:off x="3733800" y="2034924"/>
            <a:ext cx="5029200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4400" dirty="0">
                <a:solidFill>
                  <a:srgbClr val="FFFF00"/>
                </a:solidFill>
                <a:latin typeface="Times New Roman" pitchFamily="-104" charset="0"/>
              </a:rPr>
              <a:t>@</a:t>
            </a:r>
            <a:r>
              <a:rPr lang="en-US" sz="4400" dirty="0" err="1">
                <a:solidFill>
                  <a:srgbClr val="FFFF00"/>
                </a:solidFill>
                <a:latin typeface="Times New Roman" pitchFamily="-104" charset="0"/>
              </a:rPr>
              <a:t>MusicEdConsult</a:t>
            </a:r>
            <a:endParaRPr lang="en-US" sz="4400" dirty="0">
              <a:solidFill>
                <a:srgbClr val="FFFF00"/>
              </a:solidFill>
              <a:latin typeface="Times New Roman" pitchFamily="-104" charset="0"/>
            </a:endParaRPr>
          </a:p>
          <a:p>
            <a:r>
              <a:rPr lang="en-US" sz="3600" dirty="0">
                <a:solidFill>
                  <a:srgbClr val="FFFF00"/>
                </a:solidFill>
                <a:latin typeface="Times New Roman" pitchFamily="-104" charset="0"/>
              </a:rPr>
              <a:t>On Twitter</a:t>
            </a:r>
            <a:endParaRPr lang="en-US" sz="3600" dirty="0">
              <a:solidFill>
                <a:srgbClr val="800000"/>
              </a:solidFill>
              <a:latin typeface="Times New Roman" pitchFamily="-104" charset="0"/>
            </a:endParaRPr>
          </a:p>
        </p:txBody>
      </p:sp>
      <p:sp>
        <p:nvSpPr>
          <p:cNvPr id="67589" name="Rectangle 12"/>
          <p:cNvSpPr>
            <a:spLocks noChangeArrowheads="1"/>
          </p:cNvSpPr>
          <p:nvPr/>
        </p:nvSpPr>
        <p:spPr bwMode="auto">
          <a:xfrm>
            <a:off x="0" y="91440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dirty="0" err="1">
                <a:latin typeface="Times New Roman" pitchFamily="-104" charset="0"/>
              </a:rPr>
              <a:t>marcia@musicedconsultants.net</a:t>
            </a:r>
            <a:endParaRPr lang="en-US" sz="3600" dirty="0">
              <a:latin typeface="Times New Roman" pitchFamily="-104" charset="0"/>
            </a:endParaRPr>
          </a:p>
        </p:txBody>
      </p:sp>
      <p:sp>
        <p:nvSpPr>
          <p:cNvPr id="67590" name="Rectangle 13"/>
          <p:cNvSpPr>
            <a:spLocks noChangeArrowheads="1"/>
          </p:cNvSpPr>
          <p:nvPr/>
        </p:nvSpPr>
        <p:spPr bwMode="auto">
          <a:xfrm>
            <a:off x="0" y="3489222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i="1" dirty="0">
                <a:solidFill>
                  <a:srgbClr val="FFFF00"/>
                </a:solidFill>
                <a:latin typeface="Times New Roman" pitchFamily="-104" charset="0"/>
              </a:rPr>
              <a:t>Thank You!</a:t>
            </a:r>
            <a:endParaRPr lang="en-US" sz="60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67591" name="Picture 9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85299" y="1895651"/>
            <a:ext cx="2029861" cy="1506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12"/>
          <p:cNvSpPr>
            <a:spLocks noChangeArrowheads="1"/>
          </p:cNvSpPr>
          <p:nvPr/>
        </p:nvSpPr>
        <p:spPr bwMode="auto">
          <a:xfrm>
            <a:off x="0" y="4658180"/>
            <a:ext cx="9144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  <a:hlinkClick r:id="rId4"/>
              </a:rPr>
              <a:t>www.musicedconsultants.net/</a:t>
            </a:r>
            <a:endParaRPr lang="en-US" sz="3600" b="1" dirty="0" smtClean="0">
              <a:solidFill>
                <a:srgbClr val="FFFF00"/>
              </a:solidFill>
              <a:latin typeface="Times New Roman" pitchFamily="-104" charset="0"/>
            </a:endParaRPr>
          </a:p>
          <a:p>
            <a:pPr algn="ctr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onference-materials</a:t>
            </a:r>
            <a:endParaRPr lang="en-US" sz="3600" b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</p:spTree>
  </p:cSld>
  <p:clrMapOvr>
    <a:masterClrMapping/>
  </p:clrMapOvr>
  <mc:AlternateContent>
    <mc:Choice xmlns:mp="http://schemas.microsoft.com/office/mac/powerpoint/2008/main" Requires="mp">
      <mc:AlternateContent>
        <mc:Choice Requires="mp">
          <mp:transition advClick="0">
            <mp:flip dir="u"/>
          </m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Choice>
    <mc:Fallback>
      <mc:AlternateContent>
        <mc:Choice Requires="mp">
          <p:transition advClick="0">
            <p:newsflash/>
          </p:transition>
        </mc:Choice>
        <mc:Fallback xmlns:mp="http://schemas.microsoft.com/office/mac/powerpoint/2008/main" xmlns=""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>
          <p:transition advClick="0">
            <p:newsflash/>
          </p:transition>
        </mc:Fallback>
      </mc:AlternateContent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ChangeArrowheads="1"/>
          </p:cNvSpPr>
          <p:nvPr/>
        </p:nvSpPr>
        <p:spPr bwMode="auto">
          <a:xfrm>
            <a:off x="0" y="280230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4800" dirty="0" smtClean="0">
                <a:solidFill>
                  <a:srgbClr val="FFFF00"/>
                </a:solidFill>
                <a:latin typeface="Times New Roman" pitchFamily="-104" charset="0"/>
              </a:rPr>
              <a:t>So what’s the problem?</a:t>
            </a:r>
            <a:endParaRPr lang="en-US" sz="48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1193740"/>
            <a:ext cx="91440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5400" dirty="0" smtClean="0">
                <a:solidFill>
                  <a:srgbClr val="FFFF00"/>
                </a:solidFill>
                <a:latin typeface="Times New Roman" pitchFamily="-104" charset="0"/>
              </a:rPr>
              <a:t>Everyone communicates but. . .</a:t>
            </a:r>
            <a:endParaRPr lang="en-US" sz="54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" name="Rectangle 2"/>
          <p:cNvSpPr>
            <a:spLocks noChangeArrowheads="1"/>
          </p:cNvSpPr>
          <p:nvPr/>
        </p:nvSpPr>
        <p:spPr bwMode="auto">
          <a:xfrm>
            <a:off x="0" y="2046997"/>
            <a:ext cx="9144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 sz="9600" i="1" dirty="0" smtClean="0">
                <a:solidFill>
                  <a:srgbClr val="FFFF00"/>
                </a:solidFill>
                <a:latin typeface="Times New Roman" pitchFamily="-104" charset="0"/>
              </a:rPr>
              <a:t>few connect!</a:t>
            </a:r>
            <a:endParaRPr lang="en-US" sz="9600" i="1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1348" y="3656746"/>
            <a:ext cx="5992213" cy="27303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2" presetClass="entr" presetSubtype="4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304800" y="656370"/>
            <a:ext cx="8686800" cy="62478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>
                <a:latin typeface="Times New Roman" pitchFamily="-104" charset="0"/>
              </a:rPr>
              <a:t>1</a:t>
            </a:r>
            <a:r>
              <a:rPr lang="en-US" sz="3600" b="1" dirty="0" smtClean="0">
                <a:latin typeface="Times New Roman" pitchFamily="-104" charset="0"/>
              </a:rPr>
              <a:t>.  </a:t>
            </a:r>
            <a:r>
              <a:rPr lang="en-US" sz="3600" b="1" u="sng" dirty="0">
                <a:solidFill>
                  <a:srgbClr val="FFFF00"/>
                </a:solidFill>
                <a:latin typeface="Times New Roman" pitchFamily="-104" charset="0"/>
              </a:rPr>
              <a:t>C</a:t>
            </a:r>
            <a:r>
              <a:rPr lang="en-US" sz="3600" b="1" u="sng" dirty="0">
                <a:latin typeface="Times New Roman" pitchFamily="-104" charset="0"/>
              </a:rPr>
              <a:t>ommunication</a:t>
            </a:r>
            <a:r>
              <a:rPr lang="en-US" sz="3600" b="1" dirty="0">
                <a:latin typeface="Times New Roman" pitchFamily="-104" charset="0"/>
              </a:rPr>
              <a:t>. . .</a:t>
            </a:r>
            <a:endParaRPr lang="en-US" sz="3200" dirty="0">
              <a:latin typeface="Times New Roman" pitchFamily="-104" charset="0"/>
            </a:endParaRPr>
          </a:p>
          <a:p>
            <a:pPr algn="l"/>
            <a:endParaRPr lang="en-US" sz="2000" dirty="0" smtClean="0">
              <a:latin typeface="Times New Roman" pitchFamily="-104" charset="0"/>
            </a:endParaRPr>
          </a:p>
          <a:p>
            <a:pPr lvl="1"/>
            <a:r>
              <a:rPr lang="en-US" sz="3200" dirty="0" smtClean="0">
                <a:latin typeface="Times New Roman" pitchFamily="-104" charset="0"/>
              </a:rPr>
              <a:t>Ability to </a:t>
            </a:r>
            <a:r>
              <a:rPr lang="en-US" sz="3200" u="sng" dirty="0" smtClean="0">
                <a:solidFill>
                  <a:srgbClr val="FFFF00"/>
                </a:solidFill>
                <a:latin typeface="Times New Roman" pitchFamily="-104" charset="0"/>
              </a:rPr>
              <a:t>listen</a:t>
            </a:r>
            <a:r>
              <a:rPr lang="en-US" sz="3200" dirty="0" smtClean="0">
                <a:latin typeface="Times New Roman" pitchFamily="-104" charset="0"/>
              </a:rPr>
              <a:t> </a:t>
            </a:r>
          </a:p>
          <a:p>
            <a:pPr lvl="1"/>
            <a:r>
              <a:rPr lang="en-US" sz="3200" dirty="0" smtClean="0">
                <a:latin typeface="Times New Roman" pitchFamily="-104" charset="0"/>
              </a:rPr>
              <a:t>effectively</a:t>
            </a:r>
          </a:p>
          <a:p>
            <a:pPr lvl="1" algn="l"/>
            <a:endParaRPr lang="en-US" sz="2000" dirty="0" smtClean="0">
              <a:latin typeface="Times New Roman" pitchFamily="-104" charset="0"/>
            </a:endParaRP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Ability </a:t>
            </a:r>
            <a:r>
              <a:rPr lang="en-US" sz="3200" dirty="0">
                <a:latin typeface="Times New Roman" pitchFamily="-104" charset="0"/>
              </a:rPr>
              <a:t>to </a:t>
            </a:r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express</a:t>
            </a:r>
            <a:r>
              <a:rPr lang="en-US" sz="3200" dirty="0">
                <a:solidFill>
                  <a:srgbClr val="FFFF00"/>
                </a:solidFill>
                <a:latin typeface="Times New Roman" pitchFamily="-104" charset="0"/>
              </a:rPr>
              <a:t> </a:t>
            </a:r>
          </a:p>
          <a:p>
            <a:pPr lvl="1" algn="l"/>
            <a:r>
              <a:rPr lang="en-US" sz="3200" u="sng" dirty="0">
                <a:solidFill>
                  <a:srgbClr val="FFFF00"/>
                </a:solidFill>
                <a:latin typeface="Times New Roman" pitchFamily="-104" charset="0"/>
              </a:rPr>
              <a:t>thoughts</a:t>
            </a:r>
            <a:r>
              <a:rPr lang="en-US" sz="3200" dirty="0">
                <a:latin typeface="Times New Roman" pitchFamily="-104" charset="0"/>
              </a:rPr>
              <a:t> effectively </a:t>
            </a:r>
          </a:p>
          <a:p>
            <a:pPr lvl="1" algn="l"/>
            <a:r>
              <a:rPr lang="en-US" sz="3200" dirty="0">
                <a:latin typeface="Times New Roman" pitchFamily="-104" charset="0"/>
              </a:rPr>
              <a:t>with others</a:t>
            </a:r>
            <a:r>
              <a:rPr lang="en-US" sz="3200" dirty="0" smtClean="0">
                <a:latin typeface="Times New Roman" pitchFamily="-104" charset="0"/>
              </a:rPr>
              <a:t> – 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both </a:t>
            </a:r>
            <a:r>
              <a:rPr lang="en-US" sz="3200" dirty="0">
                <a:latin typeface="Times New Roman" pitchFamily="-104" charset="0"/>
              </a:rPr>
              <a:t>verbally and</a:t>
            </a:r>
            <a:r>
              <a:rPr lang="en-US" sz="3200" dirty="0" smtClean="0">
                <a:latin typeface="Times New Roman" pitchFamily="-104" charset="0"/>
              </a:rPr>
              <a:t> non</a:t>
            </a:r>
            <a:r>
              <a:rPr lang="en-US" sz="3200" dirty="0">
                <a:latin typeface="Times New Roman" pitchFamily="-104" charset="0"/>
              </a:rPr>
              <a:t>-</a:t>
            </a:r>
            <a:r>
              <a:rPr lang="en-US" sz="3200" dirty="0" smtClean="0">
                <a:latin typeface="Times New Roman" pitchFamily="-104" charset="0"/>
              </a:rPr>
              <a:t>verbally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Have you tried. . . .</a:t>
            </a:r>
          </a:p>
          <a:p>
            <a:pPr lvl="1" algn="l"/>
            <a:r>
              <a:rPr lang="en-US" sz="3200" dirty="0" smtClean="0">
                <a:latin typeface="Times New Roman" pitchFamily="-104" charset="0"/>
              </a:rPr>
              <a:t> </a:t>
            </a:r>
            <a:r>
              <a:rPr lang="en-US" sz="4000" i="1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4000" dirty="0" smtClean="0">
                <a:latin typeface="Times New Roman" pitchFamily="-104" charset="0"/>
              </a:rPr>
              <a:t>?</a:t>
            </a:r>
          </a:p>
          <a:p>
            <a:pPr lvl="1" algn="l"/>
            <a:endParaRPr lang="en-US" sz="3200" dirty="0" smtClean="0">
              <a:latin typeface="Times New Roman" pitchFamily="-104" charset="0"/>
            </a:endParaRPr>
          </a:p>
          <a:p>
            <a:pPr lvl="1" algn="l"/>
            <a:endParaRPr lang="en-US" sz="2000" dirty="0">
              <a:latin typeface="Times New Roman" pitchFamily="-104" charset="0"/>
            </a:endParaRPr>
          </a:p>
        </p:txBody>
      </p:sp>
      <p:pic>
        <p:nvPicPr>
          <p:cNvPr id="26629" name="Picture 9" descr="1459055735_3480b4050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51958" y="956020"/>
            <a:ext cx="4039641" cy="32401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57076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Result-driven Communication</a:t>
            </a:r>
            <a:r>
              <a:rPr lang="en-US" sz="3200" dirty="0" smtClean="0">
                <a:latin typeface="Times New Roman" pitchFamily="-104" charset="0"/>
              </a:rPr>
              <a:t>: Precise communication at the right place and the right time is a guarantee for success.</a:t>
            </a:r>
            <a:endParaRPr lang="en-US" sz="3200" dirty="0">
              <a:latin typeface="Times New Roman" pitchFamily="-104" charset="0"/>
            </a:endParaRPr>
          </a:p>
        </p:txBody>
      </p:sp>
      <p:pic>
        <p:nvPicPr>
          <p:cNvPr id="5" name="A guide to effective communcation.mp4">
            <a:hlinkClick r:id="" action="ppaction://media"/>
          </p:cNvPr>
          <p:cNvPicPr/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24311" y="1698081"/>
            <a:ext cx="6510447" cy="48828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ChangeArrowheads="1"/>
          </p:cNvSpPr>
          <p:nvPr/>
        </p:nvSpPr>
        <p:spPr bwMode="auto">
          <a:xfrm>
            <a:off x="470936" y="349464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So what is CONNECTING? </a:t>
            </a:r>
            <a:endParaRPr lang="en-US" sz="3200" dirty="0">
              <a:latin typeface="Times New Roman" pitchFamily="-104" charset="0"/>
            </a:endParaRPr>
          </a:p>
        </p:txBody>
      </p:sp>
      <p:sp>
        <p:nvSpPr>
          <p:cNvPr id="4" name="Rectangle 4"/>
          <p:cNvSpPr>
            <a:spLocks noChangeArrowheads="1"/>
          </p:cNvSpPr>
          <p:nvPr/>
        </p:nvSpPr>
        <p:spPr bwMode="auto">
          <a:xfrm>
            <a:off x="470936" y="934240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“Connecting is the ability to identify with people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and relate to them in a way that increases your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influence with them.”</a:t>
            </a:r>
            <a:endParaRPr lang="en-US" sz="3200" dirty="0">
              <a:latin typeface="Times New Roman" pitchFamily="-104" charset="0"/>
            </a:endParaRPr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470936" y="2758453"/>
            <a:ext cx="8491112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solidFill>
                  <a:srgbClr val="FFFF00"/>
                </a:solidFill>
                <a:latin typeface="Times New Roman" pitchFamily="-104" charset="0"/>
              </a:rPr>
              <a:t>Why is that IMPORTANT?</a:t>
            </a:r>
            <a:endParaRPr lang="en-US" sz="3200" dirty="0">
              <a:latin typeface="Times New Roman" pitchFamily="-104" charset="0"/>
            </a:endParaRPr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470936" y="3437929"/>
            <a:ext cx="8491112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“Because the ability to communicate and connect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with others is a major determining factor in </a:t>
            </a:r>
          </a:p>
          <a:p>
            <a:pPr marL="457200" indent="-457200" algn="l">
              <a:buFont typeface="Arial" pitchFamily="-104" charset="0"/>
              <a:buNone/>
            </a:pPr>
            <a:r>
              <a:rPr lang="en-US" sz="3200" dirty="0" smtClean="0">
                <a:latin typeface="Times New Roman" pitchFamily="-104" charset="0"/>
              </a:rPr>
              <a:t>reaching your potential.”</a:t>
            </a:r>
            <a:endParaRPr lang="en-US" sz="3200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58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2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*0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Five Connecting Principles: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90104" y="966056"/>
            <a:ext cx="855378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dirty="0" smtClean="0">
                <a:latin typeface="Times New Roman" pitchFamily="-104" charset="0"/>
              </a:rPr>
              <a:t>1. Connecting </a:t>
            </a:r>
            <a:r>
              <a:rPr lang="en-US" sz="3600" u="sng" dirty="0" smtClean="0">
                <a:latin typeface="Times New Roman" pitchFamily="-104" charset="0"/>
              </a:rPr>
              <a:t>Increases Your Influence </a:t>
            </a:r>
            <a:r>
              <a:rPr lang="en-US" sz="3600" dirty="0" smtClean="0">
                <a:latin typeface="Times New Roman" pitchFamily="-104" charset="0"/>
              </a:rPr>
              <a:t>in</a:t>
            </a:r>
          </a:p>
          <a:p>
            <a:pPr marL="742950" indent="-742950" algn="l"/>
            <a:r>
              <a:rPr lang="en-US" sz="3600" dirty="0" smtClean="0">
                <a:latin typeface="Times New Roman" pitchFamily="-104" charset="0"/>
              </a:rPr>
              <a:t>Every Situation. . .</a:t>
            </a:r>
            <a:endParaRPr lang="en-US" sz="3200" i="1" dirty="0">
              <a:latin typeface="Times New Roman" pitchFamily="-104" charset="0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90104" y="1516735"/>
            <a:ext cx="8668476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742950" indent="-742950" algn="l"/>
            <a:r>
              <a:rPr lang="en-US" sz="3600" i="1" dirty="0" smtClean="0">
                <a:latin typeface="Times New Roman" pitchFamily="-104" charset="0"/>
              </a:rPr>
              <a:t>                               set people up to connect</a:t>
            </a:r>
          </a:p>
          <a:p>
            <a:pPr marL="742950" indent="-742950" algn="l"/>
            <a:r>
              <a:rPr lang="en-US" sz="3600" i="1" dirty="0" smtClean="0">
                <a:latin typeface="Times New Roman" pitchFamily="-104" charset="0"/>
              </a:rPr>
              <a:t>with and receive your “message.”     </a:t>
            </a:r>
            <a:endParaRPr lang="en-US" sz="32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304800" y="199765"/>
            <a:ext cx="83820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FF00"/>
                </a:solidFill>
                <a:latin typeface="Times New Roman" pitchFamily="-104" charset="0"/>
              </a:rPr>
              <a:t>Five Connecting Principles:</a:t>
            </a:r>
            <a:endParaRPr lang="en-US" sz="3200" dirty="0">
              <a:solidFill>
                <a:srgbClr val="FFFF00"/>
              </a:solidFill>
              <a:latin typeface="Times New Roman" pitchFamily="-104" charset="0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33020" y="930491"/>
            <a:ext cx="88392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latin typeface="Times New Roman" pitchFamily="-104" charset="0"/>
              </a:rPr>
              <a:t>2. Connecting is </a:t>
            </a:r>
            <a:r>
              <a:rPr lang="en-US" sz="3600" u="sng" dirty="0" smtClean="0">
                <a:latin typeface="Times New Roman" pitchFamily="-104" charset="0"/>
              </a:rPr>
              <a:t>All About Others</a:t>
            </a:r>
            <a:r>
              <a:rPr lang="en-US" sz="3600" dirty="0" smtClean="0">
                <a:latin typeface="Times New Roman" pitchFamily="-104" charset="0"/>
              </a:rPr>
              <a:t>. . .</a:t>
            </a:r>
            <a:endParaRPr lang="en-US" sz="3200" i="1" dirty="0">
              <a:latin typeface="Times New Roman" pitchFamily="-10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8321" y="3073674"/>
            <a:ext cx="3626350" cy="2406190"/>
          </a:xfrm>
          <a:prstGeom prst="rect">
            <a:avLst/>
          </a:prstGeom>
        </p:spPr>
      </p:pic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6024671" y="3000312"/>
            <a:ext cx="21875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latin typeface="Times New Roman" pitchFamily="-104" charset="0"/>
              </a:rPr>
              <a:t>LISTEN!</a:t>
            </a:r>
            <a:endParaRPr lang="en-US" sz="3200" b="1" dirty="0">
              <a:solidFill>
                <a:srgbClr val="FF0000"/>
              </a:solidFill>
              <a:latin typeface="Times New Roman" pitchFamily="-104" charset="0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508436" y="3043119"/>
            <a:ext cx="16212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latin typeface="Times New Roman" pitchFamily="-104" charset="0"/>
              </a:rPr>
              <a:t>LOOK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033442" y="3000312"/>
            <a:ext cx="146477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l"/>
            <a:r>
              <a:rPr lang="en-US" sz="3600" b="1" dirty="0" smtClean="0">
                <a:solidFill>
                  <a:srgbClr val="FF0000"/>
                </a:solidFill>
                <a:latin typeface="Times New Roman" pitchFamily="-104" charset="0"/>
              </a:rPr>
              <a:t>STOP</a:t>
            </a: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28862" y="954508"/>
            <a:ext cx="8839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3600" i="1" dirty="0" smtClean="0">
                <a:latin typeface="Times New Roman" pitchFamily="-104" charset="0"/>
              </a:rPr>
              <a:t>                                                             It begins    </a:t>
            </a:r>
          </a:p>
          <a:p>
            <a:r>
              <a:rPr lang="en-US" sz="3600" i="1" dirty="0" smtClean="0">
                <a:latin typeface="Times New Roman" pitchFamily="-104" charset="0"/>
              </a:rPr>
              <a:t> when the </a:t>
            </a:r>
            <a:r>
              <a:rPr lang="en-US" sz="3600" b="1" i="1" u="sng" dirty="0" smtClean="0">
                <a:latin typeface="Times New Roman" pitchFamily="-104" charset="0"/>
              </a:rPr>
              <a:t>other </a:t>
            </a:r>
            <a:r>
              <a:rPr lang="en-US" sz="3600" i="1" dirty="0" smtClean="0">
                <a:latin typeface="Times New Roman" pitchFamily="-104" charset="0"/>
              </a:rPr>
              <a:t>person feels valued. </a:t>
            </a:r>
            <a:endParaRPr lang="en-US" sz="3200" i="1" dirty="0">
              <a:latin typeface="Times New Roman" pitchFamily="-10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9" grpId="0"/>
    </p:bldLst>
  </p:timing>
</p:sld>
</file>

<file path=ppt/theme/theme1.xml><?xml version="1.0" encoding="utf-8"?>
<a:theme xmlns:a="http://schemas.openxmlformats.org/drawingml/2006/main" name="Calm Seas">
  <a:themeElements>
    <a:clrScheme name="Calm Seas 1">
      <a:dk1>
        <a:srgbClr val="010199"/>
      </a:dk1>
      <a:lt1>
        <a:srgbClr val="FFFFFF"/>
      </a:lt1>
      <a:dk2>
        <a:srgbClr val="A2B3DD"/>
      </a:dk2>
      <a:lt2>
        <a:srgbClr val="FFFFFF"/>
      </a:lt2>
      <a:accent1>
        <a:srgbClr val="33CCCC"/>
      </a:accent1>
      <a:accent2>
        <a:srgbClr val="00C600"/>
      </a:accent2>
      <a:accent3>
        <a:srgbClr val="CED6EB"/>
      </a:accent3>
      <a:accent4>
        <a:srgbClr val="DADADA"/>
      </a:accent4>
      <a:accent5>
        <a:srgbClr val="ADE2E2"/>
      </a:accent5>
      <a:accent6>
        <a:srgbClr val="00B300"/>
      </a:accent6>
      <a:hlink>
        <a:srgbClr val="FFCC00"/>
      </a:hlink>
      <a:folHlink>
        <a:srgbClr val="6699FF"/>
      </a:folHlink>
    </a:clrScheme>
    <a:fontScheme name="Calm Seas">
      <a:majorFont>
        <a:latin typeface="Tahoma"/>
        <a:ea typeface="ＭＳ Ｐゴシック"/>
        <a:cs typeface="ＭＳ Ｐゴシック"/>
      </a:majorFont>
      <a:minorFont>
        <a:latin typeface="Tahom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pitchFamily="-109" charset="0"/>
            <a:ea typeface="ＭＳ Ｐゴシック" pitchFamily="-109" charset="-128"/>
            <a:cs typeface="ＭＳ Ｐゴシック" pitchFamily="-109" charset="-128"/>
          </a:defRPr>
        </a:defPPr>
      </a:lstStyle>
    </a:lnDef>
  </a:objectDefaults>
  <a:extraClrSchemeLst>
    <a:extraClrScheme>
      <a:clrScheme name="Calm Seas 1">
        <a:dk1>
          <a:srgbClr val="010199"/>
        </a:dk1>
        <a:lt1>
          <a:srgbClr val="FFFFFF"/>
        </a:lt1>
        <a:dk2>
          <a:srgbClr val="A2B3DD"/>
        </a:dk2>
        <a:lt2>
          <a:srgbClr val="FFFFFF"/>
        </a:lt2>
        <a:accent1>
          <a:srgbClr val="33CCCC"/>
        </a:accent1>
        <a:accent2>
          <a:srgbClr val="00C600"/>
        </a:accent2>
        <a:accent3>
          <a:srgbClr val="CED6EB"/>
        </a:accent3>
        <a:accent4>
          <a:srgbClr val="DADADA"/>
        </a:accent4>
        <a:accent5>
          <a:srgbClr val="ADE2E2"/>
        </a:accent5>
        <a:accent6>
          <a:srgbClr val="00B300"/>
        </a:accent6>
        <a:hlink>
          <a:srgbClr val="FFCC00"/>
        </a:hlink>
        <a:folHlink>
          <a:srgbClr val="6699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2">
        <a:dk1>
          <a:srgbClr val="000066"/>
        </a:dk1>
        <a:lt1>
          <a:srgbClr val="FFFFFF"/>
        </a:lt1>
        <a:dk2>
          <a:srgbClr val="A2B3DD"/>
        </a:dk2>
        <a:lt2>
          <a:srgbClr val="FFFFFF"/>
        </a:lt2>
        <a:accent1>
          <a:srgbClr val="6666FF"/>
        </a:accent1>
        <a:accent2>
          <a:srgbClr val="9999FF"/>
        </a:accent2>
        <a:accent3>
          <a:srgbClr val="CED6EB"/>
        </a:accent3>
        <a:accent4>
          <a:srgbClr val="DADADA"/>
        </a:accent4>
        <a:accent5>
          <a:srgbClr val="B8B8FF"/>
        </a:accent5>
        <a:accent6>
          <a:srgbClr val="8A8AE7"/>
        </a:accent6>
        <a:hlink>
          <a:srgbClr val="FF3300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3">
        <a:dk1>
          <a:srgbClr val="000000"/>
        </a:dk1>
        <a:lt1>
          <a:srgbClr val="FFFFFF"/>
        </a:lt1>
        <a:dk2>
          <a:srgbClr val="A2B3DD"/>
        </a:dk2>
        <a:lt2>
          <a:srgbClr val="FFFFFF"/>
        </a:lt2>
        <a:accent1>
          <a:srgbClr val="FF6600"/>
        </a:accent1>
        <a:accent2>
          <a:srgbClr val="FFCC00"/>
        </a:accent2>
        <a:accent3>
          <a:srgbClr val="CED6EB"/>
        </a:accent3>
        <a:accent4>
          <a:srgbClr val="DADADA"/>
        </a:accent4>
        <a:accent5>
          <a:srgbClr val="FFB8AA"/>
        </a:accent5>
        <a:accent6>
          <a:srgbClr val="E7B900"/>
        </a:accent6>
        <a:hlink>
          <a:srgbClr val="33CCCC"/>
        </a:hlink>
        <a:folHlink>
          <a:srgbClr val="36CC6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lm Seas 4">
        <a:dk1>
          <a:srgbClr val="003366"/>
        </a:dk1>
        <a:lt1>
          <a:srgbClr val="FFFFFF"/>
        </a:lt1>
        <a:dk2>
          <a:srgbClr val="A2B3DD"/>
        </a:dk2>
        <a:lt2>
          <a:srgbClr val="FFFFFF"/>
        </a:lt2>
        <a:accent1>
          <a:srgbClr val="9966FF"/>
        </a:accent1>
        <a:accent2>
          <a:srgbClr val="00CC66"/>
        </a:accent2>
        <a:accent3>
          <a:srgbClr val="CED6EB"/>
        </a:accent3>
        <a:accent4>
          <a:srgbClr val="DADADA"/>
        </a:accent4>
        <a:accent5>
          <a:srgbClr val="CAB8FF"/>
        </a:accent5>
        <a:accent6>
          <a:srgbClr val="00B95C"/>
        </a:accent6>
        <a:hlink>
          <a:srgbClr val="65C8FF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1966</TotalTime>
  <Words>764</Words>
  <Application>Microsoft Macintosh PowerPoint</Application>
  <PresentationFormat>On-screen Show (4:3)</PresentationFormat>
  <Paragraphs>168</Paragraphs>
  <Slides>37</Slides>
  <Notes>37</Notes>
  <HiddenSlides>0</HiddenSlides>
  <MMClips>6</MMClips>
  <ScaleCrop>false</ScaleCrop>
  <HeadingPairs>
    <vt:vector size="4" baseType="variant">
      <vt:variant>
        <vt:lpstr>Design Template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38" baseType="lpstr">
      <vt:lpstr>Calm Seas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</vt:vector>
  </TitlesOfParts>
  <Company>Music Education Consultants,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Marcia Neel</dc:creator>
  <cp:lastModifiedBy>Marcia Neel</cp:lastModifiedBy>
  <cp:revision>200</cp:revision>
  <dcterms:created xsi:type="dcterms:W3CDTF">2015-06-17T19:00:29Z</dcterms:created>
  <dcterms:modified xsi:type="dcterms:W3CDTF">2015-06-17T19:03:55Z</dcterms:modified>
</cp:coreProperties>
</file>