
<file path=[Content_Types].xml><?xml version="1.0" encoding="utf-8"?>
<Types xmlns="http://schemas.openxmlformats.org/package/2006/content-types">
  <Override PartName="/ppt/notesSlides/notesSlide24.xml" ContentType="application/vnd.openxmlformats-officedocument.presentationml.notesSlide+xml"/>
  <Default Extension="pdf" ContentType="application/pdf"/>
  <Override PartName="/ppt/slides/slide14.xml" ContentType="application/vnd.openxmlformats-officedocument.presentationml.slide+xml"/>
  <Default Extension="rels" ContentType="application/vnd.openxmlformats-package.relationships+xml"/>
  <Override PartName="/ppt/notesSlides/notesSlide16.xml" ContentType="application/vnd.openxmlformats-officedocument.presentationml.notesSlide+xml"/>
  <Default Extension="xml" ContentType="application/xml"/>
  <Override PartName="/ppt/tableStyles.xml" ContentType="application/vnd.openxmlformats-officedocument.presentationml.tableStyles+xml"/>
  <Override PartName="/ppt/notesSlides/notesSlide31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21.xml" ContentType="application/vnd.openxmlformats-officedocument.presentationml.slide+xml"/>
  <Override PartName="/ppt/slides/slide37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39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ppt/notesSlides/notesSlide7.xml" ContentType="application/vnd.openxmlformats-officedocument.presentationml.notesSlide+xml"/>
  <Override PartName="/ppt/notesSlides/notesSlide30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slideLayouts/slideLayout15.xml" ContentType="application/vnd.openxmlformats-officedocument.presentationml.slideLayout+xml"/>
  <Override PartName="/ppt/slides/slide27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20.xml" ContentType="application/vnd.openxmlformats-officedocument.presentationml.slide+xml"/>
  <Override PartName="/ppt/slides/slide36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8.xml" ContentType="application/vnd.openxmlformats-officedocument.presentationml.notesSlide+xml"/>
  <Default Extension="png" ContentType="image/png"/>
  <Override PartName="/ppt/slideLayouts/slideLayout4.xml" ContentType="application/vnd.openxmlformats-officedocument.presentationml.slideLayout+xml"/>
  <Override PartName="/ppt/slides/slide12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slides/slide26.xml" ContentType="application/vnd.openxmlformats-officedocument.presentationml.slide+xml"/>
  <Override PartName="/ppt/slideLayouts/slideLayout14.xml" ContentType="application/vnd.openxmlformats-officedocument.presentationml.slideLayout+xml"/>
  <Override PartName="/ppt/notesSlides/notesSlide28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13.xml" ContentType="application/vnd.openxmlformats-officedocument.presentationml.slideLayout+xml"/>
  <Override PartName="/ppt/slides/slide25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notesSlides/notesSlide20.xml" ContentType="application/vnd.openxmlformats-officedocument.presentationml.notesSlide+xml"/>
  <Override PartName="/ppt/tags/tag1.xml" ContentType="application/vnd.openxmlformats-officedocument.presentationml.tags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7.xml" ContentType="application/vnd.openxmlformats-officedocument.presentationml.slide+xml"/>
  <Override PartName="/ppt/notesSlides/notesSlide19.xml" ContentType="application/vnd.openxmlformats-officedocument.presentationml.notesSlide+xml"/>
  <Override PartName="/ppt/notesSlides/notesSlide36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2.xml" ContentType="application/vnd.openxmlformats-officedocument.presentationml.notesSlide+xml"/>
  <Override PartName="/docProps/app.xml" ContentType="application/vnd.openxmlformats-officedocument.extended-properties+xml"/>
  <Override PartName="/ppt/notesSlides/notesSlide34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slides/slide24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26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Override PartName="/ppt/notesSlides/notesSlide18.xml" ContentType="application/vnd.openxmlformats-officedocument.presentationml.notesSlide+xml"/>
  <Default Extension="jpeg" ContentType="image/jpeg"/>
  <Override PartName="/ppt/viewProps.xml" ContentType="application/vnd.openxmlformats-officedocument.presentationml.viewProps+xml"/>
  <Override PartName="/ppt/notesSlides/notesSlide11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40.xml" ContentType="application/vnd.openxmlformats-officedocument.presentationml.slide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s/slide39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notesSlides/notesSlide25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notesSlides/notesSlide17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29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Override PartName="/ppt/slides/slide38.xml" ContentType="application/vnd.openxmlformats-officedocument.presentationml.slide+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Default Extension="bin" ContentType="application/vnd.openxmlformats-officedocument.presentationml.printerSettings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>
  <p:sldMasterIdLst>
    <p:sldMasterId id="2147483701" r:id="rId1"/>
  </p:sldMasterIdLst>
  <p:notesMasterIdLst>
    <p:notesMasterId r:id="rId42"/>
  </p:notesMasterIdLst>
  <p:handoutMasterIdLst>
    <p:handoutMasterId r:id="rId43"/>
  </p:handoutMasterIdLst>
  <p:sldIdLst>
    <p:sldId id="336" r:id="rId2"/>
    <p:sldId id="418" r:id="rId3"/>
    <p:sldId id="259" r:id="rId4"/>
    <p:sldId id="367" r:id="rId5"/>
    <p:sldId id="345" r:id="rId6"/>
    <p:sldId id="373" r:id="rId7"/>
    <p:sldId id="374" r:id="rId8"/>
    <p:sldId id="420" r:id="rId9"/>
    <p:sldId id="368" r:id="rId10"/>
    <p:sldId id="392" r:id="rId11"/>
    <p:sldId id="431" r:id="rId12"/>
    <p:sldId id="401" r:id="rId13"/>
    <p:sldId id="398" r:id="rId14"/>
    <p:sldId id="425" r:id="rId15"/>
    <p:sldId id="426" r:id="rId16"/>
    <p:sldId id="427" r:id="rId17"/>
    <p:sldId id="412" r:id="rId18"/>
    <p:sldId id="432" r:id="rId19"/>
    <p:sldId id="436" r:id="rId20"/>
    <p:sldId id="437" r:id="rId21"/>
    <p:sldId id="433" r:id="rId22"/>
    <p:sldId id="353" r:id="rId23"/>
    <p:sldId id="413" r:id="rId24"/>
    <p:sldId id="354" r:id="rId25"/>
    <p:sldId id="379" r:id="rId26"/>
    <p:sldId id="430" r:id="rId27"/>
    <p:sldId id="376" r:id="rId28"/>
    <p:sldId id="357" r:id="rId29"/>
    <p:sldId id="358" r:id="rId30"/>
    <p:sldId id="359" r:id="rId31"/>
    <p:sldId id="361" r:id="rId32"/>
    <p:sldId id="395" r:id="rId33"/>
    <p:sldId id="362" r:id="rId34"/>
    <p:sldId id="369" r:id="rId35"/>
    <p:sldId id="364" r:id="rId36"/>
    <p:sldId id="365" r:id="rId37"/>
    <p:sldId id="417" r:id="rId38"/>
    <p:sldId id="419" r:id="rId39"/>
    <p:sldId id="421" r:id="rId40"/>
    <p:sldId id="439" r:id="rId41"/>
  </p:sldIdLst>
  <p:sldSz cx="9144000" cy="6858000" type="screen4x3"/>
  <p:notesSz cx="6858000" cy="91805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000080"/>
    <a:srgbClr val="89D845"/>
    <a:srgbClr val="4890C5"/>
    <a:srgbClr val="4D9AFF"/>
    <a:srgbClr val="1A85FF"/>
    <a:srgbClr val="E58955"/>
    <a:srgbClr val="663300"/>
    <a:srgbClr val="336699"/>
    <a:srgbClr val="2C7478"/>
    <a:srgbClr val="66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60" autoAdjust="0"/>
    <p:restoredTop sz="95513" autoAdjust="0"/>
  </p:normalViewPr>
  <p:slideViewPr>
    <p:cSldViewPr>
      <p:cViewPr>
        <p:scale>
          <a:sx n="100" d="100"/>
          <a:sy n="100" d="100"/>
        </p:scale>
        <p:origin x="-584" y="-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76" d="100"/>
          <a:sy n="76" d="100"/>
        </p:scale>
        <p:origin x="-2520" y="-104"/>
      </p:cViewPr>
      <p:guideLst>
        <p:guide orient="horz" pos="2891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viewProps" Target="viewProps.xml"/><Relationship Id="rId47" Type="http://schemas.openxmlformats.org/officeDocument/2006/relationships/theme" Target="theme/theme1.xml"/><Relationship Id="rId48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notesMaster" Target="notesMasters/notesMaster1.xml"/><Relationship Id="rId43" Type="http://schemas.openxmlformats.org/officeDocument/2006/relationships/handoutMaster" Target="handoutMasters/handoutMaster1.xml"/><Relationship Id="rId44" Type="http://schemas.openxmlformats.org/officeDocument/2006/relationships/printerSettings" Target="printerSettings/printerSettings1.bin"/><Relationship Id="rId4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r>
              <a:rPr lang="en-US"/>
              <a:t>www.musiceducationconsultants.net/mmea2010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D8740342-88AF-394B-B732-DDB4ACA69DEA}" type="datetime1">
              <a:rPr lang="en-US"/>
              <a:pPr>
                <a:defRPr/>
              </a:pPr>
              <a:t>11/13/15</a:t>
            </a:fld>
            <a:endParaRPr lang="en-US"/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CCD0701C-8767-7748-BB28-F52BB2FD03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r>
              <a:rPr lang="en-US"/>
              <a:t>www.musiceducationconsultants.net/mmea2010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B75A0A98-2420-AA46-97BE-521E26A34E3C}" type="datetime1">
              <a:rPr lang="en-US"/>
              <a:pPr>
                <a:defRPr/>
              </a:pPr>
              <a:t>11/13/15</a:t>
            </a:fld>
            <a:endParaRPr lang="en-US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35063" y="688975"/>
            <a:ext cx="4591050" cy="3441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60863"/>
            <a:ext cx="5486400" cy="413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B39AECCE-B0FE-4E46-839A-6B1EA38F78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09" charset="-128"/>
        <a:cs typeface="ＭＳ Ｐゴシック" pitchFamily="-109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048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DC51DA-B95C-D341-B962-2E8ACE502E8E}" type="slidenum">
              <a:rPr lang="en-US">
                <a:latin typeface="Times" charset="0"/>
              </a:rPr>
              <a:pPr/>
              <a:t>1</a:t>
            </a:fld>
            <a:endParaRPr lang="en-US">
              <a:latin typeface="Times" charset="0"/>
            </a:endParaRPr>
          </a:p>
        </p:txBody>
      </p:sp>
      <p:sp>
        <p:nvSpPr>
          <p:cNvPr id="204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8915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0AB925D1-ECA0-944F-859F-96692EBFB789}" type="slidenum">
              <a:rPr lang="en-US" sz="1200"/>
              <a:pPr algn="r" eaLnBrk="0" hangingPunct="0"/>
              <a:t>10</a:t>
            </a:fld>
            <a:endParaRPr lang="en-US" sz="1200"/>
          </a:p>
        </p:txBody>
      </p:sp>
      <p:sp>
        <p:nvSpPr>
          <p:cNvPr id="38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8915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0AB925D1-ECA0-944F-859F-96692EBFB789}" type="slidenum">
              <a:rPr lang="en-US" sz="1200"/>
              <a:pPr algn="r" eaLnBrk="0" hangingPunct="0"/>
              <a:t>11</a:t>
            </a:fld>
            <a:endParaRPr lang="en-US" sz="1200"/>
          </a:p>
        </p:txBody>
      </p:sp>
      <p:sp>
        <p:nvSpPr>
          <p:cNvPr id="38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4301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03C524-CB1F-434F-95D0-E437F9425D12}" type="slidenum">
              <a:rPr lang="en-US">
                <a:latin typeface="Times" charset="0"/>
              </a:rPr>
              <a:pPr/>
              <a:t>12</a:t>
            </a:fld>
            <a:endParaRPr lang="en-US">
              <a:latin typeface="Times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13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14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15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16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17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18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19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2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20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21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4710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DA2730-C559-6149-AF69-33893FB84282}" type="slidenum">
              <a:rPr lang="en-US">
                <a:latin typeface="Times" charset="0"/>
              </a:rPr>
              <a:pPr/>
              <a:t>22</a:t>
            </a:fld>
            <a:endParaRPr lang="en-US">
              <a:latin typeface="Times" charset="0"/>
            </a:endParaRPr>
          </a:p>
        </p:txBody>
      </p:sp>
      <p:sp>
        <p:nvSpPr>
          <p:cNvPr id="471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71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4710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DA2730-C559-6149-AF69-33893FB84282}" type="slidenum">
              <a:rPr lang="en-US">
                <a:latin typeface="Times" charset="0"/>
              </a:rPr>
              <a:pPr/>
              <a:t>23</a:t>
            </a:fld>
            <a:endParaRPr lang="en-US">
              <a:latin typeface="Times" charset="0"/>
            </a:endParaRPr>
          </a:p>
        </p:txBody>
      </p:sp>
      <p:sp>
        <p:nvSpPr>
          <p:cNvPr id="471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71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4915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53249C-0124-C842-94CC-967B691BC945}" type="slidenum">
              <a:rPr lang="en-US">
                <a:latin typeface="Times" charset="0"/>
              </a:rPr>
              <a:pPr/>
              <a:t>24</a:t>
            </a:fld>
            <a:endParaRPr lang="en-US">
              <a:latin typeface="Times" charset="0"/>
            </a:endParaRPr>
          </a:p>
        </p:txBody>
      </p:sp>
      <p:sp>
        <p:nvSpPr>
          <p:cNvPr id="491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915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529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D2754D03-7674-2A4F-ACED-F50A6153A886}" type="slidenum">
              <a:rPr lang="en-US" sz="1200"/>
              <a:pPr algn="r" eaLnBrk="0" hangingPunct="0"/>
              <a:t>25</a:t>
            </a:fld>
            <a:endParaRPr lang="en-US" sz="1200"/>
          </a:p>
        </p:txBody>
      </p:sp>
      <p:sp>
        <p:nvSpPr>
          <p:cNvPr id="553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53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529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D2754D03-7674-2A4F-ACED-F50A6153A886}" type="slidenum">
              <a:rPr lang="en-US" sz="1200"/>
              <a:pPr algn="r" eaLnBrk="0" hangingPunct="0"/>
              <a:t>26</a:t>
            </a:fld>
            <a:endParaRPr lang="en-US" sz="1200"/>
          </a:p>
        </p:txBody>
      </p:sp>
      <p:sp>
        <p:nvSpPr>
          <p:cNvPr id="553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53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7347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4009952-8B47-E246-9D58-32676A7ED467}" type="slidenum">
              <a:rPr lang="en-US" sz="1200"/>
              <a:pPr algn="r" eaLnBrk="0" hangingPunct="0"/>
              <a:t>27</a:t>
            </a:fld>
            <a:endParaRPr lang="en-US" sz="1200"/>
          </a:p>
        </p:txBody>
      </p:sp>
      <p:sp>
        <p:nvSpPr>
          <p:cNvPr id="573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939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7796D4-2468-D241-AEE4-66E9989D8D25}" type="slidenum">
              <a:rPr lang="en-US">
                <a:latin typeface="Times" charset="0"/>
              </a:rPr>
              <a:pPr/>
              <a:t>28</a:t>
            </a:fld>
            <a:endParaRPr lang="en-US">
              <a:latin typeface="Times" charset="0"/>
            </a:endParaRPr>
          </a:p>
        </p:txBody>
      </p:sp>
      <p:sp>
        <p:nvSpPr>
          <p:cNvPr id="593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93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6349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A22F2C-74E5-1B42-B6C2-D65B614F5CB8}" type="slidenum">
              <a:rPr lang="en-US">
                <a:latin typeface="Times" charset="0"/>
              </a:rPr>
              <a:pPr/>
              <a:t>29</a:t>
            </a:fld>
            <a:endParaRPr lang="en-US">
              <a:latin typeface="Times" charset="0"/>
            </a:endParaRPr>
          </a:p>
        </p:txBody>
      </p:sp>
      <p:sp>
        <p:nvSpPr>
          <p:cNvPr id="634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6349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6553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0EA7B2-6225-2841-AD00-BA1FADCBDB0A}" type="slidenum">
              <a:rPr lang="en-US">
                <a:latin typeface="Times" charset="0"/>
              </a:rPr>
              <a:pPr/>
              <a:t>30</a:t>
            </a:fld>
            <a:endParaRPr lang="en-US">
              <a:latin typeface="Times" charset="0"/>
            </a:endParaRPr>
          </a:p>
        </p:txBody>
      </p:sp>
      <p:sp>
        <p:nvSpPr>
          <p:cNvPr id="655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6554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7782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0FF3CE-7206-C54C-B3FB-F0122E611A2A}" type="slidenum">
              <a:rPr lang="en-US">
                <a:latin typeface="Times" charset="0"/>
              </a:rPr>
              <a:pPr/>
              <a:t>36</a:t>
            </a:fld>
            <a:endParaRPr lang="en-US">
              <a:latin typeface="Times" charset="0"/>
            </a:endParaRPr>
          </a:p>
        </p:txBody>
      </p:sp>
      <p:sp>
        <p:nvSpPr>
          <p:cNvPr id="7782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77829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81923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E7496D20-6913-8746-A50C-2AFCED1F8986}" type="slidenum">
              <a:rPr lang="en-US" sz="1200"/>
              <a:pPr algn="r" eaLnBrk="0" hangingPunct="0"/>
              <a:t>37</a:t>
            </a:fld>
            <a:endParaRPr lang="en-US" sz="1200"/>
          </a:p>
        </p:txBody>
      </p:sp>
      <p:sp>
        <p:nvSpPr>
          <p:cNvPr id="8192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8192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81923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E7496D20-6913-8746-A50C-2AFCED1F8986}" type="slidenum">
              <a:rPr lang="en-US" sz="1200"/>
              <a:pPr algn="r" eaLnBrk="0" hangingPunct="0"/>
              <a:t>38</a:t>
            </a:fld>
            <a:endParaRPr lang="en-US" sz="1200"/>
          </a:p>
        </p:txBody>
      </p:sp>
      <p:sp>
        <p:nvSpPr>
          <p:cNvPr id="8192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8192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962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7320F90B-4549-8B42-8271-881C773E68E5}" type="slidenum">
              <a:rPr lang="en-US" sz="1200"/>
              <a:pPr algn="r" eaLnBrk="0" hangingPunct="0"/>
              <a:t>39</a:t>
            </a:fld>
            <a:endParaRPr lang="en-US" sz="1200"/>
          </a:p>
        </p:txBody>
      </p:sp>
      <p:sp>
        <p:nvSpPr>
          <p:cNvPr id="962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962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867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17CFF4-B237-0E4C-BE91-19C18C04C462}" type="slidenum">
              <a:rPr lang="en-US">
                <a:latin typeface="Times" charset="0"/>
              </a:rPr>
              <a:pPr/>
              <a:t>4</a:t>
            </a:fld>
            <a:endParaRPr lang="en-US">
              <a:latin typeface="Times" charset="0"/>
            </a:endParaRPr>
          </a:p>
        </p:txBody>
      </p:sp>
      <p:sp>
        <p:nvSpPr>
          <p:cNvPr id="286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867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962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7320F90B-4549-8B42-8271-881C773E68E5}" type="slidenum">
              <a:rPr lang="en-US" sz="1200"/>
              <a:pPr algn="r" eaLnBrk="0" hangingPunct="0"/>
              <a:t>40</a:t>
            </a:fld>
            <a:endParaRPr lang="en-US" sz="1200"/>
          </a:p>
        </p:txBody>
      </p:sp>
      <p:sp>
        <p:nvSpPr>
          <p:cNvPr id="962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962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072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911E31-A891-7145-813C-32B07326DB4A}" type="slidenum">
              <a:rPr lang="en-US">
                <a:latin typeface="Times" charset="0"/>
              </a:rPr>
              <a:pPr/>
              <a:t>5</a:t>
            </a:fld>
            <a:endParaRPr lang="en-US">
              <a:latin typeface="Times" charset="0"/>
            </a:endParaRPr>
          </a:p>
        </p:txBody>
      </p:sp>
      <p:sp>
        <p:nvSpPr>
          <p:cNvPr id="307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072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2771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827501BC-4349-A844-BA03-C42FA1A8B46F}" type="slidenum">
              <a:rPr lang="en-US" sz="1200"/>
              <a:pPr algn="r" eaLnBrk="0" hangingPunct="0"/>
              <a:t>6</a:t>
            </a:fld>
            <a:endParaRPr lang="en-US" sz="1200"/>
          </a:p>
        </p:txBody>
      </p:sp>
      <p:sp>
        <p:nvSpPr>
          <p:cNvPr id="327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481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4DA43024-AE97-8043-AC15-2820158D0ECF}" type="slidenum">
              <a:rPr lang="en-US" sz="1200"/>
              <a:pPr algn="r" eaLnBrk="0" hangingPunct="0"/>
              <a:t>7</a:t>
            </a:fld>
            <a:endParaRPr lang="en-US" sz="1200"/>
          </a:p>
        </p:txBody>
      </p:sp>
      <p:sp>
        <p:nvSpPr>
          <p:cNvPr id="348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482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481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4DA43024-AE97-8043-AC15-2820158D0ECF}" type="slidenum">
              <a:rPr lang="en-US" sz="1200"/>
              <a:pPr algn="r" eaLnBrk="0" hangingPunct="0"/>
              <a:t>8</a:t>
            </a:fld>
            <a:endParaRPr lang="en-US" sz="1200"/>
          </a:p>
        </p:txBody>
      </p:sp>
      <p:sp>
        <p:nvSpPr>
          <p:cNvPr id="348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482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686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64C40B-BD92-904B-B0D1-39491AF29CEA}" type="slidenum">
              <a:rPr lang="en-US">
                <a:latin typeface="Times" charset="0"/>
              </a:rPr>
              <a:pPr/>
              <a:t>9</a:t>
            </a:fld>
            <a:endParaRPr lang="en-US">
              <a:latin typeface="Times" charset="0"/>
            </a:endParaRPr>
          </a:p>
        </p:txBody>
      </p:sp>
      <p:sp>
        <p:nvSpPr>
          <p:cNvPr id="368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686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26"/>
          <p:cNvSpPr>
            <a:spLocks noChangeArrowheads="1"/>
          </p:cNvSpPr>
          <p:nvPr/>
        </p:nvSpPr>
        <p:spPr bwMode="auto">
          <a:xfrm>
            <a:off x="381000" y="990600"/>
            <a:ext cx="76200" cy="5105400"/>
          </a:xfrm>
          <a:prstGeom prst="rect">
            <a:avLst/>
          </a:prstGeom>
          <a:solidFill>
            <a:schemeClr val="bg2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2400" dirty="0">
              <a:latin typeface="Times New Roman"/>
            </a:endParaRPr>
          </a:p>
        </p:txBody>
      </p:sp>
      <p:grpSp>
        <p:nvGrpSpPr>
          <p:cNvPr id="5" name="Group 1032"/>
          <p:cNvGrpSpPr>
            <a:grpSpLocks/>
          </p:cNvGrpSpPr>
          <p:nvPr/>
        </p:nvGrpSpPr>
        <p:grpSpPr bwMode="auto">
          <a:xfrm>
            <a:off x="381000" y="304800"/>
            <a:ext cx="8391525" cy="5791200"/>
            <a:chOff x="240" y="192"/>
            <a:chExt cx="5286" cy="3648"/>
          </a:xfrm>
        </p:grpSpPr>
        <p:sp>
          <p:nvSpPr>
            <p:cNvPr id="6" name="Rectangle 1033"/>
            <p:cNvSpPr>
              <a:spLocks noChangeArrowheads="1"/>
            </p:cNvSpPr>
            <p:nvPr/>
          </p:nvSpPr>
          <p:spPr bwMode="auto">
            <a:xfrm flipV="1">
              <a:off x="5236" y="192"/>
              <a:ext cx="288" cy="2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7" name="Rectangle 1034"/>
            <p:cNvSpPr>
              <a:spLocks noChangeArrowheads="1"/>
            </p:cNvSpPr>
            <p:nvPr/>
          </p:nvSpPr>
          <p:spPr bwMode="auto">
            <a:xfrm flipV="1">
              <a:off x="240" y="192"/>
              <a:ext cx="5004" cy="28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8" name="Rectangle 1035"/>
            <p:cNvSpPr>
              <a:spLocks noChangeArrowheads="1"/>
            </p:cNvSpPr>
            <p:nvPr/>
          </p:nvSpPr>
          <p:spPr bwMode="auto">
            <a:xfrm flipV="1">
              <a:off x="240" y="480"/>
              <a:ext cx="500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9" name="Rectangle 1036"/>
            <p:cNvSpPr>
              <a:spLocks noChangeArrowheads="1"/>
            </p:cNvSpPr>
            <p:nvPr/>
          </p:nvSpPr>
          <p:spPr bwMode="auto">
            <a:xfrm flipV="1">
              <a:off x="5242" y="480"/>
              <a:ext cx="282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10" name="Line 1037"/>
            <p:cNvSpPr>
              <a:spLocks noChangeShapeType="1"/>
            </p:cNvSpPr>
            <p:nvPr/>
          </p:nvSpPr>
          <p:spPr bwMode="auto">
            <a:xfrm flipH="1">
              <a:off x="480" y="2256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CA" dirty="0"/>
            </a:p>
          </p:txBody>
        </p:sp>
        <p:sp>
          <p:nvSpPr>
            <p:cNvPr id="11" name="Rectangle 1038"/>
            <p:cNvSpPr>
              <a:spLocks noChangeArrowheads="1"/>
            </p:cNvSpPr>
            <p:nvPr/>
          </p:nvSpPr>
          <p:spPr bwMode="auto">
            <a:xfrm>
              <a:off x="240" y="192"/>
              <a:ext cx="5286" cy="364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</p:grpSp>
      <p:sp>
        <p:nvSpPr>
          <p:cNvPr id="294915" name="Rectangle 1027"/>
          <p:cNvSpPr>
            <a:spLocks noGrp="1" noChangeArrowheads="1"/>
          </p:cNvSpPr>
          <p:nvPr>
            <p:ph type="ctrTitle"/>
          </p:nvPr>
        </p:nvSpPr>
        <p:spPr>
          <a:xfrm>
            <a:off x="762000" y="1371600"/>
            <a:ext cx="7696200" cy="2057400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94916" name="Rectangle 1028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765550"/>
            <a:ext cx="7696200" cy="2057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>
                <a:latin typeface="Arial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Rectangle 1029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2CC2A0-207B-324C-9854-DFDA1863FDE1}" type="datetime1">
              <a:rPr lang="en-US"/>
              <a:pPr>
                <a:defRPr/>
              </a:pPr>
              <a:t>11/13/15</a:t>
            </a:fld>
            <a:endParaRPr lang="en-US"/>
          </a:p>
        </p:txBody>
      </p:sp>
      <p:sp>
        <p:nvSpPr>
          <p:cNvPr id="13" name="Rectangle 103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0"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14" name="Rectangle 103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b="1"/>
            </a:lvl1pPr>
          </a:lstStyle>
          <a:p>
            <a:pPr>
              <a:defRPr/>
            </a:pPr>
            <a:fld id="{FEAEA901-911E-8F4B-ADE6-4DAAFA38A1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47133-5F69-4640-A4AA-4405A49ED681}" type="datetime1">
              <a:rPr lang="en-US"/>
              <a:pPr>
                <a:defRPr/>
              </a:pPr>
              <a:t>11/13/15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B298BF-2ED1-C641-8AF2-D62E0FB0FC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0"/>
            <a:ext cx="2057400" cy="5597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3400"/>
            <a:ext cx="6019800" cy="5597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28916-3468-0F48-8867-0723C64D51C4}" type="datetime1">
              <a:rPr lang="en-US"/>
              <a:pPr>
                <a:defRPr/>
              </a:pPr>
              <a:t>11/13/15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830AD8-A0C4-9245-9CC9-F064FDAEB2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6D8990-19E4-624D-A52F-29D476C99851}" type="datetime1">
              <a:rPr lang="en-US"/>
              <a:pPr>
                <a:defRPr/>
              </a:pPr>
              <a:t>11/13/15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8C437-0A12-3E4A-B959-FB613AA658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828800"/>
            <a:ext cx="4038600" cy="2074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828800"/>
            <a:ext cx="4038600" cy="2074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4056063"/>
            <a:ext cx="4038600" cy="2074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056063"/>
            <a:ext cx="4038600" cy="2074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002895-75B7-7F42-B0DA-5DCF2C23CB47}" type="datetime1">
              <a:rPr lang="en-US"/>
              <a:pPr>
                <a:defRPr/>
              </a:pPr>
              <a:t>11/13/15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BABC7-3438-0242-9902-1569626FF7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0037E-6282-DB40-B0DA-163EFCF72F80}" type="datetime1">
              <a:rPr lang="en-US"/>
              <a:pPr>
                <a:defRPr/>
              </a:pPr>
              <a:t>11/13/15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1D5DB-31D2-E845-B1D6-42C544E9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AndTx" preserve="1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828800"/>
            <a:ext cx="4038600" cy="2074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4056063"/>
            <a:ext cx="4038600" cy="2074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F69239-3426-2942-8EA9-48A848B123C2}" type="datetime1">
              <a:rPr lang="en-US"/>
              <a:pPr>
                <a:defRPr/>
              </a:pPr>
              <a:t>11/13/15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A4C9D-5E3E-F844-B17C-D86FA4D50B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0166F8-CE87-8B43-BAE2-65CDED238B66}" type="datetime1">
              <a:rPr lang="en-US"/>
              <a:pPr>
                <a:defRPr/>
              </a:pPr>
              <a:t>11/13/15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91FE74-AD99-234C-AAB2-EBF98255DF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144613-3C06-4C49-AAF4-D49BC73B3724}" type="datetime1">
              <a:rPr lang="en-US"/>
              <a:pPr>
                <a:defRPr/>
              </a:pPr>
              <a:t>11/13/15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2BA3FF-04C3-304C-AFAC-535F33ABCD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AF616D-1AB2-584A-ABDC-F8AFEBF9E4D3}" type="datetime1">
              <a:rPr lang="en-US"/>
              <a:pPr>
                <a:defRPr/>
              </a:pPr>
              <a:t>11/13/15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5A3C15-6233-A445-AFD5-FCAA310809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FD230F-A3F0-5041-8E23-129B9FF44FF8}" type="datetime1">
              <a:rPr lang="en-US"/>
              <a:pPr>
                <a:defRPr/>
              </a:pPr>
              <a:t>11/13/15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15CF69-2477-6646-8D09-BB92A8E738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F37C9-2858-2148-A578-424EB224237F}" type="datetime1">
              <a:rPr lang="en-US"/>
              <a:pPr>
                <a:defRPr/>
              </a:pPr>
              <a:t>11/13/15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FBA6AC-771E-6B4B-A2B5-C6E1E0B157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818DE9-B5AB-A045-89EF-2CB70DA3856F}" type="datetime1">
              <a:rPr lang="en-US"/>
              <a:pPr>
                <a:defRPr/>
              </a:pPr>
              <a:t>11/13/15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258C2-9E0C-F843-94B0-06B40E8DF8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F48C1-105D-9946-8B5E-4E7A0D78D215}" type="datetime1">
              <a:rPr lang="en-US"/>
              <a:pPr>
                <a:defRPr/>
              </a:pPr>
              <a:t>11/13/15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5B5DC3-9D3E-EE47-91E6-964F596B2A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6CA918-6897-3547-9585-3256AAB893D3}" type="datetime1">
              <a:rPr lang="en-US"/>
              <a:pPr>
                <a:defRPr/>
              </a:pPr>
              <a:t>11/13/15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FF567-FC49-4B4E-BB0F-A4A90FB61F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33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30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38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-112" charset="0"/>
              </a:defRPr>
            </a:lvl1pPr>
          </a:lstStyle>
          <a:p>
            <a:pPr>
              <a:defRPr/>
            </a:pPr>
            <a:fld id="{70232422-39F9-8E4E-9D55-B4F015B40938}" type="datetime1">
              <a:rPr lang="en-US"/>
              <a:pPr>
                <a:defRPr/>
              </a:pPr>
              <a:t>11/13/15</a:t>
            </a:fld>
            <a:endParaRPr lang="en-US"/>
          </a:p>
        </p:txBody>
      </p:sp>
      <p:sp>
        <p:nvSpPr>
          <p:cNvPr id="2938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b="1">
                <a:latin typeface="Arial" pitchFamily="-109" charset="0"/>
              </a:defRPr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2938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-112" charset="0"/>
              </a:defRPr>
            </a:lvl1pPr>
          </a:lstStyle>
          <a:p>
            <a:pPr>
              <a:defRPr/>
            </a:pPr>
            <a:fld id="{665C1D2B-DEBA-2D44-B1C4-CDFCB62A14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279400" y="152400"/>
            <a:ext cx="8686800" cy="1600200"/>
            <a:chOff x="176" y="96"/>
            <a:chExt cx="5472" cy="1008"/>
          </a:xfrm>
        </p:grpSpPr>
        <p:sp>
          <p:nvSpPr>
            <p:cNvPr id="293896" name="Line 8"/>
            <p:cNvSpPr>
              <a:spLocks noChangeShapeType="1"/>
            </p:cNvSpPr>
            <p:nvPr/>
          </p:nvSpPr>
          <p:spPr bwMode="auto">
            <a:xfrm flipH="1">
              <a:off x="288" y="1104"/>
              <a:ext cx="5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CA" dirty="0"/>
            </a:p>
          </p:txBody>
        </p:sp>
        <p:sp>
          <p:nvSpPr>
            <p:cNvPr id="293897" name="Rectangle 9"/>
            <p:cNvSpPr>
              <a:spLocks noChangeArrowheads="1"/>
            </p:cNvSpPr>
            <p:nvPr/>
          </p:nvSpPr>
          <p:spPr bwMode="auto">
            <a:xfrm>
              <a:off x="5504" y="96"/>
              <a:ext cx="14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293898" name="Rectangle 10"/>
            <p:cNvSpPr>
              <a:spLocks noChangeArrowheads="1"/>
            </p:cNvSpPr>
            <p:nvPr/>
          </p:nvSpPr>
          <p:spPr bwMode="auto">
            <a:xfrm>
              <a:off x="176" y="96"/>
              <a:ext cx="5326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293899" name="Rectangle 11"/>
            <p:cNvSpPr>
              <a:spLocks noChangeArrowheads="1"/>
            </p:cNvSpPr>
            <p:nvPr/>
          </p:nvSpPr>
          <p:spPr bwMode="auto">
            <a:xfrm>
              <a:off x="176" y="240"/>
              <a:ext cx="5326" cy="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293900" name="Rectangle 12"/>
            <p:cNvSpPr>
              <a:spLocks noChangeArrowheads="1"/>
            </p:cNvSpPr>
            <p:nvPr/>
          </p:nvSpPr>
          <p:spPr bwMode="auto">
            <a:xfrm>
              <a:off x="5504" y="241"/>
              <a:ext cx="144" cy="8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8" r:id="rId1"/>
    <p:sldLayoutId id="2147484054" r:id="rId2"/>
    <p:sldLayoutId id="2147484055" r:id="rId3"/>
    <p:sldLayoutId id="2147484056" r:id="rId4"/>
    <p:sldLayoutId id="2147484057" r:id="rId5"/>
    <p:sldLayoutId id="2147484058" r:id="rId6"/>
    <p:sldLayoutId id="2147484059" r:id="rId7"/>
    <p:sldLayoutId id="2147484060" r:id="rId8"/>
    <p:sldLayoutId id="2147484061" r:id="rId9"/>
    <p:sldLayoutId id="2147484062" r:id="rId10"/>
    <p:sldLayoutId id="2147484063" r:id="rId11"/>
    <p:sldLayoutId id="2147484064" r:id="rId12"/>
    <p:sldLayoutId id="2147484065" r:id="rId13"/>
    <p:sldLayoutId id="2147484066" r:id="rId14"/>
    <p:sldLayoutId id="2147484067" r:id="rId15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109" charset="-128"/>
          <a:cs typeface="ＭＳ Ｐゴシック" pitchFamily="-109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  <a:ea typeface="ＭＳ Ｐゴシック" pitchFamily="-109" charset="-128"/>
          <a:cs typeface="ＭＳ Ｐゴシック" pitchFamily="-109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  <a:ea typeface="ＭＳ Ｐゴシック" pitchFamily="-109" charset="-128"/>
          <a:cs typeface="ＭＳ Ｐゴシック" pitchFamily="-109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  <a:ea typeface="ＭＳ Ｐゴシック" pitchFamily="-109" charset="-128"/>
          <a:cs typeface="ＭＳ Ｐゴシック" pitchFamily="-109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  <a:ea typeface="ＭＳ Ｐゴシック" pitchFamily="-109" charset="-128"/>
          <a:cs typeface="ＭＳ Ｐゴシック" pitchFamily="-109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charset="2"/>
        <a:buChar char="o"/>
        <a:defRPr sz="3200">
          <a:solidFill>
            <a:schemeClr val="tx1"/>
          </a:solidFill>
          <a:latin typeface="+mn-lt"/>
          <a:ea typeface="ＭＳ Ｐゴシック" pitchFamily="-109" charset="-128"/>
          <a:cs typeface="ＭＳ Ｐゴシック" pitchFamily="-109" charset="-128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charset="2"/>
        <a:buChar char="n"/>
        <a:defRPr sz="2800">
          <a:solidFill>
            <a:schemeClr val="tx1"/>
          </a:solidFill>
          <a:latin typeface="+mn-lt"/>
          <a:ea typeface="ＭＳ Ｐゴシック" pitchFamily="-112" charset="-128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charset="2"/>
        <a:buChar char="o"/>
        <a:defRPr sz="2400">
          <a:solidFill>
            <a:schemeClr val="tx1"/>
          </a:solidFill>
          <a:latin typeface="+mn-lt"/>
          <a:ea typeface="ＭＳ Ｐゴシック" pitchFamily="-112" charset="-128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charset="2"/>
        <a:buChar char="n"/>
        <a:defRPr sz="2000">
          <a:solidFill>
            <a:schemeClr val="tx1"/>
          </a:solidFill>
          <a:latin typeface="+mn-lt"/>
          <a:ea typeface="ＭＳ Ｐゴシック" pitchFamily="-112" charset="-128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2"/>
        <a:buChar char="o"/>
        <a:defRPr sz="2000">
          <a:solidFill>
            <a:schemeClr val="tx1"/>
          </a:solidFill>
          <a:latin typeface="+mn-lt"/>
          <a:ea typeface="ＭＳ Ｐゴシック" pitchFamily="-112" charset="-128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image" Target="../media/image1.jpeg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8" Type="http://schemas.openxmlformats.org/officeDocument/2006/relationships/image" Target="../media/image5.png"/><Relationship Id="rId9" Type="http://schemas.openxmlformats.org/officeDocument/2006/relationships/image" Target="../media/image6.png"/><Relationship Id="rId1" Type="http://schemas.openxmlformats.org/officeDocument/2006/relationships/tags" Target="../tags/tag1.xml"/><Relationship Id="rId2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4" Type="http://schemas.openxmlformats.org/officeDocument/2006/relationships/image" Target="../media/image23.png"/><Relationship Id="rId1" Type="http://schemas.openxmlformats.org/officeDocument/2006/relationships/video" Target="file://localhost/Users/marcianeel/Desktop/2%20PCMEA%20R&amp;R/%20PCMEA%20R&amp;R%20Videos%20Used/R:R%20Slide%2017%20Parent%20Band.mp4" TargetMode="External"/><Relationship Id="rId2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4" Type="http://schemas.openxmlformats.org/officeDocument/2006/relationships/image" Target="../media/image28.png"/><Relationship Id="rId1" Type="http://schemas.openxmlformats.org/officeDocument/2006/relationships/video" Target="file://localhost/Users/marcianeel/Desktop/2%20PCMEA%20R&amp;R/%20PCMEA%20R&amp;R%20Videos%20Used/R:R%20Slide%2021%20Bailey%20MS%20Mariachi.mov" TargetMode="External"/><Relationship Id="rId2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4" Type="http://schemas.openxmlformats.org/officeDocument/2006/relationships/image" Target="../media/image30.png"/><Relationship Id="rId5" Type="http://schemas.openxmlformats.org/officeDocument/2006/relationships/image" Target="../media/image31.jpeg"/><Relationship Id="rId6" Type="http://schemas.openxmlformats.org/officeDocument/2006/relationships/image" Target="../media/image32.png"/><Relationship Id="rId7" Type="http://schemas.openxmlformats.org/officeDocument/2006/relationships/image" Target="../media/image33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4" Type="http://schemas.openxmlformats.org/officeDocument/2006/relationships/image" Target="../media/image34.png"/><Relationship Id="rId1" Type="http://schemas.openxmlformats.org/officeDocument/2006/relationships/video" Target="file://localhost/Users/marcianeel/Desktop/2%20PCMEA%20R&amp;R/%20PCMEA%20R&amp;R%20Videos%20Used/R:R%20Slide%2023%20Why%20Stay%20in%20Band.mp4" TargetMode="External"/><Relationship Id="rId2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4" Type="http://schemas.openxmlformats.org/officeDocument/2006/relationships/image" Target="../media/image36.jpeg"/><Relationship Id="rId5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4" Type="http://schemas.openxmlformats.org/officeDocument/2006/relationships/image" Target="../media/image39.png"/><Relationship Id="rId1" Type="http://schemas.openxmlformats.org/officeDocument/2006/relationships/video" Target="file://localhost/Users/marcianeel/Desktop/2%20PCMEA%20R&amp;R/%20PCMEA%20R&amp;R%20Videos%20Used/R:R%20Slide%2026%20There%20Is%20A%20Place.mp4" TargetMode="External"/><Relationship Id="rId2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6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4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4" Type="http://schemas.openxmlformats.org/officeDocument/2006/relationships/image" Target="../media/image49.png"/><Relationship Id="rId1" Type="http://schemas.openxmlformats.org/officeDocument/2006/relationships/video" Target="file://localhost/Users/marcianeel/Desktop/2%20PCMEA%20R&amp;R/%20PCMEA%20R&amp;R%20Videos%20Used/R:R%20Slide%2032%20First%20Performance%20Concert.mov" TargetMode="External"/><Relationship Id="rId2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5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4" Type="http://schemas.openxmlformats.org/officeDocument/2006/relationships/image" Target="../media/image51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4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5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4" Type="http://schemas.openxmlformats.org/officeDocument/2006/relationships/hyperlink" Target="http://www.musicachievementcouncil.org" TargetMode="External"/><Relationship Id="rId5" Type="http://schemas.openxmlformats.org/officeDocument/2006/relationships/image" Target="../media/image55.png"/><Relationship Id="rId6" Type="http://schemas.openxmlformats.org/officeDocument/2006/relationships/image" Target="../media/image56.png"/><Relationship Id="rId1" Type="http://schemas.openxmlformats.org/officeDocument/2006/relationships/video" Target="file://localhost/Users/marcianeel/Desktop/2%20PCMEA%20R&amp;R/%20PCMEA%20R&amp;R%20Videos%20Used/R:R%20Slide%2037%20DrTim.mp4" TargetMode="External"/><Relationship Id="rId2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46.png"/><Relationship Id="rId5" Type="http://schemas.openxmlformats.org/officeDocument/2006/relationships/image" Target="../media/image57.pdf"/><Relationship Id="rId6" Type="http://schemas.openxmlformats.org/officeDocument/2006/relationships/image" Target="../media/image58.png"/><Relationship Id="rId7" Type="http://schemas.openxmlformats.org/officeDocument/2006/relationships/image" Target="../media/image59.pdf"/><Relationship Id="rId8" Type="http://schemas.openxmlformats.org/officeDocument/2006/relationships/image" Target="../media/image60.png"/><Relationship Id="rId9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0.png"/><Relationship Id="rId12" Type="http://schemas.openxmlformats.org/officeDocument/2006/relationships/image" Target="../media/image71.png"/><Relationship Id="rId13" Type="http://schemas.openxmlformats.org/officeDocument/2006/relationships/image" Target="../media/image72.png"/><Relationship Id="rId14" Type="http://schemas.openxmlformats.org/officeDocument/2006/relationships/image" Target="../media/image73.jpeg"/><Relationship Id="rId15" Type="http://schemas.openxmlformats.org/officeDocument/2006/relationships/image" Target="../media/image56.png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62.png"/><Relationship Id="rId4" Type="http://schemas.openxmlformats.org/officeDocument/2006/relationships/image" Target="../media/image63.png"/><Relationship Id="rId5" Type="http://schemas.openxmlformats.org/officeDocument/2006/relationships/image" Target="../media/image64.jpeg"/><Relationship Id="rId6" Type="http://schemas.openxmlformats.org/officeDocument/2006/relationships/image" Target="../media/image65.png"/><Relationship Id="rId7" Type="http://schemas.openxmlformats.org/officeDocument/2006/relationships/image" Target="../media/image66.jpeg"/><Relationship Id="rId8" Type="http://schemas.openxmlformats.org/officeDocument/2006/relationships/image" Target="../media/image67.jpeg"/><Relationship Id="rId9" Type="http://schemas.openxmlformats.org/officeDocument/2006/relationships/image" Target="../media/image68.jpeg"/><Relationship Id="rId10" Type="http://schemas.openxmlformats.org/officeDocument/2006/relationships/image" Target="../media/image69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jpeg"/></Relationships>
</file>

<file path=ppt/slides/_rels/slide4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0.png"/><Relationship Id="rId12" Type="http://schemas.openxmlformats.org/officeDocument/2006/relationships/image" Target="../media/image71.png"/><Relationship Id="rId13" Type="http://schemas.openxmlformats.org/officeDocument/2006/relationships/image" Target="../media/image72.png"/><Relationship Id="rId14" Type="http://schemas.openxmlformats.org/officeDocument/2006/relationships/image" Target="../media/image73.jpeg"/><Relationship Id="rId15" Type="http://schemas.openxmlformats.org/officeDocument/2006/relationships/image" Target="../media/image56.png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62.png"/><Relationship Id="rId4" Type="http://schemas.openxmlformats.org/officeDocument/2006/relationships/image" Target="../media/image63.png"/><Relationship Id="rId5" Type="http://schemas.openxmlformats.org/officeDocument/2006/relationships/image" Target="../media/image64.jpeg"/><Relationship Id="rId6" Type="http://schemas.openxmlformats.org/officeDocument/2006/relationships/image" Target="../media/image65.png"/><Relationship Id="rId7" Type="http://schemas.openxmlformats.org/officeDocument/2006/relationships/image" Target="../media/image66.jpeg"/><Relationship Id="rId8" Type="http://schemas.openxmlformats.org/officeDocument/2006/relationships/image" Target="../media/image67.jpeg"/><Relationship Id="rId9" Type="http://schemas.openxmlformats.org/officeDocument/2006/relationships/image" Target="../media/image68.jpeg"/><Relationship Id="rId10" Type="http://schemas.openxmlformats.org/officeDocument/2006/relationships/image" Target="../media/image6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4" Type="http://schemas.openxmlformats.org/officeDocument/2006/relationships/image" Target="../media/image14.png"/><Relationship Id="rId1" Type="http://schemas.openxmlformats.org/officeDocument/2006/relationships/video" Target="file://localhost/Users/marcianeel/Desktop/2%20PCMEA%20R&amp;R/%20PCMEA%20R&amp;R%20Videos%20Used/R:R%20Slide%207%20Elementary%20Band%20at%20Hafltime.MOV" TargetMode="External"/><Relationship Id="rId2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E58955">
            <a:alpha val="6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8"/>
          <p:cNvSpPr>
            <a:spLocks noChangeArrowheads="1"/>
          </p:cNvSpPr>
          <p:nvPr/>
        </p:nvSpPr>
        <p:spPr bwMode="auto">
          <a:xfrm>
            <a:off x="0" y="1676400"/>
            <a:ext cx="91440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 i="1" dirty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</a:rPr>
              <a:t>You CAN Successfully Recruit and Retain</a:t>
            </a:r>
          </a:p>
          <a:p>
            <a:pPr algn="ctr"/>
            <a:r>
              <a:rPr lang="en-US" sz="4000" b="1" i="1" dirty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</a:rPr>
              <a:t>Even MORE Music Students!</a:t>
            </a:r>
            <a:endParaRPr lang="en-US" dirty="0">
              <a:solidFill>
                <a:srgbClr val="CD0000"/>
              </a:solidFill>
              <a:effectLst>
                <a:outerShdw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7" name="Picture 6" descr="MAC logo color.jpg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71800" y="5334000"/>
            <a:ext cx="3352800" cy="1063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Rectangle 17"/>
          <p:cNvSpPr>
            <a:spLocks noGrp="1" noChangeArrowheads="1"/>
          </p:cNvSpPr>
          <p:nvPr/>
        </p:nvSpPr>
        <p:spPr bwMode="auto">
          <a:xfrm>
            <a:off x="0" y="2895600"/>
            <a:ext cx="9144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pitchFamily="-109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9pPr>
          </a:lstStyle>
          <a:p>
            <a:r>
              <a:rPr lang="en-US" sz="4000" b="0" dirty="0" smtClean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Times New Roman Bold" pitchFamily="1" charset="0"/>
              </a:rPr>
              <a:t>Marcia Neel</a:t>
            </a:r>
          </a:p>
          <a:p>
            <a:endParaRPr lang="en-US" sz="3200" b="0" dirty="0" smtClean="0">
              <a:solidFill>
                <a:srgbClr val="008000"/>
              </a:solidFill>
              <a:latin typeface="Times New Roman Bold" pitchFamily="1" charset="0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-152400" y="429161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b="1" dirty="0" smtClean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</a:rPr>
              <a:t>2015 PCMEA</a:t>
            </a:r>
          </a:p>
          <a:p>
            <a:pPr algn="ctr"/>
            <a:r>
              <a:rPr lang="en-US" sz="3200" dirty="0" smtClean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</a:rPr>
              <a:t>November 14, 2015</a:t>
            </a:r>
            <a:endParaRPr lang="en-US" sz="3200" dirty="0">
              <a:solidFill>
                <a:srgbClr val="CD0000"/>
              </a:solidFill>
              <a:effectLst>
                <a:outerShdw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24" name="Picture 23" descr="NASMD 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3262" y="685800"/>
            <a:ext cx="1784960" cy="762000"/>
          </a:xfrm>
          <a:prstGeom prst="rect">
            <a:avLst/>
          </a:prstGeom>
          <a:effectLst/>
        </p:spPr>
      </p:pic>
      <p:pic>
        <p:nvPicPr>
          <p:cNvPr id="10" name="Picture 9" descr="PCMEA Transparent Logo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7600" y="3657600"/>
            <a:ext cx="1905000" cy="1538974"/>
          </a:xfrm>
          <a:prstGeom prst="rect">
            <a:avLst/>
          </a:prstGeom>
        </p:spPr>
      </p:pic>
      <p:pic>
        <p:nvPicPr>
          <p:cNvPr id="11" name="Picture 10" descr="Slides Logo Transparent copy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16085" y="3714690"/>
            <a:ext cx="2346915" cy="1620838"/>
          </a:xfrm>
          <a:prstGeom prst="rect">
            <a:avLst/>
          </a:prstGeom>
        </p:spPr>
      </p:pic>
      <p:pic>
        <p:nvPicPr>
          <p:cNvPr id="12" name="Picture 11" descr="Screen Shot 2015-11-13 at 2.13.22 PM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3276600"/>
            <a:ext cx="3461957" cy="1153985"/>
          </a:xfrm>
          <a:prstGeom prst="rect">
            <a:avLst/>
          </a:prstGeom>
        </p:spPr>
      </p:pic>
      <p:pic>
        <p:nvPicPr>
          <p:cNvPr id="13" name="Picture 12" descr="Transparent UPAC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4500" y="4278185"/>
            <a:ext cx="2393950" cy="983954"/>
          </a:xfrm>
          <a:prstGeom prst="rect">
            <a:avLst/>
          </a:prstGeom>
        </p:spPr>
      </p:pic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444500" y="5087197"/>
            <a:ext cx="2303767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dirty="0" smtClean="0">
                <a:solidFill>
                  <a:srgbClr val="0000FF"/>
                </a:solidFill>
                <a:latin typeface="Avenir Book"/>
                <a:cs typeface="Avenir Book"/>
              </a:rPr>
              <a:t>University Park</a:t>
            </a:r>
          </a:p>
          <a:p>
            <a:pPr algn="ctr"/>
            <a:r>
              <a:rPr lang="en-US" sz="2400" dirty="0" smtClean="0">
                <a:solidFill>
                  <a:srgbClr val="0000FF"/>
                </a:solidFill>
                <a:latin typeface="Avenir Book"/>
                <a:cs typeface="Avenir Book"/>
              </a:rPr>
              <a:t>Allocation Committee</a:t>
            </a: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6169718" y="5253335"/>
            <a:ext cx="23037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/>
            <a:r>
              <a:rPr lang="en-US" sz="2400" dirty="0" smtClean="0">
                <a:solidFill>
                  <a:srgbClr val="0000FF"/>
                </a:solidFill>
                <a:latin typeface="Avenir Book"/>
                <a:cs typeface="Avenir Book"/>
              </a:rPr>
              <a:t>Peter Sides</a:t>
            </a:r>
          </a:p>
        </p:txBody>
      </p:sp>
    </p:spTree>
    <p:custDataLst>
      <p:tags r:id="rId1"/>
    </p:custData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685800"/>
            <a:ext cx="8763000" cy="838200"/>
          </a:xfrm>
        </p:spPr>
        <p:txBody>
          <a:bodyPr/>
          <a:lstStyle/>
          <a:p>
            <a:pPr eaLnBrk="1" hangingPunct="1"/>
            <a: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Presentation Day</a:t>
            </a:r>
            <a:b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endParaRPr lang="en-US" sz="2400" i="1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828800"/>
            <a:ext cx="80010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2800" dirty="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3200" dirty="0"/>
              <a:t>Best in classroom setting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3200" dirty="0"/>
              <a:t>Show up unannounced</a:t>
            </a:r>
            <a:endParaRPr lang="en-US" sz="3200" dirty="0" smtClean="0"/>
          </a:p>
          <a:p>
            <a:pPr lvl="1" eaLnBrk="1" hangingPunct="1">
              <a:lnSpc>
                <a:spcPct val="90000"/>
              </a:lnSpc>
            </a:pPr>
            <a:r>
              <a:rPr lang="en-US" sz="3200" dirty="0" smtClean="0"/>
              <a:t>Never </a:t>
            </a:r>
            <a:r>
              <a:rPr lang="en-US" sz="3200" dirty="0"/>
              <a:t>ask, “how many want to be in the band, choir, orchestra. . .”</a:t>
            </a:r>
          </a:p>
          <a:p>
            <a:pPr marL="1143000" lvl="2" indent="-228600" eaLnBrk="1" hangingPunct="1">
              <a:lnSpc>
                <a:spcPct val="90000"/>
              </a:lnSpc>
              <a:buNone/>
            </a:pPr>
            <a:r>
              <a:rPr lang="en-US" sz="3200" dirty="0">
                <a:ea typeface="ＭＳ Ｐゴシック" charset="-128"/>
              </a:rPr>
              <a:t>Instead, ask for a who of hands “how many </a:t>
            </a:r>
            <a:r>
              <a:rPr lang="en-US" sz="3200" dirty="0" smtClean="0">
                <a:ea typeface="ＭＳ Ｐゴシック" charset="-128"/>
              </a:rPr>
              <a:t>of you </a:t>
            </a:r>
            <a:r>
              <a:rPr lang="en-US" sz="3200" dirty="0">
                <a:ea typeface="ＭＳ Ｐゴシック" charset="-128"/>
              </a:rPr>
              <a:t>want to try an instrument?”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3200" dirty="0"/>
              <a:t>Keep </a:t>
            </a:r>
            <a:r>
              <a:rPr lang="en-US" sz="3200" dirty="0" smtClean="0"/>
              <a:t>presentation short (30 minutes)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3200" b="1" dirty="0">
                <a:solidFill>
                  <a:srgbClr val="CD0000"/>
                </a:solidFill>
              </a:rPr>
              <a:t>BE ENTHUSIASTIC!!!!!</a:t>
            </a:r>
            <a:endParaRPr lang="en-US" sz="3200" dirty="0"/>
          </a:p>
        </p:txBody>
      </p:sp>
      <p:sp>
        <p:nvSpPr>
          <p:cNvPr id="37893" name="Rectangle 7"/>
          <p:cNvSpPr>
            <a:spLocks noChangeArrowheads="1"/>
          </p:cNvSpPr>
          <p:nvPr/>
        </p:nvSpPr>
        <p:spPr bwMode="auto">
          <a:xfrm>
            <a:off x="914400" y="1255693"/>
            <a:ext cx="536920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Times New Roman" charset="0"/>
              </a:rPr>
              <a:t>    </a:t>
            </a:r>
            <a:r>
              <a:rPr lang="en-US" sz="2800" dirty="0">
                <a:latin typeface="Times New Roman" charset="0"/>
              </a:rPr>
              <a:t>Can be:  Musical Aptitude Survey </a:t>
            </a:r>
          </a:p>
          <a:p>
            <a:r>
              <a:rPr lang="en-US" sz="2800" dirty="0">
                <a:latin typeface="Times New Roman" charset="0"/>
              </a:rPr>
              <a:t>	     </a:t>
            </a:r>
            <a:r>
              <a:rPr lang="en-US" sz="2800" dirty="0" smtClean="0">
                <a:latin typeface="Times New Roman" charset="0"/>
              </a:rPr>
              <a:t>   Instrument </a:t>
            </a:r>
            <a:r>
              <a:rPr lang="en-US" sz="2800" dirty="0">
                <a:latin typeface="Times New Roman" charset="0"/>
              </a:rPr>
              <a:t>Try-out</a:t>
            </a:r>
          </a:p>
        </p:txBody>
      </p:sp>
      <p:pic>
        <p:nvPicPr>
          <p:cNvPr id="37894" name="Picture 10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609600"/>
            <a:ext cx="188912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533400"/>
            <a:ext cx="8763000" cy="1600200"/>
          </a:xfrm>
        </p:spPr>
        <p:txBody>
          <a:bodyPr/>
          <a:lstStyle/>
          <a:p>
            <a:pPr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Follow-up idea from: </a:t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Jeff Scott and Emily Wilkinson</a:t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endParaRPr lang="en-US" sz="2400" i="1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524000"/>
            <a:ext cx="91440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2800" dirty="0" smtClean="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/>
              <a:t>“Congratulations!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/>
              <a:t>You have been chosen to 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/>
              <a:t>play (insert instrument)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/>
              <a:t>in the (name of school) band!”</a:t>
            </a:r>
          </a:p>
          <a:p>
            <a:pPr lvl="1" eaLnBrk="1" hangingPunct="1">
              <a:lnSpc>
                <a:spcPct val="90000"/>
              </a:lnSpc>
              <a:buNone/>
            </a:pPr>
            <a:endParaRPr lang="en-US" sz="3200" dirty="0" smtClean="0"/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/>
              <a:t>Giving a “Golden Invitation” to band makes 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/>
              <a:t>them feel special!”</a:t>
            </a:r>
          </a:p>
        </p:txBody>
      </p:sp>
      <p:pic>
        <p:nvPicPr>
          <p:cNvPr id="9" name="Picture 8" descr="Screen Shot 2015-01-23 at 8.01.36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905000"/>
            <a:ext cx="2336800" cy="2616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2895600" cy="457200"/>
          </a:xfrm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762000"/>
          </a:xfrm>
        </p:spPr>
        <p:txBody>
          <a:bodyPr/>
          <a:lstStyle/>
          <a:p>
            <a:pPr eaLnBrk="1" hangingPunct="1"/>
            <a:r>
              <a:rPr lang="en-US" sz="40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Engage</a:t>
            </a: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Parent Support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988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1752600"/>
            <a:ext cx="4038600" cy="3962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 b="1" dirty="0">
                <a:ea typeface="ＭＳ Ｐゴシック" charset="-128"/>
                <a:cs typeface="ＭＳ Ｐゴシック" charset="-128"/>
              </a:rPr>
              <a:t>Recruitment Letters</a:t>
            </a:r>
            <a:endParaRPr lang="en-US" sz="2000" dirty="0" smtClean="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/>
              <a:t>Keep </a:t>
            </a:r>
            <a:r>
              <a:rPr lang="en-US" sz="1800" dirty="0"/>
              <a:t>them simple, upbeat and informational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/>
              <a:t>Emphasize rewards, details,</a:t>
            </a:r>
          </a:p>
          <a:p>
            <a:pPr lvl="1" eaLnBrk="1" hangingPunct="1">
              <a:lnSpc>
                <a:spcPct val="90000"/>
              </a:lnSpc>
              <a:buFont typeface="Wingdings" charset="2"/>
              <a:buNone/>
            </a:pPr>
            <a:r>
              <a:rPr lang="en-US" sz="1800" dirty="0"/>
              <a:t>	your expectations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/>
              <a:t>RSVP form</a:t>
            </a:r>
          </a:p>
          <a:p>
            <a:pPr lvl="1" eaLnBrk="1" hangingPunct="1">
              <a:lnSpc>
                <a:spcPct val="90000"/>
              </a:lnSpc>
            </a:pPr>
            <a:endParaRPr lang="en-US" sz="1000" dirty="0" smtClean="0"/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000" b="1" dirty="0" smtClean="0">
                <a:ea typeface="ＭＳ Ｐゴシック" charset="-128"/>
                <a:cs typeface="ＭＳ Ｐゴシック" charset="-128"/>
              </a:rPr>
              <a:t>Initial </a:t>
            </a:r>
            <a:r>
              <a:rPr lang="en-US" sz="2000" b="1" dirty="0">
                <a:ea typeface="ＭＳ Ｐゴシック" charset="-128"/>
                <a:cs typeface="ＭＳ Ｐゴシック" charset="-128"/>
              </a:rPr>
              <a:t>Meeting</a:t>
            </a:r>
            <a:endParaRPr lang="en-US" sz="1800" dirty="0" smtClean="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000" dirty="0" smtClean="0"/>
              <a:t>Involve </a:t>
            </a:r>
            <a:r>
              <a:rPr lang="en-US" sz="2000" dirty="0"/>
              <a:t>current parents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000" dirty="0"/>
              <a:t>Explain rental program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000" dirty="0"/>
              <a:t>Provide advocacy </a:t>
            </a:r>
            <a:r>
              <a:rPr lang="en-US" sz="2000" dirty="0" smtClean="0"/>
              <a:t>materials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endParaRPr lang="en-US" sz="2000" dirty="0" smtClean="0"/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400" b="1" dirty="0" smtClean="0">
                <a:ea typeface="ＭＳ Ｐゴシック" charset="-128"/>
                <a:cs typeface="ＭＳ Ｐゴシック" charset="-128"/>
              </a:rPr>
              <a:t>Best Ambassador is an </a:t>
            </a:r>
            <a:r>
              <a:rPr lang="en-US" sz="24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Excited</a:t>
            </a:r>
            <a:r>
              <a:rPr lang="en-US" sz="2400" b="1" dirty="0" smtClean="0">
                <a:ea typeface="ＭＳ Ｐゴシック" charset="-128"/>
                <a:cs typeface="ＭＳ Ｐゴシック" charset="-128"/>
              </a:rPr>
              <a:t> Child</a:t>
            </a:r>
            <a:endParaRPr lang="en-US" sz="2400" dirty="0" smtClean="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endParaRPr lang="en-US" sz="2000" dirty="0" smtClean="0"/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2400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1989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81000" y="1676400"/>
            <a:ext cx="4038600" cy="4267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533400"/>
            <a:ext cx="8229600" cy="1219200"/>
          </a:xfrm>
        </p:spPr>
        <p:txBody>
          <a:bodyPr/>
          <a:lstStyle/>
          <a:p>
            <a:pPr eaLnBrk="1" hangingPunct="1"/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Teac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Parents Too. . .</a:t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They don’t know what NORMAL is!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-76200" y="1524000"/>
            <a:ext cx="4267200" cy="1524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1800" dirty="0" smtClean="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Teach </a:t>
            </a:r>
            <a:r>
              <a:rPr lang="en-US" sz="2400" dirty="0"/>
              <a:t>PARENTS how to support their child’s </a:t>
            </a:r>
            <a:r>
              <a:rPr lang="en-US" sz="2400" dirty="0" smtClean="0"/>
              <a:t>practicing</a:t>
            </a:r>
          </a:p>
        </p:txBody>
      </p:sp>
      <p:pic>
        <p:nvPicPr>
          <p:cNvPr id="44036" name="Picture 1029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2209800"/>
            <a:ext cx="4443744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533400"/>
            <a:ext cx="8229600" cy="1219200"/>
          </a:xfrm>
        </p:spPr>
        <p:txBody>
          <a:bodyPr/>
          <a:lstStyle/>
          <a:p>
            <a:pPr eaLnBrk="1" hangingPunct="1"/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Teac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Parents Too. . .</a:t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They don’t know what NORMAL is!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-76200" y="1524000"/>
            <a:ext cx="4267200" cy="1524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1800" dirty="0" smtClean="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Teach </a:t>
            </a:r>
            <a:r>
              <a:rPr lang="en-US" sz="2400" dirty="0"/>
              <a:t>PARENTS how to support their child’s </a:t>
            </a:r>
            <a:r>
              <a:rPr lang="en-US" sz="2400" dirty="0" smtClean="0"/>
              <a:t>practicing</a:t>
            </a:r>
          </a:p>
        </p:txBody>
      </p:sp>
      <p:pic>
        <p:nvPicPr>
          <p:cNvPr id="44036" name="Picture 1029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2209800"/>
            <a:ext cx="4443744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-76200" y="2590800"/>
            <a:ext cx="4267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charset="2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908050" marR="0" lvl="1" indent="-436563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charset="2"/>
              <a:buChar char="n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Give PARENTS ideas of how to keep their children motivated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533400"/>
            <a:ext cx="8229600" cy="1219200"/>
          </a:xfrm>
        </p:spPr>
        <p:txBody>
          <a:bodyPr/>
          <a:lstStyle/>
          <a:p>
            <a:pPr eaLnBrk="1" hangingPunct="1"/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Teac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Parents Too. . .</a:t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They don’t know what NORMAL is!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-76200" y="1524000"/>
            <a:ext cx="4267200" cy="1524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1800" dirty="0" smtClean="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Teach </a:t>
            </a:r>
            <a:r>
              <a:rPr lang="en-US" sz="2400" dirty="0"/>
              <a:t>PARENTS how to support their child’s </a:t>
            </a:r>
            <a:r>
              <a:rPr lang="en-US" sz="2400" dirty="0" smtClean="0"/>
              <a:t>practicing</a:t>
            </a:r>
          </a:p>
        </p:txBody>
      </p:sp>
      <p:pic>
        <p:nvPicPr>
          <p:cNvPr id="44036" name="Picture 1029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2209800"/>
            <a:ext cx="4443744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-76200" y="2590800"/>
            <a:ext cx="4267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charset="2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908050" marR="0" lvl="1" indent="-436563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charset="2"/>
              <a:buChar char="n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Give PARENTS ideas of how to keep their children motivated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-76200" y="3657600"/>
            <a:ext cx="4267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charset="2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908050" marR="0" lvl="1" indent="-436563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charset="2"/>
              <a:buChar char="n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Encourage PARENTS to play an active role in the learning process and to become </a:t>
            </a:r>
            <a:r>
              <a:rPr kumimoji="0" lang="en-US" sz="2400" b="1" i="0" u="sng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involved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n-lt"/>
              <a:ea typeface="ＭＳ Ｐゴシック" pitchFamily="-11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533400"/>
            <a:ext cx="8229600" cy="1219200"/>
          </a:xfrm>
        </p:spPr>
        <p:txBody>
          <a:bodyPr/>
          <a:lstStyle/>
          <a:p>
            <a:pPr eaLnBrk="1" hangingPunct="1"/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Teac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Parents Too. . .</a:t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They don’t know what NORMAL is!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-76200" y="1524000"/>
            <a:ext cx="4267200" cy="1524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1800" dirty="0" smtClean="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Teach </a:t>
            </a:r>
            <a:r>
              <a:rPr lang="en-US" sz="2400" dirty="0"/>
              <a:t>PARENTS how to support their child’s </a:t>
            </a:r>
            <a:r>
              <a:rPr lang="en-US" sz="2400" dirty="0" smtClean="0"/>
              <a:t>practicing</a:t>
            </a:r>
          </a:p>
        </p:txBody>
      </p:sp>
      <p:pic>
        <p:nvPicPr>
          <p:cNvPr id="44036" name="Picture 1029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2209800"/>
            <a:ext cx="4443744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-76200" y="2590800"/>
            <a:ext cx="4267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charset="2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908050" marR="0" lvl="1" indent="-436563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charset="2"/>
              <a:buChar char="n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Give PARENTS ideas of how to keep their children motivated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-76200" y="3657600"/>
            <a:ext cx="4267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charset="2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908050" marR="0" lvl="1" indent="-436563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charset="2"/>
              <a:buChar char="n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Encourage PARENTS to play an active role in the learning process and to become </a:t>
            </a:r>
            <a:r>
              <a:rPr kumimoji="0" lang="en-US" sz="2400" b="1" i="0" u="sng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involved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n-lt"/>
              <a:ea typeface="ＭＳ Ｐゴシック" pitchFamily="-112" charset="-128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-76200" y="5105400"/>
            <a:ext cx="4267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charset="2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908050" marR="0" lvl="1" indent="-436563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charset="2"/>
              <a:buChar char="n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Communicate with Parents REGULARLY to keep them engaged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1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81000"/>
            <a:ext cx="8686800" cy="1295400"/>
          </a:xfrm>
        </p:spPr>
        <p:txBody>
          <a:bodyPr/>
          <a:lstStyle/>
          <a:p>
            <a:pPr eaLnBrk="1" hangingPunct="1"/>
            <a:r>
              <a:rPr lang="en-US" sz="40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Engage</a:t>
            </a: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Parent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Support…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Directly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!</a:t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Parent Band – REALLY FUN!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" name="R:R Slide 17 Parent Band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171450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52400" y="609600"/>
            <a:ext cx="47244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Increase Your Base</a:t>
            </a:r>
            <a:b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</a:b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81000" y="609600"/>
            <a:ext cx="51054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Add NEW Students</a:t>
            </a:r>
            <a:r>
              <a:rPr kumimoji="0" lang="en-US" sz="3600" b="1" i="0" u="none" strike="noStrike" kern="0" cap="none" spc="0" normalizeH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(and Offerings) to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y</a:t>
            </a:r>
            <a:r>
              <a:rPr lang="en-US" sz="3600" b="1" kern="0" baseline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our</a:t>
            </a:r>
            <a:r>
              <a:rPr lang="en-US" sz="3600" b="1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 school’s comprehensive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Music Ed Program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/>
            </a:r>
            <a:b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</a:b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533400" y="4572000"/>
            <a:ext cx="4419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sz="2800" b="1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PA </a:t>
            </a:r>
            <a:r>
              <a:rPr lang="en-US" sz="2800" b="1" kern="0" dirty="0" smtClean="0">
                <a:solidFill>
                  <a:srgbClr val="0000FF"/>
                </a:solidFill>
                <a:ea typeface="ＭＳ Ｐゴシック" charset="-128"/>
                <a:cs typeface="ＭＳ Ｐゴシック" charset="-128"/>
              </a:rPr>
              <a:t>Ave Growth </a:t>
            </a:r>
          </a:p>
          <a:p>
            <a:pPr>
              <a:defRPr/>
            </a:pPr>
            <a:r>
              <a:rPr lang="en-US" sz="2800" b="1" kern="0" dirty="0" smtClean="0">
                <a:solidFill>
                  <a:srgbClr val="0000FF"/>
                </a:solidFill>
                <a:ea typeface="ＭＳ Ｐゴシック" charset="-128"/>
                <a:cs typeface="ＭＳ Ｐゴシック" charset="-128"/>
              </a:rPr>
              <a:t>Latinos Over 18 = 4.6%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/>
            </a:r>
            <a:b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</a:b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533400" y="5486400"/>
            <a:ext cx="4419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sz="2800" b="1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PA </a:t>
            </a:r>
            <a:r>
              <a:rPr lang="en-US" sz="2800" b="1" kern="0" dirty="0" smtClean="0">
                <a:solidFill>
                  <a:srgbClr val="0000FF"/>
                </a:solidFill>
                <a:ea typeface="ＭＳ Ｐゴシック" charset="-128"/>
                <a:cs typeface="ＭＳ Ｐゴシック" charset="-128"/>
              </a:rPr>
              <a:t>Ave Growth </a:t>
            </a:r>
          </a:p>
          <a:p>
            <a:pPr>
              <a:defRPr/>
            </a:pPr>
            <a:r>
              <a:rPr lang="en-US" sz="2800" b="1" kern="0" dirty="0" smtClean="0">
                <a:solidFill>
                  <a:srgbClr val="0000FF"/>
                </a:solidFill>
                <a:ea typeface="ＭＳ Ｐゴシック" charset="-128"/>
                <a:cs typeface="ＭＳ Ｐゴシック" charset="-128"/>
              </a:rPr>
              <a:t>Latinos Under 18 = 9.3%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/>
            </a:r>
            <a:b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</a:b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1" name="Picture 10" descr="PA Latino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1447800"/>
            <a:ext cx="4343400" cy="4876800"/>
          </a:xfrm>
          <a:prstGeom prst="rect">
            <a:avLst/>
          </a:prstGeom>
        </p:spPr>
      </p:pic>
      <p:sp>
        <p:nvSpPr>
          <p:cNvPr id="13" name="Down Arrow 12"/>
          <p:cNvSpPr/>
          <p:nvPr/>
        </p:nvSpPr>
        <p:spPr bwMode="auto">
          <a:xfrm>
            <a:off x="5257800" y="4724400"/>
            <a:ext cx="484632" cy="902208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19600" y="609600"/>
            <a:ext cx="48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kern="0" dirty="0" err="1" smtClean="0">
                <a:solidFill>
                  <a:srgbClr val="0000FF"/>
                </a:solidFill>
                <a:ea typeface="ＭＳ Ｐゴシック" charset="-128"/>
                <a:cs typeface="ＭＳ Ｐゴシック" charset="-128"/>
              </a:rPr>
              <a:t>PA’s</a:t>
            </a:r>
            <a:r>
              <a:rPr lang="en-US" sz="2400" b="1" kern="0" dirty="0" smtClean="0">
                <a:solidFill>
                  <a:srgbClr val="0000FF"/>
                </a:solidFill>
                <a:ea typeface="ＭＳ Ｐゴシック" charset="-128"/>
                <a:cs typeface="ＭＳ Ｐゴシック" charset="-128"/>
              </a:rPr>
              <a:t> Hispanic population grew by 82.6% between 2000 and 2010*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38800" y="6248400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</a:t>
            </a:r>
            <a:r>
              <a:rPr lang="en-US" sz="2400" dirty="0" err="1" smtClean="0">
                <a:solidFill>
                  <a:srgbClr val="0000FF"/>
                </a:solidFill>
              </a:rPr>
              <a:t>ProximityOne.com</a:t>
            </a:r>
            <a:endParaRPr lang="en-US" sz="24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52400" y="609600"/>
            <a:ext cx="47244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Increase Your Base</a:t>
            </a:r>
            <a:b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</a:b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5" name="Picture 14" descr="Screen Shot 2015-03-26 at 6.53.56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228600"/>
            <a:ext cx="8763000" cy="6324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0"/>
            <a:ext cx="8229600" cy="7620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Today’s Session</a:t>
            </a:r>
            <a:endParaRPr lang="en-US" dirty="0">
              <a:solidFill>
                <a:srgbClr val="CD0000"/>
              </a:solidFill>
              <a:effectLst>
                <a:outerShdw dir="2700000">
                  <a:srgbClr val="000000">
                    <a:alpha val="43000"/>
                  </a:srgbClr>
                </a:outerShdw>
              </a:effectLst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197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019800" y="1828800"/>
            <a:ext cx="3124200" cy="4302125"/>
          </a:xfrm>
        </p:spPr>
        <p:txBody>
          <a:bodyPr/>
          <a:lstStyle/>
          <a:p>
            <a:pPr eaLnBrk="1" hangingPunct="1">
              <a:buClr>
                <a:schemeClr val="accent2"/>
              </a:buClr>
              <a:buFont typeface="Wingdings" charset="2"/>
              <a:buNone/>
            </a:pPr>
            <a:r>
              <a:rPr lang="en-US" sz="2800" dirty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Tips for </a:t>
            </a:r>
            <a:r>
              <a:rPr lang="en-US" sz="2800" b="1" dirty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Recruiting</a:t>
            </a:r>
            <a:r>
              <a:rPr lang="en-US" sz="2800" dirty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 </a:t>
            </a:r>
            <a:r>
              <a:rPr lang="en-US" sz="2800" dirty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Students</a:t>
            </a:r>
          </a:p>
          <a:p>
            <a:pPr eaLnBrk="1" hangingPunct="1">
              <a:buClr>
                <a:schemeClr val="tx1"/>
              </a:buClr>
              <a:buFont typeface="Wingdings" charset="2"/>
              <a:buChar char="q"/>
            </a:pPr>
            <a:endParaRPr lang="en-US" sz="2800" dirty="0">
              <a:effectLst>
                <a:outerShdw dir="2700000">
                  <a:srgbClr val="000000">
                    <a:alpha val="43000"/>
                  </a:srgbClr>
                </a:outerShdw>
              </a:effectLst>
              <a:ea typeface="ＭＳ Ｐゴシック" charset="-128"/>
              <a:cs typeface="ＭＳ Ｐゴシック" charset="-128"/>
            </a:endParaRPr>
          </a:p>
          <a:p>
            <a:pPr eaLnBrk="1" hangingPunct="1">
              <a:buClr>
                <a:schemeClr val="accent2"/>
              </a:buClr>
              <a:buFont typeface="Wingdings" charset="2"/>
              <a:buNone/>
            </a:pPr>
            <a:r>
              <a:rPr lang="en-US" sz="2800" dirty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Tips for </a:t>
            </a:r>
            <a:r>
              <a:rPr lang="en-US" sz="2800" b="1" dirty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Retaining</a:t>
            </a:r>
            <a:r>
              <a:rPr lang="en-US" sz="2800" dirty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 </a:t>
            </a:r>
            <a:r>
              <a:rPr lang="en-US" sz="2800" dirty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Students</a:t>
            </a:r>
          </a:p>
          <a:p>
            <a:pPr eaLnBrk="1" hangingPunct="1">
              <a:buClr>
                <a:schemeClr val="tx1"/>
              </a:buClr>
              <a:buFont typeface="Wingdings" charset="2"/>
              <a:buChar char="q"/>
            </a:pPr>
            <a:endParaRPr lang="en-US" sz="2800" dirty="0" smtClean="0">
              <a:effectLst>
                <a:outerShdw dir="2700000">
                  <a:srgbClr val="000000">
                    <a:alpha val="43000"/>
                  </a:srgbClr>
                </a:outerShdw>
              </a:effectLst>
              <a:ea typeface="ＭＳ Ｐゴシック" charset="-128"/>
              <a:cs typeface="ＭＳ Ｐゴシック" charset="-128"/>
            </a:endParaRPr>
          </a:p>
          <a:p>
            <a:pPr eaLnBrk="1" hangingPunct="1">
              <a:buClr>
                <a:schemeClr val="accent2"/>
              </a:buClr>
              <a:buNone/>
            </a:pPr>
            <a:r>
              <a:rPr lang="en-US" sz="2800" b="1" dirty="0" smtClean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First</a:t>
            </a:r>
            <a:r>
              <a:rPr lang="en-US" sz="2800" dirty="0" smtClean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 </a:t>
            </a:r>
            <a:r>
              <a:rPr lang="en-US" sz="2800" b="1" dirty="0" smtClean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Performance </a:t>
            </a:r>
            <a:r>
              <a:rPr lang="en-US" sz="2800" dirty="0" smtClean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Program</a:t>
            </a:r>
            <a:endParaRPr lang="en-US" sz="2800" dirty="0">
              <a:solidFill>
                <a:schemeClr val="bg2"/>
              </a:solidFill>
              <a:effectLst>
                <a:outerShdw dir="2700000">
                  <a:srgbClr val="000000">
                    <a:alpha val="43000"/>
                  </a:srgbClr>
                </a:outerShdw>
              </a:effectLst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3557" name="Picture 6" descr="director picture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111250" y="2514600"/>
            <a:ext cx="3460750" cy="3048000"/>
          </a:xfrm>
        </p:spPr>
      </p:pic>
      <p:pic>
        <p:nvPicPr>
          <p:cNvPr id="23558" name="Picture 7" descr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1831975"/>
            <a:ext cx="5594064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81000" y="1679575"/>
            <a:ext cx="5486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WE WANT YOU!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008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3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1" grpId="0" build="p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52400" y="609600"/>
            <a:ext cx="47244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Increase Your Base</a:t>
            </a:r>
            <a:b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</a:b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" name="Picture 3" descr="Screen Shot 2015-03-26 at 6.54.16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828800"/>
            <a:ext cx="8686800" cy="5791200"/>
          </a:xfrm>
          <a:prstGeom prst="rect">
            <a:avLst/>
          </a:prstGeom>
        </p:spPr>
      </p:pic>
      <p:pic>
        <p:nvPicPr>
          <p:cNvPr id="5" name="Picture 4" descr="Screen Shot 2015-03-26 at 7.32.53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228600"/>
            <a:ext cx="8610600" cy="16239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304800"/>
            <a:ext cx="914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¡Mariachi!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/>
            </a:r>
            <a:b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</a:b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0" y="1066800"/>
            <a:ext cx="9144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Bailey MS Mariachi Program: Year 2</a:t>
            </a:r>
            <a:b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</a:b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R:R Slide 21 Bailey MS Mariachi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62000" y="1752600"/>
            <a:ext cx="7543800" cy="50920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Footer Placeholder 7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46083" name="Rectangle 2050"/>
          <p:cNvSpPr>
            <a:spLocks noGrp="1" noChangeArrowheads="1"/>
          </p:cNvSpPr>
          <p:nvPr>
            <p:ph type="title" sz="quarter"/>
          </p:nvPr>
        </p:nvSpPr>
        <p:spPr>
          <a:xfrm>
            <a:off x="381000" y="533400"/>
            <a:ext cx="8229600" cy="762000"/>
          </a:xfrm>
        </p:spPr>
        <p:txBody>
          <a:bodyPr/>
          <a:lstStyle/>
          <a:p>
            <a:pPr eaLnBrk="1" hangingPunct="1"/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Keeping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Your </a:t>
            </a: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New Recruits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2292" name="Picture 2051" descr="3-DSC_002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990600" y="1524000"/>
            <a:ext cx="3186113" cy="2074863"/>
          </a:xfrm>
        </p:spPr>
      </p:pic>
      <p:pic>
        <p:nvPicPr>
          <p:cNvPr id="12295" name="Picture 7" descr="HS Musician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5200" y="2895600"/>
            <a:ext cx="177165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Picture 4" descr="DSC_02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19200" y="3810000"/>
            <a:ext cx="169227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Picture 13" descr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24600" y="3810000"/>
            <a:ext cx="1570038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38800" y="1447800"/>
            <a:ext cx="18891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600" decel="100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600" decel="100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Footer Placeholder 7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46083" name="Rectangle 2050"/>
          <p:cNvSpPr>
            <a:spLocks noGrp="1" noChangeArrowheads="1"/>
          </p:cNvSpPr>
          <p:nvPr>
            <p:ph type="title" sz="quarter"/>
          </p:nvPr>
        </p:nvSpPr>
        <p:spPr>
          <a:xfrm>
            <a:off x="0" y="990600"/>
            <a:ext cx="9144000" cy="762000"/>
          </a:xfrm>
        </p:spPr>
        <p:txBody>
          <a:bodyPr/>
          <a:lstStyle/>
          <a:p>
            <a:pPr eaLnBrk="1" hangingPunct="1"/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 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Keeping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Your </a:t>
            </a: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New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Recruits. . .</a:t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 Why Do Kids Stay?  Let’s Ask 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THEM!</a:t>
            </a:r>
            <a:endParaRPr lang="en-US" i="1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6" name="R:R Slide 23 Why Stay in Band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371600" y="1828800"/>
            <a:ext cx="6553200" cy="4914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381000"/>
            <a:ext cx="8763000" cy="9906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Retention: Keys to</a:t>
            </a:r>
            <a:r>
              <a:rPr lang="en-US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Success</a:t>
            </a:r>
            <a:endParaRPr lang="en-US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9833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1752600"/>
            <a:ext cx="4114800" cy="3733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>
                <a:ea typeface="ＭＳ Ｐゴシック" charset="-128"/>
                <a:cs typeface="ＭＳ Ｐゴシック" charset="-128"/>
              </a:rPr>
              <a:t>Provide a </a:t>
            </a:r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satisfying experience </a:t>
            </a:r>
            <a:r>
              <a:rPr lang="en-US" dirty="0">
                <a:ea typeface="ＭＳ Ｐゴシック" charset="-128"/>
                <a:cs typeface="ＭＳ Ｐゴシック" charset="-128"/>
              </a:rPr>
              <a:t>from the day they receive their instruments</a:t>
            </a:r>
          </a:p>
          <a:p>
            <a:pPr eaLnBrk="1" hangingPunct="1">
              <a:lnSpc>
                <a:spcPct val="90000"/>
              </a:lnSpc>
            </a:pPr>
            <a:r>
              <a:rPr lang="en-US" dirty="0">
                <a:ea typeface="ＭＳ Ｐゴシック" charset="-128"/>
                <a:cs typeface="ＭＳ Ｐゴシック" charset="-128"/>
              </a:rPr>
              <a:t>Build </a:t>
            </a:r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appreciation </a:t>
            </a:r>
            <a:r>
              <a:rPr lang="en-US" dirty="0">
                <a:ea typeface="ＭＳ Ｐゴシック" charset="-128"/>
                <a:cs typeface="ＭＳ Ｐゴシック" charset="-128"/>
              </a:rPr>
              <a:t>for the ensemble</a:t>
            </a:r>
          </a:p>
          <a:p>
            <a:pPr eaLnBrk="1" hangingPunct="1">
              <a:lnSpc>
                <a:spcPct val="90000"/>
              </a:lnSpc>
            </a:pPr>
            <a:r>
              <a:rPr lang="en-US" dirty="0">
                <a:ea typeface="ＭＳ Ｐゴシック" charset="-128"/>
                <a:cs typeface="ＭＳ Ｐゴシック" charset="-128"/>
              </a:rPr>
              <a:t>Give </a:t>
            </a:r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recognition </a:t>
            </a:r>
            <a:r>
              <a:rPr lang="en-US" dirty="0">
                <a:ea typeface="ＭＳ Ｐゴシック" charset="-128"/>
                <a:cs typeface="ＭＳ Ｐゴシック" charset="-128"/>
              </a:rPr>
              <a:t>and </a:t>
            </a:r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reinforcement</a:t>
            </a:r>
            <a:endParaRPr lang="en-US" b="1" dirty="0" smtClean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2800" dirty="0" smtClean="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</a:pPr>
            <a:endParaRPr lang="en-US" sz="2800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8133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343400" y="1447800"/>
            <a:ext cx="4724400" cy="2819400"/>
          </a:xfrm>
        </p:spPr>
      </p:pic>
      <p:pic>
        <p:nvPicPr>
          <p:cNvPr id="48134" name="Picture 9" descr="AP7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67200" y="4191000"/>
            <a:ext cx="2286000" cy="201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5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77000" y="4191000"/>
            <a:ext cx="2514600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8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8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8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8339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33400"/>
            <a:ext cx="9144000" cy="990600"/>
          </a:xfrm>
        </p:spPr>
        <p:txBody>
          <a:bodyPr/>
          <a:lstStyle/>
          <a:p>
            <a:pPr algn="ctr" eaLnBrk="1" hangingPunct="1"/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Actions That Help </a:t>
            </a:r>
            <a:r>
              <a:rPr lang="en-US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Retain</a:t>
            </a:r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Students</a:t>
            </a:r>
            <a:endParaRPr lang="en-US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427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28600" y="1752600"/>
            <a:ext cx="5486400" cy="4267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Developing group pride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Improving communication with parents</a:t>
            </a:r>
            <a:endParaRPr lang="en-US" sz="2800" dirty="0" smtClean="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ea typeface="ＭＳ Ｐゴシック" charset="-128"/>
                <a:cs typeface="ＭＳ Ｐゴシック" charset="-128"/>
              </a:rPr>
              <a:t>Evaluating </a:t>
            </a:r>
            <a:r>
              <a:rPr lang="en-US" sz="2800" dirty="0">
                <a:ea typeface="ＭＳ Ｐゴシック" charset="-128"/>
                <a:cs typeface="ＭＳ Ｐゴシック" charset="-128"/>
              </a:rPr>
              <a:t>yourself on a continual 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basis – “What else?”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Understanding each 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student as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sz="2800" dirty="0" smtClean="0">
                <a:ea typeface="ＭＳ Ｐゴシック" charset="-128"/>
                <a:cs typeface="ＭＳ Ｐゴシック" charset="-128"/>
              </a:rPr>
              <a:t>	an individual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ea typeface="ＭＳ Ｐゴシック" charset="-128"/>
                <a:cs typeface="ＭＳ Ｐゴシック" charset="-128"/>
              </a:rPr>
              <a:t>Being </a:t>
            </a:r>
            <a:r>
              <a:rPr lang="en-US" sz="2800" dirty="0">
                <a:ea typeface="ＭＳ Ｐゴシック" charset="-128"/>
                <a:cs typeface="ＭＳ Ｐゴシック" charset="-128"/>
              </a:rPr>
              <a:t>positive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 and </a:t>
            </a:r>
            <a:r>
              <a:rPr lang="en-US" sz="28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enthusiastic</a:t>
            </a:r>
            <a:endParaRPr lang="en-US" sz="2800" b="1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Providing engaging lessons </a:t>
            </a:r>
            <a:r>
              <a:rPr lang="en-US" sz="28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consistently</a:t>
            </a:r>
          </a:p>
        </p:txBody>
      </p:sp>
      <p:pic>
        <p:nvPicPr>
          <p:cNvPr id="54277" name="Picture 13" descr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6400" y="1905000"/>
            <a:ext cx="3502025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4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4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800" decel="100000" fill="hold"/>
                                        <p:tgtEl>
                                          <p:spTgt spid="54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4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4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800" decel="100000" fill="hold"/>
                                        <p:tgtEl>
                                          <p:spTgt spid="54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4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4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800" decel="100000" fill="hold"/>
                                        <p:tgtEl>
                                          <p:spTgt spid="54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54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54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800" decel="100000" fill="hold"/>
                                        <p:tgtEl>
                                          <p:spTgt spid="54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4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54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800" decel="100000" fill="hold"/>
                                        <p:tgtEl>
                                          <p:spTgt spid="54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000"/>
                            </p:stCondLst>
                            <p:childTnLst>
                              <p:par>
                                <p:cTn id="47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542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542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800" decel="100000" fill="hold"/>
                                        <p:tgtEl>
                                          <p:spTgt spid="542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6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57200"/>
            <a:ext cx="9144000" cy="1371600"/>
          </a:xfrm>
        </p:spPr>
        <p:txBody>
          <a:bodyPr/>
          <a:lstStyle/>
          <a:p>
            <a:pPr algn="ctr" eaLnBrk="1" hangingPunct="1"/>
            <a:r>
              <a:rPr lang="en-US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Why Should Students Continue? </a:t>
            </a:r>
            <a:br>
              <a:rPr lang="en-US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Tell Your </a:t>
            </a:r>
            <a:r>
              <a:rPr lang="en-US" b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OWN </a:t>
            </a:r>
            <a:r>
              <a:rPr lang="en-US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Story: </a:t>
            </a:r>
            <a:endParaRPr lang="en-US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R:R Slide 26 There Is A Place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33400" y="1905000"/>
            <a:ext cx="8128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457200"/>
            <a:ext cx="8534400" cy="9906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Common Reasons for Drop-outs?</a:t>
            </a:r>
            <a:endParaRPr lang="en-US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024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28600" y="1828800"/>
            <a:ext cx="4191000" cy="685800"/>
          </a:xfrm>
        </p:spPr>
        <p:txBody>
          <a:bodyPr/>
          <a:lstStyle/>
          <a:p>
            <a:pPr eaLnBrk="1" hangingPunct="1"/>
            <a:r>
              <a:rPr lang="en-US" dirty="0">
                <a:ea typeface="ＭＳ Ｐゴシック" charset="-128"/>
                <a:cs typeface="ＭＳ Ｐゴシック" charset="-128"/>
              </a:rPr>
              <a:t>The first disappointment</a:t>
            </a:r>
          </a:p>
        </p:txBody>
      </p:sp>
      <p:pic>
        <p:nvPicPr>
          <p:cNvPr id="92165" name="Picture 5" descr="Disappointed Chil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828800"/>
            <a:ext cx="2133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8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6200" y="4191000"/>
            <a:ext cx="1752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9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19800" y="4267200"/>
            <a:ext cx="27432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71" name="Picture 11" descr="bored-baby-128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81800" y="1676400"/>
            <a:ext cx="21145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228600" y="2286000"/>
            <a:ext cx="2819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None/>
            </a:pPr>
            <a:endParaRPr lang="en-US" sz="2800" dirty="0" smtClean="0">
              <a:latin typeface="Times New Roman" charset="0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3200" dirty="0" smtClean="0">
                <a:latin typeface="Times New Roman" charset="0"/>
              </a:rPr>
              <a:t>Lost interest</a:t>
            </a: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endParaRPr lang="en-US" sz="2800" dirty="0">
              <a:latin typeface="Times New Roman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28600" y="2819400"/>
            <a:ext cx="4953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None/>
            </a:pPr>
            <a:endParaRPr lang="en-US" sz="2800" dirty="0" smtClean="0">
              <a:latin typeface="Times New Roman" charset="0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3200" dirty="0">
                <a:latin typeface="Times New Roman" charset="0"/>
              </a:rPr>
              <a:t>Didn’t like the</a:t>
            </a:r>
            <a:r>
              <a:rPr lang="en-US" sz="3200" dirty="0" smtClean="0">
                <a:latin typeface="Times New Roman" charset="0"/>
              </a:rPr>
              <a:t> teacher</a:t>
            </a:r>
            <a:endParaRPr lang="en-US" sz="3200" dirty="0">
              <a:latin typeface="Times New Roman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28600" y="3352800"/>
            <a:ext cx="23622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None/>
            </a:pPr>
            <a:endParaRPr lang="en-US" sz="2800" dirty="0">
              <a:latin typeface="Times New Roman" charset="0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3200" dirty="0">
                <a:latin typeface="Times New Roman" charset="0"/>
              </a:rPr>
              <a:t>Conflicts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2435" grpId="0" build="p"/>
      <p:bldP spid="2" grpId="0"/>
      <p:bldP spid="3" grpId="0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14478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Can You Do</a:t>
            </a:r>
            <a:r>
              <a:rPr lang="en-US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?</a:t>
            </a:r>
            <a:br>
              <a:rPr lang="en-US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endParaRPr lang="en-US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8372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191000" y="1752600"/>
            <a:ext cx="4572000" cy="4495800"/>
          </a:xfrm>
        </p:spPr>
        <p:txBody>
          <a:bodyPr/>
          <a:lstStyle/>
          <a:p>
            <a:pPr eaLnBrk="1" hangingPunct="1"/>
            <a:r>
              <a:rPr lang="en-US" dirty="0">
                <a:ea typeface="ＭＳ Ｐゴシック" charset="-128"/>
                <a:cs typeface="ＭＳ Ｐゴシック" charset="-128"/>
              </a:rPr>
              <a:t>Talk to the student</a:t>
            </a:r>
          </a:p>
          <a:p>
            <a:pPr lvl="1" eaLnBrk="1" hangingPunct="1"/>
            <a:r>
              <a:rPr lang="en-US" dirty="0"/>
              <a:t>Probe for real reason they want to quit</a:t>
            </a:r>
          </a:p>
          <a:p>
            <a:pPr lvl="1" eaLnBrk="1" hangingPunct="1"/>
            <a:r>
              <a:rPr lang="en-US" dirty="0"/>
              <a:t>Show interest</a:t>
            </a:r>
          </a:p>
          <a:p>
            <a:pPr eaLnBrk="1" hangingPunct="1"/>
            <a:r>
              <a:rPr lang="en-US" dirty="0">
                <a:ea typeface="ＭＳ Ｐゴシック" charset="-128"/>
                <a:cs typeface="ＭＳ Ｐゴシック" charset="-128"/>
              </a:rPr>
              <a:t>Check their instrument</a:t>
            </a:r>
          </a:p>
          <a:p>
            <a:pPr eaLnBrk="1" hangingPunct="1"/>
            <a:r>
              <a:rPr lang="en-US" dirty="0">
                <a:ea typeface="ＭＳ Ｐゴシック" charset="-128"/>
                <a:cs typeface="ＭＳ Ｐゴシック" charset="-128"/>
              </a:rPr>
              <a:t>Talk with the </a:t>
            </a:r>
            <a:r>
              <a:rPr lang="en-US" dirty="0" smtClean="0">
                <a:ea typeface="ＭＳ Ｐゴシック" charset="-128"/>
                <a:cs typeface="ＭＳ Ｐゴシック" charset="-128"/>
              </a:rPr>
              <a:t>parents</a:t>
            </a:r>
          </a:p>
          <a:p>
            <a:pPr eaLnBrk="1" hangingPunct="1"/>
            <a:r>
              <a:rPr lang="en-US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Iowa Bandmasters Exit Survey online</a:t>
            </a:r>
            <a:endParaRPr lang="en-US" i="1" dirty="0">
              <a:solidFill>
                <a:srgbClr val="FF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8373" name="Picture 4" descr="DSC_004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914400" y="1828800"/>
            <a:ext cx="2962275" cy="430212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8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8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58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8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8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58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2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6246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9144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If …</a:t>
            </a:r>
            <a:endParaRPr lang="en-US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06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828800"/>
            <a:ext cx="3810000" cy="4302125"/>
          </a:xfrm>
        </p:spPr>
        <p:txBody>
          <a:bodyPr/>
          <a:lstStyle/>
          <a:p>
            <a:pPr eaLnBrk="1" hangingPunct="1"/>
            <a:r>
              <a:rPr lang="en-US" sz="2800" dirty="0">
                <a:ea typeface="ＭＳ Ｐゴシック" charset="-128"/>
                <a:cs typeface="ＭＳ Ｐゴシック" charset="-128"/>
              </a:rPr>
              <a:t>Students saw immediate success?</a:t>
            </a:r>
          </a:p>
          <a:p>
            <a:pPr eaLnBrk="1" hangingPunct="1"/>
            <a:r>
              <a:rPr lang="en-US" sz="2800" dirty="0">
                <a:ea typeface="ＭＳ Ｐゴシック" charset="-128"/>
                <a:cs typeface="ＭＳ Ｐゴシック" charset="-128"/>
              </a:rPr>
              <a:t>Parents heard 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their kids play </a:t>
            </a:r>
            <a:r>
              <a:rPr lang="en-US" sz="2800" dirty="0">
                <a:ea typeface="ＭＳ Ｐゴシック" charset="-128"/>
                <a:cs typeface="ＭＳ Ｐゴシック" charset="-128"/>
              </a:rPr>
              <a:t>their first performance just weeks after they started?</a:t>
            </a:r>
          </a:p>
          <a:p>
            <a:pPr eaLnBrk="1" hangingPunct="1"/>
            <a:r>
              <a:rPr lang="en-US" sz="2800" dirty="0">
                <a:ea typeface="ＭＳ Ｐゴシック" charset="-128"/>
                <a:cs typeface="ＭＳ Ｐゴシック" charset="-128"/>
              </a:rPr>
              <a:t>Learning to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 play </a:t>
            </a:r>
            <a:r>
              <a:rPr lang="en-US" sz="2800" dirty="0">
                <a:ea typeface="ＭＳ Ｐゴシック" charset="-128"/>
                <a:cs typeface="ＭＳ Ｐゴシック" charset="-128"/>
              </a:rPr>
              <a:t>was really fun?</a:t>
            </a:r>
          </a:p>
        </p:txBody>
      </p:sp>
      <p:pic>
        <p:nvPicPr>
          <p:cNvPr id="62469" name="Picture 4" descr="3-1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495800" y="2133600"/>
            <a:ext cx="4445000" cy="28956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6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6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6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6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6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6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06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6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6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653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25603" name="Text Box 4"/>
          <p:cNvSpPr txBox="1">
            <a:spLocks noChangeArrowheads="1"/>
          </p:cNvSpPr>
          <p:nvPr/>
        </p:nvSpPr>
        <p:spPr bwMode="auto">
          <a:xfrm>
            <a:off x="3352800" y="1524000"/>
            <a:ext cx="533400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endParaRPr lang="en-US" baseline="30000">
              <a:solidFill>
                <a:srgbClr val="000000"/>
              </a:solidFill>
              <a:latin typeface="Century Gothic" charset="0"/>
            </a:endParaRPr>
          </a:p>
          <a:p>
            <a:pPr eaLnBrk="0" hangingPunct="0"/>
            <a:endParaRPr lang="en-US" baseline="30000">
              <a:solidFill>
                <a:srgbClr val="000000"/>
              </a:solidFill>
              <a:latin typeface="Century Gothic" charset="0"/>
            </a:endParaRPr>
          </a:p>
          <a:p>
            <a:pPr eaLnBrk="0" hangingPunct="0"/>
            <a:endParaRPr lang="en-US" baseline="30000">
              <a:solidFill>
                <a:srgbClr val="000000"/>
              </a:solidFill>
            </a:endParaRPr>
          </a:p>
          <a:p>
            <a:pPr eaLnBrk="0" hangingPunct="0">
              <a:spcBef>
                <a:spcPct val="50000"/>
              </a:spcBef>
            </a:pPr>
            <a:endParaRPr lang="en-US"/>
          </a:p>
        </p:txBody>
      </p:sp>
      <p:sp>
        <p:nvSpPr>
          <p:cNvPr id="25604" name="Rectangle 10"/>
          <p:cNvSpPr>
            <a:spLocks noChangeArrowheads="1"/>
          </p:cNvSpPr>
          <p:nvPr/>
        </p:nvSpPr>
        <p:spPr bwMode="auto">
          <a:xfrm>
            <a:off x="3886200" y="1981200"/>
            <a:ext cx="50292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spcAft>
                <a:spcPct val="40000"/>
              </a:spcAft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3200" dirty="0" smtClean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12 </a:t>
            </a:r>
            <a:r>
              <a:rPr lang="en-US" sz="3200" dirty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pages of proven methods</a:t>
            </a:r>
          </a:p>
          <a:p>
            <a:pPr marL="469900" indent="-469900">
              <a:spcBef>
                <a:spcPct val="20000"/>
              </a:spcBef>
              <a:spcAft>
                <a:spcPct val="40000"/>
              </a:spcAft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3200" dirty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10 pages of sample forms</a:t>
            </a:r>
            <a:endParaRPr lang="en-US" sz="3200" dirty="0" smtClean="0">
              <a:effectLst>
                <a:outerShdw dir="2700000">
                  <a:srgbClr val="000000">
                    <a:alpha val="43000"/>
                  </a:srgbClr>
                </a:outerShdw>
              </a:effectLst>
              <a:latin typeface="Times New Roman" charset="0"/>
            </a:endParaRPr>
          </a:p>
          <a:p>
            <a:pPr marL="469900" indent="-469900">
              <a:spcBef>
                <a:spcPct val="20000"/>
              </a:spcBef>
              <a:spcAft>
                <a:spcPct val="40000"/>
              </a:spcAft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3200" dirty="0" smtClean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Guidelines </a:t>
            </a:r>
            <a:r>
              <a:rPr lang="en-US" sz="3200" dirty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for</a:t>
            </a:r>
            <a:r>
              <a:rPr lang="en-US" sz="3200" dirty="0" smtClean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 directors</a:t>
            </a:r>
          </a:p>
        </p:txBody>
      </p:sp>
      <p:pic>
        <p:nvPicPr>
          <p:cNvPr id="25605" name="Picture 11" descr="MAC0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905000"/>
            <a:ext cx="3344863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6" name="Text Box 15"/>
          <p:cNvSpPr txBox="1">
            <a:spLocks noChangeArrowheads="1"/>
          </p:cNvSpPr>
          <p:nvPr/>
        </p:nvSpPr>
        <p:spPr bwMode="auto">
          <a:xfrm>
            <a:off x="228600" y="533400"/>
            <a:ext cx="8763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000" b="1" dirty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</a:rPr>
              <a:t>Materials </a:t>
            </a:r>
            <a:r>
              <a:rPr lang="en-US" sz="4000" b="1" dirty="0" smtClean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</a:rPr>
              <a:t>Available for You to Use. . . A Year-Round Planner</a:t>
            </a:r>
            <a:endParaRPr lang="en-US" sz="3200" dirty="0">
              <a:solidFill>
                <a:srgbClr val="CD0000"/>
              </a:solidFill>
              <a:effectLst>
                <a:outerShdw dir="270000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pPr algn="ctr" eaLnBrk="1" hangingPunct="1"/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First Performance Concert!</a:t>
            </a:r>
            <a:endParaRPr lang="en-US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64516" name="Picture 3" descr="First Perf cov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lum bright="-4000" contrast="6000"/>
          </a:blip>
          <a:srcRect/>
          <a:stretch>
            <a:fillRect/>
          </a:stretch>
        </p:blipFill>
        <p:spPr>
          <a:xfrm rot="21408970">
            <a:off x="919163" y="1747838"/>
            <a:ext cx="2997200" cy="4495800"/>
          </a:xfrm>
        </p:spPr>
      </p:pic>
      <p:sp>
        <p:nvSpPr>
          <p:cNvPr id="6451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962400" y="2133600"/>
            <a:ext cx="4114800" cy="3200400"/>
          </a:xfrm>
        </p:spPr>
        <p:txBody>
          <a:bodyPr/>
          <a:lstStyle/>
          <a:p>
            <a:pPr algn="ctr" eaLnBrk="1" hangingPunct="1">
              <a:buFont typeface="Wingdings" charset="2"/>
              <a:buNone/>
            </a:pPr>
            <a:endParaRPr lang="en-US" sz="2800" dirty="0">
              <a:solidFill>
                <a:srgbClr val="2C7478"/>
              </a:solidFill>
              <a:ea typeface="ＭＳ Ｐゴシック" charset="-128"/>
              <a:cs typeface="ＭＳ Ｐゴシック" charset="-128"/>
            </a:endParaRPr>
          </a:p>
          <a:p>
            <a:pPr algn="ctr" eaLnBrk="1" hangingPunct="1">
              <a:buFont typeface="Wingdings" charset="2"/>
              <a:buNone/>
            </a:pPr>
            <a:r>
              <a:rPr lang="en-US" sz="2000" dirty="0">
                <a:solidFill>
                  <a:srgbClr val="000090"/>
                </a:solidFill>
                <a:ea typeface="ＭＳ Ｐゴシック" charset="-128"/>
                <a:cs typeface="ＭＳ Ｐゴシック" charset="-128"/>
              </a:rPr>
              <a:t>	</a:t>
            </a:r>
            <a:r>
              <a:rPr lang="en-US" sz="3600" dirty="0">
                <a:solidFill>
                  <a:srgbClr val="000090"/>
                </a:solidFill>
                <a:ea typeface="ＭＳ Ｐゴシック" charset="-128"/>
                <a:cs typeface="ＭＳ Ｐゴシック" charset="-128"/>
              </a:rPr>
              <a:t>A scripted demonstration of what your students have learned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685800"/>
            <a:ext cx="8839200" cy="1143000"/>
          </a:xfrm>
        </p:spPr>
        <p:txBody>
          <a:bodyPr/>
          <a:lstStyle/>
          <a:p>
            <a:pPr algn="ctr" eaLnBrk="1" hangingPunct="1"/>
            <a:r>
              <a:rPr lang="en-US" sz="40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First Performance Demonstration Concert for </a:t>
            </a:r>
            <a:r>
              <a:rPr lang="en-US" sz="4000" b="1" i="1" u="sng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Band</a:t>
            </a:r>
            <a:r>
              <a:rPr lang="en-US" sz="40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or </a:t>
            </a:r>
            <a:r>
              <a:rPr lang="en-US" sz="4000" b="1" i="1" u="sng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Orchestra</a:t>
            </a:r>
            <a:endParaRPr lang="en-US" sz="400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2675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2362200" y="2057400"/>
            <a:ext cx="4038600" cy="2133600"/>
          </a:xfrm>
        </p:spPr>
        <p:txBody>
          <a:bodyPr/>
          <a:lstStyle/>
          <a:p>
            <a:pPr eaLnBrk="1" hangingPunct="1"/>
            <a:r>
              <a:rPr lang="en-US" sz="2800">
                <a:ea typeface="ＭＳ Ｐゴシック" charset="-128"/>
                <a:cs typeface="ＭＳ Ｐゴシック" charset="-128"/>
              </a:rPr>
              <a:t>Schedule 6-8 weeks after the first class</a:t>
            </a:r>
          </a:p>
          <a:p>
            <a:pPr eaLnBrk="1" hangingPunct="1"/>
            <a:r>
              <a:rPr lang="en-US" sz="2800">
                <a:ea typeface="ＭＳ Ｐゴシック" charset="-128"/>
                <a:cs typeface="ＭＳ Ｐゴシック" charset="-128"/>
              </a:rPr>
              <a:t>Complete “turn-key” package</a:t>
            </a:r>
          </a:p>
        </p:txBody>
      </p:sp>
      <p:pic>
        <p:nvPicPr>
          <p:cNvPr id="66565" name="Picture 4" descr="First Perf cover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lum bright="-4000" contrast="6000"/>
          </a:blip>
          <a:srcRect/>
          <a:stretch>
            <a:fillRect/>
          </a:stretch>
        </p:blipFill>
        <p:spPr>
          <a:xfrm rot="21408970">
            <a:off x="457200" y="1905000"/>
            <a:ext cx="1611313" cy="2438400"/>
          </a:xfrm>
        </p:spPr>
      </p:pic>
      <p:sp>
        <p:nvSpPr>
          <p:cNvPr id="412678" name="Text Box 6"/>
          <p:cNvSpPr txBox="1">
            <a:spLocks noChangeArrowheads="1"/>
          </p:cNvSpPr>
          <p:nvPr/>
        </p:nvSpPr>
        <p:spPr bwMode="auto">
          <a:xfrm>
            <a:off x="1524000" y="4267200"/>
            <a:ext cx="42672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en-US" sz="2800" b="1" i="1" dirty="0">
                <a:solidFill>
                  <a:srgbClr val="000090"/>
                </a:solidFill>
                <a:latin typeface="Times New Roman" charset="0"/>
              </a:rPr>
              <a:t>May be the best performance in terms of excitement and audience</a:t>
            </a:r>
            <a:r>
              <a:rPr lang="en-US" sz="2800" i="1" dirty="0">
                <a:solidFill>
                  <a:srgbClr val="000090"/>
                </a:solidFill>
                <a:latin typeface="Times New Roman" charset="0"/>
              </a:rPr>
              <a:t>!</a:t>
            </a:r>
          </a:p>
        </p:txBody>
      </p:sp>
      <p:pic>
        <p:nvPicPr>
          <p:cNvPr id="66567" name="Picture 10" descr="Beg Band Concer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00" y="2438400"/>
            <a:ext cx="2506663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675" grpId="0" build="p" autoUpdateAnimBg="0"/>
      <p:bldP spid="412678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685800"/>
            <a:ext cx="8839200" cy="1143000"/>
          </a:xfrm>
        </p:spPr>
        <p:txBody>
          <a:bodyPr/>
          <a:lstStyle/>
          <a:p>
            <a:pPr algn="ctr" eaLnBrk="1" hangingPunct="1"/>
            <a:r>
              <a:rPr lang="en-US" sz="4000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First Performance </a:t>
            </a: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Demonstration</a:t>
            </a:r>
            <a:b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endParaRPr lang="en-US" sz="40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2678" name="Text Box 6"/>
          <p:cNvSpPr txBox="1">
            <a:spLocks noChangeArrowheads="1"/>
          </p:cNvSpPr>
          <p:nvPr/>
        </p:nvSpPr>
        <p:spPr bwMode="auto">
          <a:xfrm>
            <a:off x="1524000" y="4267200"/>
            <a:ext cx="4267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>
              <a:spcBef>
                <a:spcPct val="50000"/>
              </a:spcBef>
            </a:pPr>
            <a:endParaRPr lang="en-US" sz="2800" i="1">
              <a:latin typeface="Times New Roman" charset="0"/>
            </a:endParaRPr>
          </a:p>
        </p:txBody>
      </p:sp>
      <p:pic>
        <p:nvPicPr>
          <p:cNvPr id="7" name="R:R Slide 32 First Performance Concert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04800" y="1371600"/>
            <a:ext cx="8534400" cy="480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70659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685800"/>
            <a:ext cx="8839200" cy="762000"/>
          </a:xfrm>
        </p:spPr>
        <p:txBody>
          <a:bodyPr/>
          <a:lstStyle/>
          <a:p>
            <a:pPr algn="ctr" eaLnBrk="1" hangingPunct="1"/>
            <a: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Why Does </a:t>
            </a:r>
            <a:r>
              <a:rPr lang="en-US" sz="40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First Performance</a:t>
            </a:r>
            <a: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Work?</a:t>
            </a:r>
            <a:endParaRPr lang="en-US" sz="400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73914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>
                <a:ea typeface="ＭＳ Ｐゴシック" charset="-128"/>
                <a:cs typeface="ＭＳ Ｐゴシック" charset="-128"/>
              </a:rPr>
              <a:t>The timing of the performance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/>
              <a:t>Parents want to hear their kids play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/>
              <a:t>Student interest soars and they learn to love performing</a:t>
            </a:r>
          </a:p>
          <a:p>
            <a:pPr eaLnBrk="1" hangingPunct="1">
              <a:lnSpc>
                <a:spcPct val="90000"/>
              </a:lnSpc>
            </a:pPr>
            <a:r>
              <a:rPr lang="en-US" sz="2800">
                <a:ea typeface="ＭＳ Ｐゴシック" charset="-128"/>
                <a:cs typeface="ＭＳ Ｐゴシック" charset="-128"/>
              </a:rPr>
              <a:t>Students practice more prior to a performance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>
                <a:ea typeface="ＭＳ Ｐゴシック" charset="-128"/>
                <a:cs typeface="ＭＳ Ｐゴシック" charset="-128"/>
              </a:rPr>
              <a:t>It works with any group … any schedule … any situation … and any method book</a:t>
            </a:r>
          </a:p>
          <a:p>
            <a:pPr eaLnBrk="1" hangingPunct="1">
              <a:lnSpc>
                <a:spcPct val="90000"/>
              </a:lnSpc>
            </a:pPr>
            <a:r>
              <a:rPr lang="en-US" sz="2800">
                <a:ea typeface="ＭＳ Ｐゴシック" charset="-128"/>
                <a:cs typeface="ＭＳ Ｐゴシック" charset="-128"/>
              </a:rPr>
              <a:t>The audience will be large … enthusiastic … and will arrive early -- lots of quality time with those who care most about the outcome -- </a:t>
            </a:r>
            <a:r>
              <a:rPr lang="en-US" sz="2800" b="1" i="1">
                <a:solidFill>
                  <a:srgbClr val="008000"/>
                </a:solidFill>
                <a:ea typeface="ＭＳ Ｐゴシック" charset="-128"/>
                <a:cs typeface="ＭＳ Ｐゴシック" charset="-128"/>
              </a:rPr>
              <a:t>the parents!</a:t>
            </a:r>
          </a:p>
        </p:txBody>
      </p:sp>
      <p:pic>
        <p:nvPicPr>
          <p:cNvPr id="70661" name="Picture 4" descr="First Perf cover"/>
          <p:cNvPicPr>
            <a:picLocks noChangeAspect="1" noChangeArrowheads="1"/>
          </p:cNvPicPr>
          <p:nvPr/>
        </p:nvPicPr>
        <p:blipFill>
          <a:blip r:embed="rId3">
            <a:lum bright="-4000" contrast="6000"/>
          </a:blip>
          <a:srcRect/>
          <a:stretch>
            <a:fillRect/>
          </a:stretch>
        </p:blipFill>
        <p:spPr bwMode="auto">
          <a:xfrm rot="310421">
            <a:off x="7059921" y="1353477"/>
            <a:ext cx="1482183" cy="222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416772" name="Text Box 4"/>
          <p:cNvSpPr txBox="1">
            <a:spLocks noChangeArrowheads="1"/>
          </p:cNvSpPr>
          <p:nvPr/>
        </p:nvSpPr>
        <p:spPr bwMode="auto">
          <a:xfrm>
            <a:off x="304800" y="533400"/>
            <a:ext cx="86868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 i="1">
                <a:solidFill>
                  <a:srgbClr val="CD0000"/>
                </a:solidFill>
                <a:latin typeface="Times New Roman" charset="0"/>
              </a:rPr>
              <a:t>Parents will be </a:t>
            </a:r>
            <a:r>
              <a:rPr lang="en-US" sz="2800" b="1" i="1" u="sng">
                <a:solidFill>
                  <a:srgbClr val="CD0000"/>
                </a:solidFill>
                <a:latin typeface="Times New Roman" charset="0"/>
              </a:rPr>
              <a:t>amazed</a:t>
            </a:r>
            <a:r>
              <a:rPr lang="en-US" sz="2800" i="1">
                <a:solidFill>
                  <a:srgbClr val="CD0000"/>
                </a:solidFill>
                <a:latin typeface="Times New Roman" charset="0"/>
              </a:rPr>
              <a:t> … </a:t>
            </a:r>
            <a:r>
              <a:rPr lang="en-US" sz="3200" i="1">
                <a:solidFill>
                  <a:srgbClr val="CD0000"/>
                </a:solidFill>
                <a:latin typeface="Times New Roman" charset="0"/>
              </a:rPr>
              <a:t>most</a:t>
            </a:r>
            <a:r>
              <a:rPr lang="en-US" sz="2800" i="1">
                <a:solidFill>
                  <a:srgbClr val="CD0000"/>
                </a:solidFill>
                <a:latin typeface="Times New Roman" charset="0"/>
              </a:rPr>
              <a:t> have no idea how much their child has learned based on what they hear at home!</a:t>
            </a:r>
            <a:endParaRPr lang="en-US" sz="2800" i="1">
              <a:latin typeface="Times New Roman" charset="0"/>
            </a:endParaRPr>
          </a:p>
        </p:txBody>
      </p:sp>
      <p:pic>
        <p:nvPicPr>
          <p:cNvPr id="7270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1981200"/>
            <a:ext cx="5562600" cy="404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9" name="Picture 8" descr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" y="1828800"/>
            <a:ext cx="7696200" cy="421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6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6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6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6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6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677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7475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33600" y="1981200"/>
            <a:ext cx="6324600" cy="3657600"/>
          </a:xfrm>
        </p:spPr>
        <p:txBody>
          <a:bodyPr/>
          <a:lstStyle/>
          <a:p>
            <a:pPr eaLnBrk="1" hangingPunct="1">
              <a:spcAft>
                <a:spcPts val="1200"/>
              </a:spcAft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Many schools have the principal serve as the narrator -- </a:t>
            </a:r>
            <a:r>
              <a:rPr lang="en-US" sz="2800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GREAT PR!</a:t>
            </a:r>
            <a:endParaRPr lang="en-US" sz="2800" dirty="0">
              <a:ea typeface="ＭＳ Ｐゴシック" charset="-128"/>
              <a:cs typeface="ＭＳ Ｐゴシック" charset="-128"/>
            </a:endParaRPr>
          </a:p>
          <a:p>
            <a:pPr eaLnBrk="1" hangingPunct="1"/>
            <a:r>
              <a:rPr lang="en-US" sz="2800" dirty="0">
                <a:ea typeface="ＭＳ Ｐゴシック" charset="-128"/>
                <a:cs typeface="ＭＳ Ｐゴシック" charset="-128"/>
              </a:rPr>
              <a:t>The sound of </a:t>
            </a:r>
          </a:p>
          <a:p>
            <a:pPr eaLnBrk="1" hangingPunct="1">
              <a:buFont typeface="Wingdings" charset="2"/>
              <a:buNone/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     applause is </a:t>
            </a:r>
          </a:p>
          <a:p>
            <a:pPr eaLnBrk="1" hangingPunct="1">
              <a:buFont typeface="Wingdings" charset="2"/>
              <a:buNone/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     infectious</a:t>
            </a:r>
            <a:endParaRPr lang="en-US" sz="3500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74756" name="Text Box 5"/>
          <p:cNvSpPr txBox="1">
            <a:spLocks noChangeArrowheads="1"/>
          </p:cNvSpPr>
          <p:nvPr/>
        </p:nvSpPr>
        <p:spPr bwMode="auto">
          <a:xfrm>
            <a:off x="228600" y="609600"/>
            <a:ext cx="86868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 b="1" dirty="0">
                <a:solidFill>
                  <a:srgbClr val="CD0000"/>
                </a:solidFill>
                <a:latin typeface="Times New Roman" charset="0"/>
              </a:rPr>
              <a:t>Students enjoy the satisfaction of a performance after good preparation – the process starts </a:t>
            </a:r>
            <a:r>
              <a:rPr lang="en-US" sz="3200" b="1" i="1" u="sng" dirty="0">
                <a:solidFill>
                  <a:srgbClr val="CD0000"/>
                </a:solidFill>
                <a:latin typeface="Times New Roman" charset="0"/>
              </a:rPr>
              <a:t>early</a:t>
            </a:r>
            <a:endParaRPr lang="en-US" sz="3100" dirty="0">
              <a:solidFill>
                <a:srgbClr val="CD0000"/>
              </a:solidFill>
              <a:latin typeface="Times New Roman" charset="0"/>
            </a:endParaRPr>
          </a:p>
        </p:txBody>
      </p:sp>
      <p:pic>
        <p:nvPicPr>
          <p:cNvPr id="74757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3658250"/>
            <a:ext cx="4343400" cy="261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2" name="Picture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2057400"/>
            <a:ext cx="1270000" cy="190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8" descr="C:\Documents and Settings\William Harvey\Local Settings\Temporary Internet Files\Content.IE5\FN4DI34B\MPj04053960000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1981200"/>
            <a:ext cx="6858000" cy="448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3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685800"/>
            <a:ext cx="8991600" cy="1143000"/>
          </a:xfrm>
        </p:spPr>
        <p:txBody>
          <a:bodyPr/>
          <a:lstStyle/>
          <a:p>
            <a:pPr algn="ctr" eaLnBrk="1" hangingPunct="1"/>
            <a:r>
              <a:rPr lang="en-US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Put the Date on Your Calendar!</a:t>
            </a:r>
            <a:br>
              <a:rPr lang="en-US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Schedule </a:t>
            </a:r>
            <a:r>
              <a:rPr lang="en-US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First</a:t>
            </a:r>
            <a:r>
              <a:rPr lang="en-US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Performance </a:t>
            </a:r>
            <a:r>
              <a:rPr lang="en-US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NOW</a:t>
            </a:r>
            <a:r>
              <a:rPr lang="en-US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!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304800"/>
            <a:ext cx="8229600" cy="1524000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M.A.C. Wants to Help. . .</a:t>
            </a:r>
            <a:r>
              <a:rPr lang="en-US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 </a:t>
            </a:r>
            <a:r>
              <a:rPr lang="en-US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Check Out Our Online Resources</a:t>
            </a:r>
            <a:endParaRPr lang="en-US" b="1" i="1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1368425" y="29098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1676400"/>
            <a:ext cx="91440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/>
                <a:cs typeface="Times New Roman"/>
                <a:hlinkClick r:id="rId4"/>
              </a:rPr>
              <a:t>www.musicachievementcouncil.org</a:t>
            </a:r>
            <a:endParaRPr lang="en-US" sz="2800" b="1" dirty="0" smtClean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algn="ctr"/>
            <a:r>
              <a:rPr lang="en-US" sz="2800" b="1" dirty="0" smtClean="0">
                <a:solidFill>
                  <a:srgbClr val="4890C5"/>
                </a:solidFill>
                <a:latin typeface="Times New Roman"/>
                <a:cs typeface="Times New Roman"/>
              </a:rPr>
              <a:t>@</a:t>
            </a:r>
            <a:r>
              <a:rPr lang="en-US" sz="2800" b="1" dirty="0" err="1" smtClean="0">
                <a:solidFill>
                  <a:srgbClr val="4890C5"/>
                </a:solidFill>
                <a:latin typeface="Times New Roman"/>
                <a:cs typeface="Times New Roman"/>
              </a:rPr>
              <a:t>MusicAchCouncil</a:t>
            </a:r>
            <a:endParaRPr lang="en-US" sz="2800" dirty="0" smtClean="0">
              <a:solidFill>
                <a:srgbClr val="4890C5"/>
              </a:solidFill>
              <a:latin typeface="Times New Roman"/>
              <a:cs typeface="Times New Roman"/>
            </a:endParaRPr>
          </a:p>
          <a:p>
            <a:endParaRPr lang="en-US" dirty="0"/>
          </a:p>
        </p:txBody>
      </p:sp>
      <p:pic>
        <p:nvPicPr>
          <p:cNvPr id="10" name="R:R Slide 37 DrTim.mp4">
            <a:hlinkClick r:id="" action="ppaction://media"/>
          </p:cNvPr>
          <p:cNvPicPr/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143000" y="2743200"/>
            <a:ext cx="7086600" cy="3986213"/>
          </a:xfrm>
          <a:prstGeom prst="rect">
            <a:avLst/>
          </a:prstGeom>
        </p:spPr>
      </p:pic>
      <p:pic>
        <p:nvPicPr>
          <p:cNvPr id="11" name="Picture 10" descr="Twitter_bird_logo_2012.svg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75472" y="2285615"/>
            <a:ext cx="943928" cy="7627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09600"/>
            <a:ext cx="9144000" cy="914400"/>
          </a:xfrm>
        </p:spPr>
        <p:txBody>
          <a:bodyPr/>
          <a:lstStyle/>
          <a:p>
            <a:pPr algn="ctr" eaLnBrk="1" hangingPunct="1"/>
            <a:r>
              <a:rPr lang="en-US" sz="600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Got SMART Phone?</a:t>
            </a:r>
            <a:endParaRPr lang="en-US" sz="6000" i="1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1368425" y="29098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9" name="Picture 8" descr="MAC0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676400"/>
            <a:ext cx="2957784" cy="3746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9" descr="First Perf cover"/>
          <p:cNvPicPr>
            <a:picLocks noChangeAspect="1" noChangeArrowheads="1"/>
          </p:cNvPicPr>
          <p:nvPr/>
        </p:nvPicPr>
        <p:blipFill>
          <a:blip r:embed="rId4">
            <a:lum bright="-4000" contrast="6000"/>
          </a:blip>
          <a:srcRect/>
          <a:stretch>
            <a:fillRect/>
          </a:stretch>
        </p:blipFill>
        <p:spPr bwMode="auto">
          <a:xfrm rot="21408970">
            <a:off x="1859767" y="2856274"/>
            <a:ext cx="2621311" cy="3931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0" descr="Tips for Success Book Cover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4063270" y="1600200"/>
            <a:ext cx="3023330" cy="3812255"/>
          </a:xfrm>
          <a:prstGeom prst="rect">
            <a:avLst/>
          </a:prstGeom>
          <a:effectLst/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7"/>
              <a:srcRect/>
              <a:stretch>
                <a:fillRect/>
              </a:stretch>
            </p:blipFill>
          </mc:Choice>
          <mc:Fallback>
            <p:blipFill>
              <a:blip r:embed="rId8"/>
              <a:srcRect/>
              <a:stretch>
                <a:fillRect/>
              </a:stretch>
            </p:blipFill>
          </mc:Fallback>
        </mc:AlternateContent>
        <p:spPr bwMode="auto">
          <a:xfrm>
            <a:off x="6089073" y="2971800"/>
            <a:ext cx="2826327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14" descr="QRCode Direct Link to MAC Resources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2400" y="533400"/>
            <a:ext cx="1066800" cy="1066800"/>
          </a:xfrm>
          <a:prstGeom prst="rect">
            <a:avLst/>
          </a:prstGeom>
        </p:spPr>
      </p:pic>
      <p:pic>
        <p:nvPicPr>
          <p:cNvPr id="16" name="Picture 15" descr="QRCode Direct Link to MAC Resources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24800" y="609600"/>
            <a:ext cx="1066800" cy="106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8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72400" y="25019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39" name="Picture 8" descr="Hal Leonar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4724400"/>
            <a:ext cx="1905000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0" name="Picture 9" descr="D'Addario log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3400" y="3810000"/>
            <a:ext cx="25908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1" name="Picture 10" descr="Yamaha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29200" y="5983288"/>
            <a:ext cx="274320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2" name="Picture 11" descr="Jupiter Band Instruments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71800" y="4876800"/>
            <a:ext cx="31242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3" name="Picture 12" descr="large-logo-black_w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867400" y="2462212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4" name="Picture 13" descr="Dansrlogo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657600" y="3956050"/>
            <a:ext cx="1905000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5" name="Picture 14" descr="VIC FIRTH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447800" y="5907088"/>
            <a:ext cx="3200400" cy="8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6" name="Picture 15" descr="Alfred-logo-600 pixels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04800" y="2425700"/>
            <a:ext cx="1143000" cy="109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8" name="Picture 19" descr="Picture 1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248400" y="3886200"/>
            <a:ext cx="2209800" cy="61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9" name="Picture 17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133600" y="2425700"/>
            <a:ext cx="9906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1600200" y="1295400"/>
            <a:ext cx="7315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i="1" kern="0" dirty="0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@</a:t>
            </a:r>
            <a:r>
              <a:rPr lang="en-US" sz="3200" b="1" i="1" kern="0" dirty="0" err="1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MusicAchCouncil</a:t>
            </a:r>
            <a:r>
              <a:rPr lang="en-US" sz="3200" b="1" i="1" kern="0" dirty="0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    @</a:t>
            </a:r>
            <a:r>
              <a:rPr lang="en-US" sz="3200" b="1" i="1" kern="0" dirty="0" err="1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MusicEdConsult</a:t>
            </a:r>
            <a:endParaRPr kumimoji="0" lang="en-US" sz="3200" b="1" i="1" u="none" strike="noStrike" kern="0" cap="none" spc="0" normalizeH="0" baseline="0" noProof="0" dirty="0" smtClean="0">
              <a:ln>
                <a:noFill/>
              </a:ln>
              <a:solidFill>
                <a:srgbClr val="4890C5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8" name="Picture 17" descr="LOGO Trevor James Flutes_logo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53200" y="4724400"/>
            <a:ext cx="1903843" cy="1087438"/>
          </a:xfrm>
          <a:prstGeom prst="rect">
            <a:avLst/>
          </a:prstGeom>
        </p:spPr>
      </p:pic>
      <p:sp>
        <p:nvSpPr>
          <p:cNvPr id="23" name="Rectangle 22"/>
          <p:cNvSpPr>
            <a:spLocks noGrp="1" noChangeArrowheads="1"/>
          </p:cNvSpPr>
          <p:nvPr/>
        </p:nvSpPr>
        <p:spPr bwMode="auto">
          <a:xfrm>
            <a:off x="152400" y="685800"/>
            <a:ext cx="8839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09" charset="-128"/>
                <a:cs typeface="ＭＳ Ｐゴシック" pitchFamily="-109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9pPr>
          </a:lstStyle>
          <a:p>
            <a:pPr algn="ctr" eaLnBrk="1" hangingPunct="1"/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Thanks to </a:t>
            </a:r>
          </a:p>
          <a:p>
            <a:pPr algn="ctr" eaLnBrk="1" hangingPunct="1"/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These </a:t>
            </a:r>
            <a:r>
              <a:rPr lang="en-US" sz="4000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Quality Companies!</a:t>
            </a:r>
            <a:endParaRPr lang="en-US" sz="4000" i="1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7" name="Picture 16" descr="Twitter_bird_logo_2012.svg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7200" y="1828800"/>
            <a:ext cx="990600" cy="800484"/>
          </a:xfrm>
          <a:prstGeom prst="rect">
            <a:avLst/>
          </a:prstGeom>
        </p:spPr>
      </p:pic>
      <p:pic>
        <p:nvPicPr>
          <p:cNvPr id="21" name="Picture 20" descr="Slides Logo Transparent copy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374292" y="2362200"/>
            <a:ext cx="2188308" cy="1511300"/>
          </a:xfrm>
          <a:prstGeom prst="rect">
            <a:avLst/>
          </a:prstGeom>
        </p:spPr>
      </p:pic>
    </p:spTree>
  </p:cSld>
  <p:clrMapOvr>
    <a:masterClrMapping/>
  </p:clrMapOvr>
  <p:transition spd="slow" advClick="0" advTm="9000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ooter Placeholder 5"/>
          <p:cNvSpPr>
            <a:spLocks noGrp="1"/>
          </p:cNvSpPr>
          <p:nvPr>
            <p:ph type="ftr" sz="quarter" idx="11"/>
          </p:nvPr>
        </p:nvSpPr>
        <p:spPr>
          <a:noFill/>
          <a:effectLst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27651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04800" y="457200"/>
            <a:ext cx="8534400" cy="1295400"/>
          </a:xfrm>
          <a:effectLst/>
        </p:spPr>
        <p:txBody>
          <a:bodyPr/>
          <a:lstStyle/>
          <a:p>
            <a:pPr eaLnBrk="1" hangingPunct="1"/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Fundamental Beliefs of </a:t>
            </a:r>
            <a:b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               </a:t>
            </a:r>
            <a:r>
              <a:rPr lang="en-US" sz="40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Effective</a:t>
            </a:r>
            <a:r>
              <a:rPr lang="en-US" sz="4000" b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Recruiters:</a:t>
            </a:r>
            <a:endParaRPr lang="en-US" sz="4000" dirty="0">
              <a:solidFill>
                <a:schemeClr val="accent2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24963" name="Rectangle 1027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752600"/>
            <a:ext cx="4038600" cy="4302125"/>
          </a:xfrm>
          <a:effectLst/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4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Every</a:t>
            </a:r>
            <a:r>
              <a:rPr lang="en-US" sz="2400" dirty="0">
                <a:ea typeface="ＭＳ Ｐゴシック" charset="-128"/>
                <a:cs typeface="ＭＳ Ｐゴシック" charset="-128"/>
              </a:rPr>
              <a:t> student will be interested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4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All</a:t>
            </a:r>
            <a:r>
              <a:rPr lang="en-US" sz="2400" dirty="0">
                <a:ea typeface="ＭＳ Ｐゴシック" charset="-128"/>
                <a:cs typeface="ＭＳ Ｐゴシック" charset="-128"/>
              </a:rPr>
              <a:t> students will have an equal opportunity to succeed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400" dirty="0">
                <a:ea typeface="ＭＳ Ｐゴシック" charset="-128"/>
                <a:cs typeface="ＭＳ Ｐゴシック" charset="-128"/>
              </a:rPr>
              <a:t>Music is an integral part of their </a:t>
            </a:r>
            <a:r>
              <a:rPr lang="en-US" sz="24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total</a:t>
            </a:r>
            <a:r>
              <a:rPr lang="en-US" sz="2400" dirty="0">
                <a:ea typeface="ＭＳ Ｐゴシック" charset="-128"/>
                <a:cs typeface="ＭＳ Ｐゴシック" charset="-128"/>
              </a:rPr>
              <a:t> education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4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Every</a:t>
            </a:r>
            <a:r>
              <a:rPr lang="en-US" sz="2400" dirty="0">
                <a:ea typeface="ＭＳ Ｐゴシック" charset="-128"/>
                <a:cs typeface="ＭＳ Ｐゴシック" charset="-128"/>
              </a:rPr>
              <a:t> student is eagerly welcome-- regardless of talent or ability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400" dirty="0">
                <a:ea typeface="ＭＳ Ｐゴシック" charset="-128"/>
                <a:cs typeface="ＭＳ Ｐゴシック" charset="-128"/>
              </a:rPr>
              <a:t>Students want to play because it looks like </a:t>
            </a:r>
            <a:r>
              <a:rPr lang="en-US" sz="24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fun</a:t>
            </a:r>
            <a:endParaRPr lang="en-US" sz="2400" dirty="0">
              <a:solidFill>
                <a:schemeClr val="accent2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7653" name="Picture 1028" descr="DSC_0008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 rot="21412426">
            <a:off x="457200" y="2317991"/>
            <a:ext cx="4038600" cy="2598738"/>
          </a:xfrm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4963" grpId="0" build="p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8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72400" y="25019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39" name="Picture 8" descr="Hal Leonar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4724400"/>
            <a:ext cx="1905000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0" name="Picture 9" descr="D'Addario log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3400" y="3810000"/>
            <a:ext cx="25908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1" name="Picture 10" descr="Yamaha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29200" y="5983288"/>
            <a:ext cx="274320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2" name="Picture 11" descr="Jupiter Band Instruments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71800" y="4876800"/>
            <a:ext cx="31242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3" name="Picture 12" descr="large-logo-black_w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867400" y="2462212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4" name="Picture 13" descr="Dansrlogo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657600" y="3956050"/>
            <a:ext cx="1905000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5" name="Picture 14" descr="VIC FIRTH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447800" y="5907088"/>
            <a:ext cx="3200400" cy="8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6" name="Picture 15" descr="Alfred-logo-600 pixels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04800" y="2425700"/>
            <a:ext cx="1143000" cy="109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8" name="Picture 19" descr="Picture 1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248400" y="3886200"/>
            <a:ext cx="2209800" cy="61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9" name="Picture 17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133600" y="2425700"/>
            <a:ext cx="9906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1600200" y="1295400"/>
            <a:ext cx="7315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i="1" kern="0" dirty="0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@</a:t>
            </a:r>
            <a:r>
              <a:rPr lang="en-US" sz="3200" b="1" i="1" kern="0" dirty="0" err="1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MusicAchCouncil</a:t>
            </a:r>
            <a:r>
              <a:rPr lang="en-US" sz="3200" b="1" i="1" kern="0" dirty="0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    @</a:t>
            </a:r>
            <a:r>
              <a:rPr lang="en-US" sz="3200" b="1" i="1" kern="0" dirty="0" err="1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MusicEdConsult</a:t>
            </a:r>
            <a:endParaRPr kumimoji="0" lang="en-US" sz="3200" b="1" i="1" u="none" strike="noStrike" kern="0" cap="none" spc="0" normalizeH="0" baseline="0" noProof="0" dirty="0" smtClean="0">
              <a:ln>
                <a:noFill/>
              </a:ln>
              <a:solidFill>
                <a:srgbClr val="4890C5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8" name="Picture 17" descr="LOGO Trevor James Flutes_logo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53200" y="4724400"/>
            <a:ext cx="1903843" cy="1087438"/>
          </a:xfrm>
          <a:prstGeom prst="rect">
            <a:avLst/>
          </a:prstGeom>
        </p:spPr>
      </p:pic>
      <p:sp>
        <p:nvSpPr>
          <p:cNvPr id="23" name="Rectangle 22"/>
          <p:cNvSpPr>
            <a:spLocks noGrp="1" noChangeArrowheads="1"/>
          </p:cNvSpPr>
          <p:nvPr/>
        </p:nvSpPr>
        <p:spPr bwMode="auto">
          <a:xfrm>
            <a:off x="152400" y="685800"/>
            <a:ext cx="8839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09" charset="-128"/>
                <a:cs typeface="ＭＳ Ｐゴシック" pitchFamily="-109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9pPr>
          </a:lstStyle>
          <a:p>
            <a:pPr algn="ctr" eaLnBrk="1" hangingPunct="1"/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Thanks to </a:t>
            </a:r>
          </a:p>
          <a:p>
            <a:pPr algn="ctr" eaLnBrk="1" hangingPunct="1"/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These </a:t>
            </a:r>
            <a:r>
              <a:rPr lang="en-US" sz="4000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Quality Companies!</a:t>
            </a:r>
            <a:endParaRPr lang="en-US" sz="4000" i="1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7" name="Picture 16" descr="Twitter_bird_logo_2012.svg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7200" y="1828800"/>
            <a:ext cx="990600" cy="800484"/>
          </a:xfrm>
          <a:prstGeom prst="rect">
            <a:avLst/>
          </a:prstGeom>
        </p:spPr>
      </p:pic>
      <p:pic>
        <p:nvPicPr>
          <p:cNvPr id="21" name="Picture 20" descr="Slides Logo Transparent copy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374292" y="2362200"/>
            <a:ext cx="2188308" cy="1511300"/>
          </a:xfrm>
          <a:prstGeom prst="rect">
            <a:avLst/>
          </a:prstGeom>
        </p:spPr>
      </p:pic>
    </p:spTree>
  </p:cSld>
  <p:clrMapOvr>
    <a:masterClrMapping/>
  </p:clrMapOvr>
  <p:transition spd="slow" advClick="0" advTm="9000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90600"/>
            <a:ext cx="8229600" cy="838200"/>
          </a:xfrm>
        </p:spPr>
        <p:txBody>
          <a:bodyPr/>
          <a:lstStyle/>
          <a:p>
            <a:pPr eaLnBrk="1" hangingPunct="1"/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Key Steps in Recruiting: </a:t>
            </a:r>
            <a:b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	         </a:t>
            </a:r>
            <a:r>
              <a:rPr lang="en-US" sz="40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Attracting </a:t>
            </a: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Students</a:t>
            </a:r>
            <a:r>
              <a:rPr lang="en-US" sz="4000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. . .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785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876800" y="2209800"/>
            <a:ext cx="4038600" cy="3429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Foster student 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interest through </a:t>
            </a:r>
            <a:r>
              <a:rPr lang="en-US" sz="2800" b="1" u="sng" dirty="0" smtClean="0">
                <a:ea typeface="ＭＳ Ｐゴシック" charset="-128"/>
                <a:cs typeface="ＭＳ Ｐゴシック" charset="-128"/>
              </a:rPr>
              <a:t>visibility</a:t>
            </a:r>
            <a:endParaRPr lang="en-US" sz="2800" dirty="0" smtClean="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Inform parents of benefits of music 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Build and nurture support among administration &amp; classroom teachers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endParaRPr lang="en-US" sz="2800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9701" name="Picture 4" descr="4-DSC_003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 rot="21286844">
            <a:off x="311150" y="2393950"/>
            <a:ext cx="4445000" cy="28956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7859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04800"/>
            <a:ext cx="8229600" cy="838200"/>
          </a:xfrm>
        </p:spPr>
        <p:txBody>
          <a:bodyPr/>
          <a:lstStyle/>
          <a:p>
            <a:pPr eaLnBrk="1" hangingPunct="1"/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Key Steps in Recruiting</a:t>
            </a:r>
            <a:endParaRPr lang="en-US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81000" y="1143000"/>
            <a:ext cx="8382000" cy="5410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SzTx/>
              <a:buFont typeface="Wingdings" charset="2"/>
              <a:buNone/>
            </a:pPr>
            <a:r>
              <a:rPr lang="en-US" sz="2400" dirty="0" smtClean="0">
                <a:ea typeface="ＭＳ Ｐゴシック" charset="-128"/>
                <a:cs typeface="ＭＳ Ｐゴシック" charset="-128"/>
              </a:rPr>
              <a:t> 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Recruiting is </a:t>
            </a:r>
            <a:r>
              <a:rPr lang="en-US" sz="2800" dirty="0">
                <a:ea typeface="ＭＳ Ｐゴシック" charset="-128"/>
                <a:cs typeface="ＭＳ Ｐゴシック" charset="-128"/>
              </a:rPr>
              <a:t>a </a:t>
            </a:r>
            <a:r>
              <a:rPr lang="en-US" sz="28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YEAR-ROUND</a:t>
            </a:r>
            <a:r>
              <a:rPr lang="en-US" sz="2800" dirty="0">
                <a:ea typeface="ＭＳ Ｐゴシック" charset="-128"/>
                <a:cs typeface="ＭＳ Ｐゴシック" charset="-128"/>
              </a:rPr>
              <a:t> process including: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None/>
            </a:pPr>
            <a:endParaRPr lang="en-US" sz="800" dirty="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Regular visits with feeder programs/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teachers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Effective PR: Bulletin boards, school newsletters, PTA announcements, concert programs, school 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announcements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Mass concerts with feeder programs 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None/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      including recorder classes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Recruitment meetings with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None/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	students and 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parents—</a:t>
            </a:r>
            <a:r>
              <a:rPr lang="en-US" sz="2800" b="1" dirty="0" smtClean="0">
                <a:ea typeface="ＭＳ Ｐゴシック" charset="-128"/>
                <a:cs typeface="ＭＳ Ｐゴシック" charset="-128"/>
              </a:rPr>
              <a:t>REACH OUT!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Instrument 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demos/petting zoos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800" dirty="0" smtClean="0">
                <a:ea typeface="ＭＳ Ｐゴシック" charset="-128"/>
                <a:cs typeface="ＭＳ Ｐゴシック" charset="-128"/>
              </a:rPr>
              <a:t>Follow</a:t>
            </a:r>
            <a:r>
              <a:rPr lang="en-US" sz="2800" dirty="0">
                <a:ea typeface="ＭＳ Ｐゴシック" charset="-128"/>
                <a:cs typeface="ＭＳ Ｐゴシック" charset="-128"/>
              </a:rPr>
              <a:t>-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ups – </a:t>
            </a:r>
            <a:r>
              <a:rPr lang="en-US" sz="2800" b="1" dirty="0" smtClean="0">
                <a:ea typeface="ＭＳ Ｐゴシック" charset="-128"/>
                <a:cs typeface="ＭＳ Ｐゴシック" charset="-128"/>
              </a:rPr>
              <a:t>SHOW UP FOR EVERYTHING!</a:t>
            </a:r>
            <a:endParaRPr lang="en-US" sz="2800" b="1" i="1" u="sng" dirty="0">
              <a:solidFill>
                <a:srgbClr val="FF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31749" name="Picture 14" descr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3276600"/>
            <a:ext cx="14954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11" descr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77000" y="3276600"/>
            <a:ext cx="2465154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914400"/>
            <a:ext cx="8686800" cy="838200"/>
          </a:xfrm>
        </p:spPr>
        <p:txBody>
          <a:bodyPr/>
          <a:lstStyle/>
          <a:p>
            <a:pPr eaLnBrk="1" hangingPunct="1"/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Key Steps in Recruiting: </a:t>
            </a:r>
            <a:b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	 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Engage Students Early. </a:t>
            </a:r>
            <a:r>
              <a:rPr lang="en-US" sz="4000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. .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R:R Slide 7 Elementary Band at Hafltime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990600" y="1981200"/>
            <a:ext cx="7213600" cy="406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914400"/>
            <a:ext cx="8686800" cy="838200"/>
          </a:xfrm>
        </p:spPr>
        <p:txBody>
          <a:bodyPr/>
          <a:lstStyle/>
          <a:p>
            <a:pPr eaLnBrk="1" hangingPunct="1"/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Key Steps in Recruiting: </a:t>
            </a:r>
            <a:b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	 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What’s Really Important. </a:t>
            </a:r>
            <a:r>
              <a:rPr lang="en-US" sz="4000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. .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352800" y="1447800"/>
            <a:ext cx="5791200" cy="5410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SzTx/>
              <a:buFont typeface="Wingdings" charset="2"/>
              <a:buNone/>
            </a:pPr>
            <a:endParaRPr lang="en-US" sz="2000" dirty="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dirty="0">
                <a:ea typeface="ＭＳ Ｐゴシック" charset="-128"/>
                <a:cs typeface="ＭＳ Ｐゴシック" charset="-128"/>
              </a:rPr>
              <a:t>Ensure </a:t>
            </a:r>
            <a:r>
              <a:rPr lang="en-US" sz="4400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HIGH</a:t>
            </a:r>
            <a:r>
              <a:rPr lang="en-US" sz="4400" dirty="0">
                <a:ea typeface="ＭＳ Ｐゴシック" charset="-128"/>
                <a:cs typeface="ＭＳ Ｐゴシック" charset="-128"/>
              </a:rPr>
              <a:t> </a:t>
            </a:r>
            <a:r>
              <a:rPr lang="en-US" dirty="0">
                <a:ea typeface="ＭＳ Ｐゴシック" charset="-128"/>
                <a:cs typeface="ＭＳ Ｐゴシック" charset="-128"/>
              </a:rPr>
              <a:t>quality</a:t>
            </a:r>
            <a:r>
              <a:rPr lang="en-US" dirty="0" smtClean="0">
                <a:ea typeface="ＭＳ Ｐゴシック" charset="-128"/>
                <a:cs typeface="ＭＳ Ｐゴシック" charset="-128"/>
              </a:rPr>
              <a:t> and fulfillment </a:t>
            </a:r>
            <a:endParaRPr lang="en-US" dirty="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dirty="0">
                <a:ea typeface="ＭＳ Ｐゴシック" charset="-128"/>
                <a:cs typeface="ＭＳ Ｐゴシック" charset="-128"/>
              </a:rPr>
              <a:t>Your</a:t>
            </a:r>
            <a:r>
              <a:rPr lang="en-US" dirty="0" smtClean="0">
                <a:ea typeface="ＭＳ Ｐゴシック" charset="-128"/>
                <a:cs typeface="ＭＳ Ｐゴシック" charset="-128"/>
              </a:rPr>
              <a:t> </a:t>
            </a:r>
            <a:r>
              <a:rPr lang="en-US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ENTHUSIASM </a:t>
            </a:r>
            <a:r>
              <a:rPr lang="en-US" dirty="0" smtClean="0">
                <a:ea typeface="ＭＳ Ｐゴシック" charset="-128"/>
                <a:cs typeface="ＭＳ Ｐゴシック" charset="-128"/>
              </a:rPr>
              <a:t>matters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dirty="0" smtClean="0">
                <a:ea typeface="ＭＳ Ｐゴシック" charset="-128"/>
                <a:cs typeface="ＭＳ Ｐゴシック" charset="-128"/>
              </a:rPr>
              <a:t>Be </a:t>
            </a:r>
            <a:r>
              <a:rPr lang="en-US" dirty="0">
                <a:ea typeface="ＭＳ Ｐゴシック" charset="-128"/>
                <a:cs typeface="ＭＳ Ｐゴシック" charset="-128"/>
              </a:rPr>
              <a:t>friendly, approachable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dirty="0">
                <a:ea typeface="ＭＳ Ｐゴシック" charset="-128"/>
                <a:cs typeface="ＭＳ Ｐゴシック" charset="-128"/>
              </a:rPr>
              <a:t>Students have big dreams of </a:t>
            </a:r>
            <a:r>
              <a:rPr lang="en-US" dirty="0" smtClean="0">
                <a:ea typeface="ＭＳ Ｐゴシック" charset="-128"/>
                <a:cs typeface="ＭＳ Ｐゴシック" charset="-128"/>
              </a:rPr>
              <a:t>success—give it to them!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dirty="0">
                <a:ea typeface="ＭＳ Ｐゴシック" charset="-128"/>
                <a:cs typeface="ＭＳ Ｐゴシック" charset="-128"/>
              </a:rPr>
              <a:t>It’s never to early to recruit</a:t>
            </a:r>
            <a:endParaRPr lang="en-US" dirty="0" smtClean="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dirty="0" smtClean="0">
                <a:ea typeface="ＭＳ Ｐゴシック" charset="-128"/>
                <a:cs typeface="ＭＳ Ｐゴシック" charset="-128"/>
              </a:rPr>
              <a:t>Learning can be FUN! 				</a:t>
            </a:r>
            <a:r>
              <a:rPr lang="en-US" sz="36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SMILE</a:t>
            </a:r>
            <a:r>
              <a:rPr lang="en-US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!</a:t>
            </a:r>
            <a:endParaRPr lang="en-US" b="1" i="1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33797" name="Picture 5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905000"/>
            <a:ext cx="2819400" cy="434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533400"/>
            <a:ext cx="8991600" cy="838200"/>
          </a:xfrm>
        </p:spPr>
        <p:txBody>
          <a:bodyPr/>
          <a:lstStyle/>
          <a:p>
            <a:pPr eaLnBrk="1" hangingPunct="1"/>
            <a: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Key Steps in Recruiting: </a:t>
            </a:r>
            <a:r>
              <a:rPr lang="en-US" sz="40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Plan Way A</a:t>
            </a:r>
            <a:r>
              <a:rPr lang="en-US" sz="36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</a:t>
            </a:r>
            <a:r>
              <a:rPr lang="en-US" sz="32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</a:t>
            </a:r>
            <a:r>
              <a:rPr lang="en-US" sz="24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ad 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785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114800" y="1219200"/>
            <a:ext cx="4800600" cy="4876800"/>
          </a:xfrm>
        </p:spPr>
        <p:txBody>
          <a:bodyPr/>
          <a:lstStyle/>
          <a:p>
            <a:pPr eaLnBrk="1" hangingPunct="1">
              <a:buFont typeface="Wingdings" charset="2"/>
              <a:buNone/>
            </a:pPr>
            <a:endParaRPr lang="en-US" sz="2400" dirty="0">
              <a:ea typeface="ＭＳ Ｐゴシック" charset="-128"/>
              <a:cs typeface="ＭＳ Ｐゴシック" charset="-128"/>
            </a:endParaRPr>
          </a:p>
          <a:p>
            <a:pPr lvl="1" eaLnBrk="1" hangingPunct="1"/>
            <a:r>
              <a:rPr lang="en-US" dirty="0"/>
              <a:t>Meet with feeder/classroom teachers to identify future instrumentalists</a:t>
            </a:r>
          </a:p>
          <a:p>
            <a:pPr lvl="1" eaLnBrk="1" hangingPunct="1"/>
            <a:r>
              <a:rPr lang="en-US" dirty="0"/>
              <a:t>Select recruitment materials: DVDs, posters, surveys, forms, pamphlets, PR items</a:t>
            </a:r>
          </a:p>
          <a:p>
            <a:pPr lvl="1" eaLnBrk="1" hangingPunct="1"/>
            <a:r>
              <a:rPr lang="en-US" dirty="0"/>
              <a:t>Enlist dealer help well in advance--let them know what you </a:t>
            </a:r>
            <a:r>
              <a:rPr lang="en-US" dirty="0" smtClean="0"/>
              <a:t>need</a:t>
            </a:r>
          </a:p>
        </p:txBody>
      </p:sp>
      <p:pic>
        <p:nvPicPr>
          <p:cNvPr id="35845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 rot="20996966">
            <a:off x="304800" y="1676400"/>
            <a:ext cx="4038600" cy="2587625"/>
          </a:xfrm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1752600"/>
            <a:ext cx="4141788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7" name="Picture 7" descr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57400" y="3962400"/>
            <a:ext cx="228600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7859" grpId="0" build="p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4.9"/>
</p:tagLst>
</file>

<file path=ppt/theme/theme1.xml><?xml version="1.0" encoding="utf-8"?>
<a:theme xmlns:a="http://schemas.openxmlformats.org/drawingml/2006/main" name="Quadrant">
  <a:themeElements>
    <a:clrScheme name="">
      <a:dk1>
        <a:srgbClr val="000000"/>
      </a:dk1>
      <a:lt1>
        <a:srgbClr val="FFE096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EDC9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Quadran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Quadrant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5341</TotalTime>
  <Words>1357</Words>
  <Application>Microsoft Macintosh PowerPoint</Application>
  <PresentationFormat>On-screen Show (4:3)</PresentationFormat>
  <Paragraphs>293</Paragraphs>
  <Slides>40</Slides>
  <Notes>40</Notes>
  <HiddenSlides>0</HiddenSlides>
  <MMClips>7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Quadrant</vt:lpstr>
      <vt:lpstr>Slide 1</vt:lpstr>
      <vt:lpstr>Today’s Session</vt:lpstr>
      <vt:lpstr>Slide 3</vt:lpstr>
      <vt:lpstr>Fundamental Beliefs of                  Effective Recruiters:</vt:lpstr>
      <vt:lpstr>Key Steps in Recruiting:            Attracting Students. . .</vt:lpstr>
      <vt:lpstr>Key Steps in Recruiting</vt:lpstr>
      <vt:lpstr>Key Steps in Recruiting:      Engage Students Early. . .</vt:lpstr>
      <vt:lpstr>Key Steps in Recruiting:      What’s Really Important. . .</vt:lpstr>
      <vt:lpstr>Key Steps in Recruiting: Plan Way Ahead </vt:lpstr>
      <vt:lpstr>Presentation Day </vt:lpstr>
      <vt:lpstr>Follow-up idea from:  Jeff Scott and Emily Wilkinson </vt:lpstr>
      <vt:lpstr>Engage Parent Support</vt:lpstr>
      <vt:lpstr>Teach the Parents Too. . . They don’t know what NORMAL is!</vt:lpstr>
      <vt:lpstr>Teach the Parents Too. . . They don’t know what NORMAL is!</vt:lpstr>
      <vt:lpstr>Teach the Parents Too. . . They don’t know what NORMAL is!</vt:lpstr>
      <vt:lpstr>Teach the Parents Too. . . They don’t know what NORMAL is!</vt:lpstr>
      <vt:lpstr>Engage Parent Support…Directly! The Parent Band – REALLY FUN!</vt:lpstr>
      <vt:lpstr>Slide 18</vt:lpstr>
      <vt:lpstr>Slide 19</vt:lpstr>
      <vt:lpstr>Slide 20</vt:lpstr>
      <vt:lpstr>Slide 21</vt:lpstr>
      <vt:lpstr>Keeping Your New Recruits</vt:lpstr>
      <vt:lpstr>   Keeping Your New Recruits. . .   Why Do Kids Stay?  Let’s Ask THEM!</vt:lpstr>
      <vt:lpstr>Retention: Keys to Success</vt:lpstr>
      <vt:lpstr>Actions That Help Retain Students</vt:lpstr>
      <vt:lpstr>Why Should Students Continue?  Tell Your OWN Story: </vt:lpstr>
      <vt:lpstr>Common Reasons for Drop-outs?</vt:lpstr>
      <vt:lpstr>What Can You Do? </vt:lpstr>
      <vt:lpstr>What If …</vt:lpstr>
      <vt:lpstr>First Performance Concert!</vt:lpstr>
      <vt:lpstr>First Performance Demonstration Concert for Band or Orchestra</vt:lpstr>
      <vt:lpstr>First Performance Demonstration </vt:lpstr>
      <vt:lpstr>Why Does First Performance Work?</vt:lpstr>
      <vt:lpstr>Slide 34</vt:lpstr>
      <vt:lpstr>Slide 35</vt:lpstr>
      <vt:lpstr>Put the Date on Your Calendar! Schedule First Performance NOW!</vt:lpstr>
      <vt:lpstr>M.A.C. Wants to Help. . .   Check Out Our Online Resources</vt:lpstr>
      <vt:lpstr>Got SMART Phone?</vt:lpstr>
      <vt:lpstr>Slide 39</vt:lpstr>
      <vt:lpstr>Slide 40</vt:lpstr>
    </vt:vector>
  </TitlesOfParts>
  <Company>Music Achievement Council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NAMM / Bill Harvey</dc:creator>
  <cp:lastModifiedBy>Marcia Neel</cp:lastModifiedBy>
  <cp:revision>1118</cp:revision>
  <dcterms:created xsi:type="dcterms:W3CDTF">2015-11-14T02:55:18Z</dcterms:created>
  <dcterms:modified xsi:type="dcterms:W3CDTF">2015-11-14T03:03:30Z</dcterms:modified>
</cp:coreProperties>
</file>