
<file path=[Content_Types].xml><?xml version="1.0" encoding="utf-8"?>
<Types xmlns="http://schemas.openxmlformats.org/package/2006/content-types">
  <Override PartName="/ppt/slides/slide14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49.xml" ContentType="application/vnd.openxmlformats-officedocument.presentationml.slide+xml"/>
  <Override PartName="/ppt/tags/tag1.xml" ContentType="application/vnd.openxmlformats-officedocument.presentationml.tags+xml"/>
  <Default Extension="bin" ContentType="application/vnd.openxmlformats-officedocument.presentationml.printerSettings"/>
  <Override PartName="/ppt/notesSlides/notesSlide30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18.xml" ContentType="application/vnd.openxmlformats-officedocument.presentationml.slide+xml"/>
  <Override PartName="/ppt/slides/slide37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s/slide23.xml" ContentType="application/vnd.openxmlformats-officedocument.presentationml.slide+xml"/>
  <Override PartName="/ppt/slides/slide42.xml" ContentType="application/vnd.openxmlformats-officedocument.presentationml.slide+xml"/>
  <Override PartName="/ppt/theme/theme1.xml" ContentType="application/vnd.openxmlformats-officedocument.theme+xml"/>
  <Override PartName="/ppt/slideLayouts/slideLayout10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2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27.xml" ContentType="application/vnd.openxmlformats-officedocument.presentationml.slide+xml"/>
  <Override PartName="/ppt/slides/slide11.xml" ContentType="application/vnd.openxmlformats-officedocument.presentationml.slide+xml"/>
  <Default Extension="tiff" ContentType="image/tiff"/>
  <Override PartName="/ppt/slides/slide46.xml" ContentType="application/vnd.openxmlformats-officedocument.presentationml.slide+xml"/>
  <Override PartName="/ppt/notesSlides/notesSlide41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14.xml" ContentType="application/vnd.openxmlformats-officedocument.presentationml.slideLayout+xml"/>
  <Override PartName="/ppt/notesSlides/notesSlide26.xml" ContentType="application/vnd.openxmlformats-officedocument.presentationml.notesSlide+xml"/>
  <Override PartName="/ppt/notesSlides/notesSlide45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15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notesSlides/notesSlide14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19.xml" ContentType="application/vnd.openxmlformats-officedocument.presentationml.slide+xml"/>
  <Override PartName="/ppt/slides/slide38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35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s/slide24.xml" ContentType="application/vnd.openxmlformats-officedocument.presentationml.slide+xml"/>
  <Override PartName="/ppt/slides/slide43.xml" ContentType="application/vnd.openxmlformats-officedocument.presentationml.slide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slideLayouts/slideLayout11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Default Extension="jpeg" ContentType="image/jpeg"/>
  <Override PartName="/ppt/notesSlides/notesSlide23.xml" ContentType="application/vnd.openxmlformats-officedocument.presentationml.notesSlide+xml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8.xml" ContentType="application/vnd.openxmlformats-officedocument.presentationml.slide+xml"/>
  <Override PartName="/ppt/slides/slide47.xml" ContentType="application/vnd.openxmlformats-officedocument.presentationml.slide+xml"/>
  <Override PartName="/ppt/slides/slide31.xml" ContentType="application/vnd.openxmlformats-officedocument.presentationml.slide+xml"/>
  <Override PartName="/ppt/notesSlides/notesSlide42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15.xml" ContentType="application/vnd.openxmlformats-officedocument.presentationml.slideLayout+xml"/>
  <Override PartName="/ppt/notesSlides/notesSlide11.xml" ContentType="application/vnd.openxmlformats-officedocument.presentationml.notesSlide+xml"/>
  <Default Extension="rels" ContentType="application/vnd.openxmlformats-package.relationships+xml"/>
  <Override PartName="/ppt/notesSlides/notesSlide27.xml" ContentType="application/vnd.openxmlformats-officedocument.presentationml.notesSlide+xml"/>
  <Override PartName="/ppt/notesSlides/notesSlide46.xml" ContentType="application/vnd.openxmlformats-officedocument.presentationml.notesSlide+xml"/>
  <Override PartName="/ppt/slides/slide16.xml" ContentType="application/vnd.openxmlformats-officedocument.presentationml.slide+xml"/>
  <Override PartName="/ppt/slides/slide35.xml" ContentType="application/vnd.openxmlformats-officedocument.presentationml.slide+xml"/>
  <Override PartName="/ppt/slides/slide1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21.xml" ContentType="application/vnd.openxmlformats-officedocument.presentationml.slide+xml"/>
  <Override PartName="/ppt/slides/slide40.xml" ContentType="application/vnd.openxmlformats-officedocument.presentationml.slide+xml"/>
  <Override PartName="/ppt/notesSlides/notesSlide15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s/slide25.xml" ContentType="application/vnd.openxmlformats-officedocument.presentationml.slide+xml"/>
  <Override PartName="/ppt/slides/slide44.xml" ContentType="application/vnd.openxmlformats-officedocument.presentationml.slide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24.xml" ContentType="application/vnd.openxmlformats-officedocument.presentationml.notes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Default Extension="xml" ContentType="application/xml"/>
  <Override PartName="/ppt/tableStyles.xml" ContentType="application/vnd.openxmlformats-officedocument.presentationml.tableStyles+xml"/>
  <Override PartName="/ppt/slides/slide48.xml" ContentType="application/vnd.openxmlformats-officedocument.presentationml.slide+xml"/>
  <Override PartName="/ppt/notesSlides/notesSlide10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slides/slide29.xml" ContentType="application/vnd.openxmlformats-officedocument.presentationml.slide+xml"/>
  <Override PartName="/ppt/viewProps.xml" ContentType="application/vnd.openxmlformats-officedocument.presentationml.viewProps+xml"/>
  <Override PartName="/ppt/notesSlides/notesSlide43.xml" ContentType="application/vnd.openxmlformats-officedocument.presentationml.notesSlide+xml"/>
  <Override PartName="/docProps/app.xml" ContentType="application/vnd.openxmlformats-officedocument.extended-properties+xml"/>
  <Override PartName="/ppt/notesMasters/notesMaster1.xml" ContentType="application/vnd.openxmlformats-officedocument.presentationml.notesMaster+xml"/>
  <Override PartName="/ppt/notesSlides/notesSlide12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17.xml" ContentType="application/vnd.openxmlformats-officedocument.presentationml.slide+xml"/>
  <Override PartName="/ppt/slides/slide36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22.xml" ContentType="application/vnd.openxmlformats-officedocument.presentationml.slide+xml"/>
  <Override PartName="/ppt/slides/slide41.xml" ContentType="application/vnd.openxmlformats-officedocument.presentationml.slide+xml"/>
  <Override PartName="/ppt/notesSlides/notesSlide1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6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10.xml" ContentType="application/vnd.openxmlformats-officedocument.presentationml.slide+xml"/>
  <Override PartName="/ppt/slides/slide26.xml" ContentType="application/vnd.openxmlformats-officedocument.presentationml.slide+xml"/>
  <Override PartName="/ppt/slides/slide45.xml" ContentType="application/vnd.openxmlformats-officedocument.presentationml.slide+xml"/>
  <Override PartName="/ppt/notesSlides/notesSlide40.xml" ContentType="application/vnd.openxmlformats-officedocument.presentationml.notesSlide+xml"/>
  <Override PartName="/ppt/slideLayouts/slideLayout13.xml" ContentType="application/vnd.openxmlformats-officedocument.presentationml.slideLayout+xml"/>
  <Default Extension="pdf" ContentType="application/pdf"/>
  <Override PartName="/ppt/notesSlides/notesSlide39.xml" ContentType="application/vnd.openxmlformats-officedocument.presentationml.notesSlide+xml"/>
  <Default Extension="png" ContentType="image/png"/>
  <Override PartName="/ppt/notesSlides/notesSlide25.xml" ContentType="application/vnd.openxmlformats-officedocument.presentationml.notesSlide+xml"/>
  <Override PartName="/ppt/notesSlides/notesSlide4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>
  <p:sldMasterIdLst>
    <p:sldMasterId id="2147483701" r:id="rId1"/>
  </p:sldMasterIdLst>
  <p:notesMasterIdLst>
    <p:notesMasterId r:id="rId51"/>
  </p:notesMasterIdLst>
  <p:handoutMasterIdLst>
    <p:handoutMasterId r:id="rId52"/>
  </p:handoutMasterIdLst>
  <p:sldIdLst>
    <p:sldId id="336" r:id="rId2"/>
    <p:sldId id="494" r:id="rId3"/>
    <p:sldId id="424" r:id="rId4"/>
    <p:sldId id="425" r:id="rId5"/>
    <p:sldId id="426" r:id="rId6"/>
    <p:sldId id="427" r:id="rId7"/>
    <p:sldId id="428" r:id="rId8"/>
    <p:sldId id="429" r:id="rId9"/>
    <p:sldId id="430" r:id="rId10"/>
    <p:sldId id="431" r:id="rId11"/>
    <p:sldId id="433" r:id="rId12"/>
    <p:sldId id="432" r:id="rId13"/>
    <p:sldId id="437" r:id="rId14"/>
    <p:sldId id="453" r:id="rId15"/>
    <p:sldId id="463" r:id="rId16"/>
    <p:sldId id="454" r:id="rId17"/>
    <p:sldId id="456" r:id="rId18"/>
    <p:sldId id="470" r:id="rId19"/>
    <p:sldId id="475" r:id="rId20"/>
    <p:sldId id="478" r:id="rId21"/>
    <p:sldId id="477" r:id="rId22"/>
    <p:sldId id="479" r:id="rId23"/>
    <p:sldId id="480" r:id="rId24"/>
    <p:sldId id="482" r:id="rId25"/>
    <p:sldId id="481" r:id="rId26"/>
    <p:sldId id="471" r:id="rId27"/>
    <p:sldId id="483" r:id="rId28"/>
    <p:sldId id="465" r:id="rId29"/>
    <p:sldId id="457" r:id="rId30"/>
    <p:sldId id="440" r:id="rId31"/>
    <p:sldId id="441" r:id="rId32"/>
    <p:sldId id="484" r:id="rId33"/>
    <p:sldId id="458" r:id="rId34"/>
    <p:sldId id="459" r:id="rId35"/>
    <p:sldId id="466" r:id="rId36"/>
    <p:sldId id="485" r:id="rId37"/>
    <p:sldId id="442" r:id="rId38"/>
    <p:sldId id="443" r:id="rId39"/>
    <p:sldId id="487" r:id="rId40"/>
    <p:sldId id="489" r:id="rId41"/>
    <p:sldId id="488" r:id="rId42"/>
    <p:sldId id="491" r:id="rId43"/>
    <p:sldId id="486" r:id="rId44"/>
    <p:sldId id="446" r:id="rId45"/>
    <p:sldId id="444" r:id="rId46"/>
    <p:sldId id="445" r:id="rId47"/>
    <p:sldId id="493" r:id="rId48"/>
    <p:sldId id="467" r:id="rId49"/>
    <p:sldId id="492" r:id="rId50"/>
  </p:sldIdLst>
  <p:sldSz cx="9144000" cy="6858000" type="screen4x3"/>
  <p:notesSz cx="6858000" cy="91805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E58955"/>
    <a:srgbClr val="663300"/>
    <a:srgbClr val="336699"/>
    <a:srgbClr val="2C7478"/>
    <a:srgbClr val="660066"/>
    <a:srgbClr val="9900CC"/>
    <a:srgbClr val="B095F3"/>
    <a:srgbClr val="0000FF"/>
    <a:srgbClr val="CD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22447" autoAdjust="0"/>
    <p:restoredTop sz="95544" autoAdjust="0"/>
  </p:normalViewPr>
  <p:slideViewPr>
    <p:cSldViewPr>
      <p:cViewPr>
        <p:scale>
          <a:sx n="100" d="100"/>
          <a:sy n="100" d="100"/>
        </p:scale>
        <p:origin x="-296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notesMaster" Target="notesMasters/notesMaster1.xml"/><Relationship Id="rId52" Type="http://schemas.openxmlformats.org/officeDocument/2006/relationships/handoutMaster" Target="handoutMasters/handoutMaster1.xml"/><Relationship Id="rId53" Type="http://schemas.openxmlformats.org/officeDocument/2006/relationships/printerSettings" Target="printerSettings/printerSettings1.bin"/><Relationship Id="rId54" Type="http://schemas.openxmlformats.org/officeDocument/2006/relationships/presProps" Target="presProps.xml"/><Relationship Id="rId55" Type="http://schemas.openxmlformats.org/officeDocument/2006/relationships/viewProps" Target="viewProps.xml"/><Relationship Id="rId56" Type="http://schemas.openxmlformats.org/officeDocument/2006/relationships/theme" Target="theme/theme1.xml"/><Relationship Id="rId57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r>
              <a:rPr lang="en-US"/>
              <a:t>www.musiceducationconsultants.net/mmea2010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D8740342-88AF-394B-B732-DDB4ACA69DEA}" type="datetime1">
              <a:rPr lang="en-US"/>
              <a:pPr>
                <a:defRPr/>
              </a:pPr>
              <a:t>10/30/15</a:t>
            </a:fld>
            <a:endParaRPr lang="en-US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CCD0701C-8767-7748-BB28-F52BB2FD03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r>
              <a:rPr lang="en-US"/>
              <a:t>www.musiceducationconsultants.net/mmea2010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B75A0A98-2420-AA46-97BE-521E26A34E3C}" type="datetime1">
              <a:rPr lang="en-US"/>
              <a:pPr>
                <a:defRPr/>
              </a:pPr>
              <a:t>10/30/15</a:t>
            </a:fld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5063" y="688975"/>
            <a:ext cx="4591050" cy="3441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60863"/>
            <a:ext cx="5486400" cy="413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B39AECCE-B0FE-4E46-839A-6B1EA38F78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9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DC51DA-B95C-D341-B962-2E8ACE502E8E}" type="slidenum">
              <a:rPr lang="en-US">
                <a:latin typeface="Times" charset="0"/>
              </a:rPr>
              <a:pPr/>
              <a:t>1</a:t>
            </a:fld>
            <a:endParaRPr lang="en-US">
              <a:latin typeface="Times" charset="0"/>
            </a:endParaRPr>
          </a:p>
        </p:txBody>
      </p:sp>
      <p:sp>
        <p:nvSpPr>
          <p:cNvPr id="20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10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11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12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13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14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15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16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17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18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19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20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21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22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23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24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25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26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27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28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29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30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31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32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33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34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35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36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37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38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39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4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40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41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42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43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44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45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46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47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867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17CFF4-B237-0E4C-BE91-19C18C04C462}" type="slidenum">
              <a:rPr lang="en-US">
                <a:latin typeface="Times" charset="0"/>
              </a:rPr>
              <a:pPr/>
              <a:t>48</a:t>
            </a:fld>
            <a:endParaRPr lang="en-US">
              <a:latin typeface="Times" charset="0"/>
            </a:endParaRPr>
          </a:p>
        </p:txBody>
      </p:sp>
      <p:sp>
        <p:nvSpPr>
          <p:cNvPr id="286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867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17CFF4-B237-0E4C-BE91-19C18C04C462}" type="slidenum">
              <a:rPr lang="en-US">
                <a:latin typeface="Times" charset="0"/>
              </a:rPr>
              <a:pPr/>
              <a:t>49</a:t>
            </a:fld>
            <a:endParaRPr lang="en-US">
              <a:latin typeface="Times" charset="0"/>
            </a:endParaRPr>
          </a:p>
        </p:txBody>
      </p:sp>
      <p:sp>
        <p:nvSpPr>
          <p:cNvPr id="286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5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6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7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8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9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6"/>
          <p:cNvSpPr>
            <a:spLocks noChangeArrowheads="1"/>
          </p:cNvSpPr>
          <p:nvPr/>
        </p:nvSpPr>
        <p:spPr bwMode="auto">
          <a:xfrm>
            <a:off x="381000" y="990600"/>
            <a:ext cx="76200" cy="5105400"/>
          </a:xfrm>
          <a:prstGeom prst="rect">
            <a:avLst/>
          </a:prstGeom>
          <a:solidFill>
            <a:schemeClr val="bg2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 dirty="0">
              <a:latin typeface="Times New Roman"/>
            </a:endParaRPr>
          </a:p>
        </p:txBody>
      </p:sp>
      <p:grpSp>
        <p:nvGrpSpPr>
          <p:cNvPr id="5" name="Group 1032"/>
          <p:cNvGrpSpPr>
            <a:grpSpLocks/>
          </p:cNvGrpSpPr>
          <p:nvPr/>
        </p:nvGrpSpPr>
        <p:grpSpPr bwMode="auto">
          <a:xfrm>
            <a:off x="381000" y="304800"/>
            <a:ext cx="8391525" cy="5791200"/>
            <a:chOff x="240" y="192"/>
            <a:chExt cx="5286" cy="3648"/>
          </a:xfrm>
        </p:grpSpPr>
        <p:sp>
          <p:nvSpPr>
            <p:cNvPr id="6" name="Rectangle 1033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7" name="Rectangle 1034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8" name="Rectangle 1035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9" name="Rectangle 1036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10" name="Line 1037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CA" dirty="0"/>
            </a:p>
          </p:txBody>
        </p:sp>
        <p:sp>
          <p:nvSpPr>
            <p:cNvPr id="11" name="Rectangle 1038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</p:grpSp>
      <p:sp>
        <p:nvSpPr>
          <p:cNvPr id="294915" name="Rectangle 1027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696200" cy="2057400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94916" name="Rectangle 1028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765550"/>
            <a:ext cx="7696200" cy="2057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latin typeface="Arial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1029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CC2A0-207B-324C-9854-DFDA1863FDE1}" type="datetime1">
              <a:rPr lang="en-US"/>
              <a:pPr>
                <a:defRPr/>
              </a:pPr>
              <a:t>10/30/15</a:t>
            </a:fld>
            <a:endParaRPr lang="en-US"/>
          </a:p>
        </p:txBody>
      </p:sp>
      <p:sp>
        <p:nvSpPr>
          <p:cNvPr id="13" name="Rectangle 103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0"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14" name="Rectangle 103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b="1"/>
            </a:lvl1pPr>
          </a:lstStyle>
          <a:p>
            <a:pPr>
              <a:defRPr/>
            </a:pPr>
            <a:fld id="{FEAEA901-911E-8F4B-ADE6-4DAAFA38A1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47133-5F69-4640-A4AA-4405A49ED681}" type="datetime1">
              <a:rPr lang="en-US"/>
              <a:pPr>
                <a:defRPr/>
              </a:pPr>
              <a:t>10/30/15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298BF-2ED1-C641-8AF2-D62E0FB0FC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0"/>
            <a:ext cx="2057400" cy="5597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3400"/>
            <a:ext cx="6019800" cy="5597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28916-3468-0F48-8867-0723C64D51C4}" type="datetime1">
              <a:rPr lang="en-US"/>
              <a:pPr>
                <a:defRPr/>
              </a:pPr>
              <a:t>10/30/15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30AD8-A0C4-9245-9CC9-F064FDAEB2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D8990-19E4-624D-A52F-29D476C99851}" type="datetime1">
              <a:rPr lang="en-US"/>
              <a:pPr>
                <a:defRPr/>
              </a:pPr>
              <a:t>10/30/15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8C437-0A12-3E4A-B959-FB613AA658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02895-75B7-7F42-B0DA-5DCF2C23CB47}" type="datetime1">
              <a:rPr lang="en-US"/>
              <a:pPr>
                <a:defRPr/>
              </a:pPr>
              <a:t>10/30/15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BABC7-3438-0242-9902-1569626FF7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0037E-6282-DB40-B0DA-163EFCF72F80}" type="datetime1">
              <a:rPr lang="en-US"/>
              <a:pPr>
                <a:defRPr/>
              </a:pPr>
              <a:t>10/30/15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1D5DB-31D2-E845-B1D6-42C544E9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69239-3426-2942-8EA9-48A848B123C2}" type="datetime1">
              <a:rPr lang="en-US"/>
              <a:pPr>
                <a:defRPr/>
              </a:pPr>
              <a:t>10/30/15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A4C9D-5E3E-F844-B17C-D86FA4D50B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166F8-CE87-8B43-BAE2-65CDED238B66}" type="datetime1">
              <a:rPr lang="en-US"/>
              <a:pPr>
                <a:defRPr/>
              </a:pPr>
              <a:t>10/30/15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1FE74-AD99-234C-AAB2-EBF98255DF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44613-3C06-4C49-AAF4-D49BC73B3724}" type="datetime1">
              <a:rPr lang="en-US"/>
              <a:pPr>
                <a:defRPr/>
              </a:pPr>
              <a:t>10/30/15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BA3FF-04C3-304C-AFAC-535F33ABCD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F616D-1AB2-584A-ABDC-F8AFEBF9E4D3}" type="datetime1">
              <a:rPr lang="en-US"/>
              <a:pPr>
                <a:defRPr/>
              </a:pPr>
              <a:t>10/30/15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5A3C15-6233-A445-AFD5-FCAA310809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D230F-A3F0-5041-8E23-129B9FF44FF8}" type="datetime1">
              <a:rPr lang="en-US"/>
              <a:pPr>
                <a:defRPr/>
              </a:pPr>
              <a:t>10/30/15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5CF69-2477-6646-8D09-BB92A8E738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F37C9-2858-2148-A578-424EB224237F}" type="datetime1">
              <a:rPr lang="en-US"/>
              <a:pPr>
                <a:defRPr/>
              </a:pPr>
              <a:t>10/30/15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FBA6AC-771E-6B4B-A2B5-C6E1E0B157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18DE9-B5AB-A045-89EF-2CB70DA3856F}" type="datetime1">
              <a:rPr lang="en-US"/>
              <a:pPr>
                <a:defRPr/>
              </a:pPr>
              <a:t>10/30/15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258C2-9E0C-F843-94B0-06B40E8DF8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F48C1-105D-9946-8B5E-4E7A0D78D215}" type="datetime1">
              <a:rPr lang="en-US"/>
              <a:pPr>
                <a:defRPr/>
              </a:pPr>
              <a:t>10/30/15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B5DC3-9D3E-EE47-91E6-964F596B2A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CA918-6897-3547-9585-3256AAB893D3}" type="datetime1">
              <a:rPr lang="en-US"/>
              <a:pPr>
                <a:defRPr/>
              </a:pPr>
              <a:t>10/30/15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FF567-FC49-4B4E-BB0F-A4A90FB61F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30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3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-112" charset="0"/>
              </a:defRPr>
            </a:lvl1pPr>
          </a:lstStyle>
          <a:p>
            <a:pPr>
              <a:defRPr/>
            </a:pPr>
            <a:fld id="{70232422-39F9-8E4E-9D55-B4F015B40938}" type="datetime1">
              <a:rPr lang="en-US"/>
              <a:pPr>
                <a:defRPr/>
              </a:pPr>
              <a:t>10/30/15</a:t>
            </a:fld>
            <a:endParaRPr lang="en-US"/>
          </a:p>
        </p:txBody>
      </p:sp>
      <p:sp>
        <p:nvSpPr>
          <p:cNvPr id="293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b="1">
                <a:latin typeface="Arial" pitchFamily="-109" charset="0"/>
              </a:defRPr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293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-112" charset="0"/>
              </a:defRPr>
            </a:lvl1pPr>
          </a:lstStyle>
          <a:p>
            <a:pPr>
              <a:defRPr/>
            </a:pPr>
            <a:fld id="{665C1D2B-DEBA-2D44-B1C4-CDFCB62A14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79400" y="152400"/>
            <a:ext cx="8686800" cy="1600200"/>
            <a:chOff x="176" y="96"/>
            <a:chExt cx="5472" cy="1008"/>
          </a:xfrm>
        </p:grpSpPr>
        <p:sp>
          <p:nvSpPr>
            <p:cNvPr id="293896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CA" dirty="0"/>
            </a:p>
          </p:txBody>
        </p:sp>
        <p:sp>
          <p:nvSpPr>
            <p:cNvPr id="293897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293898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293899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293900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8" r:id="rId1"/>
    <p:sldLayoutId id="2147484054" r:id="rId2"/>
    <p:sldLayoutId id="2147484055" r:id="rId3"/>
    <p:sldLayoutId id="2147484056" r:id="rId4"/>
    <p:sldLayoutId id="2147484057" r:id="rId5"/>
    <p:sldLayoutId id="2147484058" r:id="rId6"/>
    <p:sldLayoutId id="2147484059" r:id="rId7"/>
    <p:sldLayoutId id="2147484060" r:id="rId8"/>
    <p:sldLayoutId id="2147484061" r:id="rId9"/>
    <p:sldLayoutId id="2147484062" r:id="rId10"/>
    <p:sldLayoutId id="2147484063" r:id="rId11"/>
    <p:sldLayoutId id="2147484064" r:id="rId12"/>
    <p:sldLayoutId id="2147484065" r:id="rId13"/>
    <p:sldLayoutId id="2147484066" r:id="rId14"/>
    <p:sldLayoutId id="2147484067" r:id="rId15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charset="2"/>
        <a:buChar char="o"/>
        <a:defRPr sz="32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2"/>
        <a:buChar char="n"/>
        <a:defRPr sz="2800">
          <a:solidFill>
            <a:schemeClr val="tx1"/>
          </a:solidFill>
          <a:latin typeface="+mn-lt"/>
          <a:ea typeface="ＭＳ Ｐゴシック" pitchFamily="-112" charset="-128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charset="2"/>
        <a:buChar char="o"/>
        <a:defRPr sz="2400">
          <a:solidFill>
            <a:schemeClr val="tx1"/>
          </a:solidFill>
          <a:latin typeface="+mn-lt"/>
          <a:ea typeface="ＭＳ Ｐゴシック" pitchFamily="-112" charset="-128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2"/>
        <a:buChar char="n"/>
        <a:defRPr sz="2000">
          <a:solidFill>
            <a:schemeClr val="tx1"/>
          </a:solidFill>
          <a:latin typeface="+mn-lt"/>
          <a:ea typeface="ＭＳ Ｐゴシック" pitchFamily="-112" charset="-128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o"/>
        <a:defRPr sz="2000">
          <a:solidFill>
            <a:schemeClr val="tx1"/>
          </a:solidFill>
          <a:latin typeface="+mn-lt"/>
          <a:ea typeface="ＭＳ Ｐゴシック" pitchFamily="-112" charset="-128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1.tiff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5.pdf"/><Relationship Id="rId9" Type="http://schemas.openxmlformats.org/officeDocument/2006/relationships/image" Target="../media/image6.png"/><Relationship Id="rId10" Type="http://schemas.openxmlformats.org/officeDocument/2006/relationships/image" Target="../media/image6.jpe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4" Type="http://schemas.openxmlformats.org/officeDocument/2006/relationships/image" Target="../media/image26.png"/><Relationship Id="rId1" Type="http://schemas.openxmlformats.org/officeDocument/2006/relationships/video" Target="file://localhost/Users/marcianeel/Desktop/WIMEA%20Bridge%20Session/%202015%20WIMEA%20Music%20Bridge%20PPT%20Videos/Bridging%20the%20Gap%20Videos/PPT%20Slide%2017%20First%20Performance.mov" TargetMode="External"/><Relationship Id="rId2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4" Type="http://schemas.openxmlformats.org/officeDocument/2006/relationships/image" Target="../media/image28.png"/><Relationship Id="rId1" Type="http://schemas.openxmlformats.org/officeDocument/2006/relationships/video" Target="file://localhost/Users/marcianeel/Desktop/WIMEA%20Bridge%20Session/%202015%20WIMEA%20Music%20Bridge%20PPT%20Videos/Bridging%20the%20Gap%20Videos/Slide%2027%20Elementary%20Band.MOV" TargetMode="External"/><Relationship Id="rId2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4" Type="http://schemas.openxmlformats.org/officeDocument/2006/relationships/image" Target="../media/image29.png"/><Relationship Id="rId1" Type="http://schemas.openxmlformats.org/officeDocument/2006/relationships/video" Target="file://localhost/Users/marcianeel/Desktop/WIMEA%20Bridge%20Session/%202015%20WIMEA%20Music%20Bridge%20PPT%20Videos/Bridging%20the%20Gap%20Videos/Slide%2029%20The%20Parent%20Band.mp4" TargetMode="External"/><Relationship Id="rId2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0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4" Type="http://schemas.openxmlformats.org/officeDocument/2006/relationships/image" Target="../media/image31.png"/><Relationship Id="rId1" Type="http://schemas.openxmlformats.org/officeDocument/2006/relationships/video" Target="file://localhost/Users/marcianeel/Desktop/WIMEA%20Bridge%20Session/%202015%20WIMEA%20Music%20Bridge%20PPT%20Videos/Bridging%20the%20Gap%20Videos/Slide%2033%2013%20Reasons%20Why%20Kids%20Stay%20In%20Band.mp4" TargetMode="External"/><Relationship Id="rId2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4" Type="http://schemas.openxmlformats.org/officeDocument/2006/relationships/image" Target="../media/image36.png"/><Relationship Id="rId1" Type="http://schemas.openxmlformats.org/officeDocument/2006/relationships/video" Target="file://localhost/Users/marcianeel/Desktop/WIMEA%20Bridge%20Session/%202015%20WIMEA%20Music%20Bridge%20PPT%20Videos/Bridging%20the%20Gap%20Videos/Slide%2044%20There%20Is%20A%20Place%20copy.mp4" TargetMode="External"/><Relationship Id="rId2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4" Type="http://schemas.openxmlformats.org/officeDocument/2006/relationships/image" Target="../media/image37.png"/><Relationship Id="rId1" Type="http://schemas.openxmlformats.org/officeDocument/2006/relationships/video" Target="file://localhost/Users/marcianeel/Desktop/WIMEA%20Bridge%20Session/%202015%20WIMEA%20Music%20Bridge%20PPT%20Videos/Bridging%20the%20Gap%20Videos/Slide%2045%20Dr%20Tim.mp4" TargetMode="External"/><Relationship Id="rId2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4" Type="http://schemas.openxmlformats.org/officeDocument/2006/relationships/image" Target="../media/image39.jpeg"/><Relationship Id="rId5" Type="http://schemas.openxmlformats.org/officeDocument/2006/relationships/image" Target="../media/image40.png"/><Relationship Id="rId6" Type="http://schemas.openxmlformats.org/officeDocument/2006/relationships/image" Target="../media/image41.pdf"/><Relationship Id="rId7" Type="http://schemas.openxmlformats.org/officeDocument/2006/relationships/image" Target="../media/image42.png"/><Relationship Id="rId8" Type="http://schemas.openxmlformats.org/officeDocument/2006/relationships/image" Target="../media/image43.pdf"/><Relationship Id="rId9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45.png"/></Relationships>
</file>

<file path=ppt/slides/_rels/slide4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4.jpeg"/><Relationship Id="rId12" Type="http://schemas.openxmlformats.org/officeDocument/2006/relationships/image" Target="../media/image55.jpeg"/><Relationship Id="rId13" Type="http://schemas.openxmlformats.org/officeDocument/2006/relationships/image" Target="../media/image56.png"/><Relationship Id="rId14" Type="http://schemas.openxmlformats.org/officeDocument/2006/relationships/image" Target="../media/image57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image" Target="../media/image48.jpeg"/><Relationship Id="rId6" Type="http://schemas.openxmlformats.org/officeDocument/2006/relationships/image" Target="../media/image49.png"/><Relationship Id="rId7" Type="http://schemas.openxmlformats.org/officeDocument/2006/relationships/image" Target="../media/image50.png"/><Relationship Id="rId8" Type="http://schemas.openxmlformats.org/officeDocument/2006/relationships/image" Target="../media/image51.jpeg"/><Relationship Id="rId9" Type="http://schemas.openxmlformats.org/officeDocument/2006/relationships/image" Target="../media/image52.jpeg"/><Relationship Id="rId10" Type="http://schemas.openxmlformats.org/officeDocument/2006/relationships/image" Target="../media/image53.png"/></Relationships>
</file>

<file path=ppt/slides/_rels/slide4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4.jpeg"/><Relationship Id="rId12" Type="http://schemas.openxmlformats.org/officeDocument/2006/relationships/image" Target="../media/image55.jpeg"/><Relationship Id="rId13" Type="http://schemas.openxmlformats.org/officeDocument/2006/relationships/image" Target="../media/image56.png"/><Relationship Id="rId14" Type="http://schemas.openxmlformats.org/officeDocument/2006/relationships/image" Target="../media/image57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image" Target="../media/image48.jpeg"/><Relationship Id="rId6" Type="http://schemas.openxmlformats.org/officeDocument/2006/relationships/image" Target="../media/image49.png"/><Relationship Id="rId7" Type="http://schemas.openxmlformats.org/officeDocument/2006/relationships/image" Target="../media/image50.png"/><Relationship Id="rId8" Type="http://schemas.openxmlformats.org/officeDocument/2006/relationships/image" Target="../media/image51.jpeg"/><Relationship Id="rId9" Type="http://schemas.openxmlformats.org/officeDocument/2006/relationships/image" Target="../media/image52.jpeg"/><Relationship Id="rId10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jpeg"/><Relationship Id="rId7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8"/>
          <p:cNvSpPr>
            <a:spLocks noChangeArrowheads="1"/>
          </p:cNvSpPr>
          <p:nvPr/>
        </p:nvSpPr>
        <p:spPr bwMode="auto">
          <a:xfrm>
            <a:off x="0" y="1601450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CD0000"/>
                </a:solidFill>
              </a:rPr>
              <a:t>Bridging the Gap Between</a:t>
            </a:r>
          </a:p>
          <a:p>
            <a:pPr algn="ctr"/>
            <a:r>
              <a:rPr lang="en-US" sz="4400" b="1" i="1" dirty="0" smtClean="0">
                <a:solidFill>
                  <a:srgbClr val="CD0000"/>
                </a:solidFill>
              </a:rPr>
              <a:t>Middle School and High School</a:t>
            </a:r>
            <a:endParaRPr lang="en-US" sz="4400" dirty="0">
              <a:solidFill>
                <a:srgbClr val="CD0000"/>
              </a:solidFill>
            </a:endParaRPr>
          </a:p>
        </p:txBody>
      </p:sp>
      <p:sp>
        <p:nvSpPr>
          <p:cNvPr id="23" name="Rectangle 1030"/>
          <p:cNvSpPr txBox="1">
            <a:spLocks noChangeArrowheads="1"/>
          </p:cNvSpPr>
          <p:nvPr/>
        </p:nvSpPr>
        <p:spPr bwMode="auto">
          <a:xfrm>
            <a:off x="0" y="63246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sz="2800" dirty="0" smtClean="0">
                <a:solidFill>
                  <a:srgbClr val="CD0000"/>
                </a:solidFill>
                <a:latin typeface="Times New Roman Bold" pitchFamily="1" charset="0"/>
              </a:rPr>
              <a:t>http://</a:t>
            </a:r>
            <a:r>
              <a:rPr lang="en-US" sz="2800" dirty="0" err="1" smtClean="0">
                <a:solidFill>
                  <a:srgbClr val="CD0000"/>
                </a:solidFill>
                <a:latin typeface="Times New Roman Bold" pitchFamily="1" charset="0"/>
              </a:rPr>
              <a:t>www.musicedconsultants.net</a:t>
            </a:r>
            <a:r>
              <a:rPr lang="en-US" sz="2800" dirty="0" smtClean="0">
                <a:solidFill>
                  <a:srgbClr val="CD0000"/>
                </a:solidFill>
                <a:latin typeface="Times New Roman Bold" pitchFamily="1" charset="0"/>
              </a:rPr>
              <a:t>/conference-materials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Times New Roman Bold" pitchFamily="1" charset="0"/>
              <a:ea typeface="+mn-ea"/>
              <a:cs typeface="+mn-cs"/>
            </a:endParaRPr>
          </a:p>
        </p:txBody>
      </p:sp>
      <p:pic>
        <p:nvPicPr>
          <p:cNvPr id="7" name="Picture 6" descr="Melk_logo_trans.t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0200" y="3691384"/>
            <a:ext cx="2420974" cy="8735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4979795"/>
            <a:ext cx="2743200" cy="1040005"/>
          </a:xfrm>
          <a:prstGeom prst="rect">
            <a:avLst/>
          </a:prstGeom>
        </p:spPr>
      </p:pic>
      <p:pic>
        <p:nvPicPr>
          <p:cNvPr id="13" name="Picture 12" descr="Heid-BlackTransp TypeRedCleffw-tag cop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9200" y="3752192"/>
            <a:ext cx="3416300" cy="706821"/>
          </a:xfrm>
          <a:prstGeom prst="rect">
            <a:avLst/>
          </a:prstGeom>
        </p:spPr>
      </p:pic>
      <p:pic>
        <p:nvPicPr>
          <p:cNvPr id="9" name="Picture 8" descr="unnam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6800" y="4767263"/>
            <a:ext cx="3401567" cy="13287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457200"/>
            <a:ext cx="9144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8000"/>
                </a:solidFill>
              </a:rPr>
              <a:t>2015 WMEA</a:t>
            </a:r>
          </a:p>
          <a:p>
            <a:pPr algn="ctr"/>
            <a:r>
              <a:rPr lang="en-US" sz="3200" dirty="0" smtClean="0">
                <a:solidFill>
                  <a:srgbClr val="008000"/>
                </a:solidFill>
              </a:rPr>
              <a:t>October 30, 2015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276600" y="2895601"/>
            <a:ext cx="273369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CD0000"/>
                </a:solidFill>
                <a:latin typeface="Times New Roman Bold" pitchFamily="1" charset="0"/>
              </a:rPr>
              <a:t>Marcia Neel</a:t>
            </a:r>
          </a:p>
          <a:p>
            <a:endParaRPr lang="en-US" sz="4000" dirty="0"/>
          </a:p>
        </p:txBody>
      </p:sp>
      <p:pic>
        <p:nvPicPr>
          <p:cNvPr id="12" name="Picture 11" descr="MAC logo color copy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8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289558" y="685800"/>
            <a:ext cx="2275842" cy="685800"/>
          </a:xfrm>
          <a:prstGeom prst="rect">
            <a:avLst/>
          </a:prstGeom>
        </p:spPr>
      </p:pic>
      <p:pic>
        <p:nvPicPr>
          <p:cNvPr id="14" name="Picture 13" descr="NASMDLogo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53200" y="850748"/>
            <a:ext cx="2050530" cy="59705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828800" y="4419600"/>
            <a:ext cx="2097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D0000"/>
                </a:solidFill>
                <a:latin typeface="Times New Roman Bold" pitchFamily="1" charset="0"/>
              </a:rPr>
              <a:t>Todd and </a:t>
            </a:r>
            <a:r>
              <a:rPr lang="en-US" dirty="0" err="1" smtClean="0">
                <a:solidFill>
                  <a:srgbClr val="CD0000"/>
                </a:solidFill>
                <a:latin typeface="Times New Roman Bold" pitchFamily="1" charset="0"/>
              </a:rPr>
              <a:t>Dede</a:t>
            </a:r>
            <a:r>
              <a:rPr lang="en-US" dirty="0" smtClean="0">
                <a:solidFill>
                  <a:srgbClr val="CD0000"/>
                </a:solidFill>
                <a:latin typeface="Times New Roman Bold" pitchFamily="1" charset="0"/>
              </a:rPr>
              <a:t> </a:t>
            </a:r>
            <a:r>
              <a:rPr lang="en-US" dirty="0" err="1" smtClean="0">
                <a:solidFill>
                  <a:srgbClr val="CD0000"/>
                </a:solidFill>
                <a:latin typeface="Times New Roman Bold" pitchFamily="1" charset="0"/>
              </a:rPr>
              <a:t>Heid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943600" y="4507468"/>
            <a:ext cx="1152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D0000"/>
                </a:solidFill>
                <a:latin typeface="Times New Roman Bold" pitchFamily="1" charset="0"/>
              </a:rPr>
              <a:t>Fred </a:t>
            </a:r>
            <a:r>
              <a:rPr lang="en-US" dirty="0" err="1" smtClean="0">
                <a:solidFill>
                  <a:srgbClr val="CD0000"/>
                </a:solidFill>
                <a:latin typeface="Times New Roman Bold" pitchFamily="1" charset="0"/>
              </a:rPr>
              <a:t>Melk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133600" y="5943600"/>
            <a:ext cx="1370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D0000"/>
                </a:solidFill>
                <a:latin typeface="Times New Roman Bold" pitchFamily="1" charset="0"/>
              </a:rPr>
              <a:t>Steve </a:t>
            </a:r>
            <a:r>
              <a:rPr lang="en-US" dirty="0" err="1" smtClean="0">
                <a:solidFill>
                  <a:srgbClr val="CD0000"/>
                </a:solidFill>
                <a:latin typeface="Times New Roman Bold" pitchFamily="1" charset="0"/>
              </a:rPr>
              <a:t>Mellin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943600" y="5943600"/>
            <a:ext cx="1302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D0000"/>
                </a:solidFill>
                <a:latin typeface="Times New Roman Bold" pitchFamily="1" charset="0"/>
              </a:rPr>
              <a:t>Chris White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WHY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ATTENDANCE RATES</a:t>
            </a:r>
            <a:endParaRPr lang="en-US" sz="40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0" y="58674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latin typeface="Times New Roman"/>
                <a:cs typeface="Times New Roman"/>
              </a:rPr>
              <a:t>http://</a:t>
            </a:r>
            <a:r>
              <a:rPr lang="en-US" sz="3600" b="1" dirty="0" err="1" smtClean="0">
                <a:latin typeface="Times New Roman"/>
                <a:cs typeface="Times New Roman"/>
              </a:rPr>
              <a:t>musicmakesus.org</a:t>
            </a:r>
            <a:r>
              <a:rPr lang="en-US" sz="3600" b="1" dirty="0" smtClean="0">
                <a:latin typeface="Times New Roman"/>
                <a:cs typeface="Times New Roman"/>
              </a:rPr>
              <a:t>/resources/research</a:t>
            </a:r>
          </a:p>
        </p:txBody>
      </p:sp>
      <p:pic>
        <p:nvPicPr>
          <p:cNvPr id="9" name="Picture 8" descr="Screen Shot 2014-01-23 at 5.05.02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00" y="1854200"/>
            <a:ext cx="8597900" cy="401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WHY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DISCIPLINE REFERRALS</a:t>
            </a:r>
            <a:endParaRPr lang="en-US" sz="40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0" y="58674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latin typeface="Times New Roman"/>
                <a:cs typeface="Times New Roman"/>
              </a:rPr>
              <a:t>http://</a:t>
            </a:r>
            <a:r>
              <a:rPr lang="en-US" sz="3600" b="1" dirty="0" err="1" smtClean="0">
                <a:latin typeface="Times New Roman"/>
                <a:cs typeface="Times New Roman"/>
              </a:rPr>
              <a:t>musicmakesus.org</a:t>
            </a:r>
            <a:r>
              <a:rPr lang="en-US" sz="3600" b="1" dirty="0" smtClean="0">
                <a:latin typeface="Times New Roman"/>
                <a:cs typeface="Times New Roman"/>
              </a:rPr>
              <a:t>/resources/research</a:t>
            </a:r>
          </a:p>
        </p:txBody>
      </p:sp>
      <p:pic>
        <p:nvPicPr>
          <p:cNvPr id="5" name="Picture 4" descr="Screen Shot 2014-01-23 at 5.05.3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981200"/>
            <a:ext cx="8204200" cy="39216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WHY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GPA</a:t>
            </a:r>
            <a:endParaRPr lang="en-US" sz="40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0" y="58674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latin typeface="Times New Roman"/>
                <a:cs typeface="Times New Roman"/>
              </a:rPr>
              <a:t>http://</a:t>
            </a:r>
            <a:r>
              <a:rPr lang="en-US" sz="3600" b="1" dirty="0" err="1" smtClean="0">
                <a:latin typeface="Times New Roman"/>
                <a:cs typeface="Times New Roman"/>
              </a:rPr>
              <a:t>musicmakesus.org</a:t>
            </a:r>
            <a:r>
              <a:rPr lang="en-US" sz="3600" b="1" dirty="0" smtClean="0">
                <a:latin typeface="Times New Roman"/>
                <a:cs typeface="Times New Roman"/>
              </a:rPr>
              <a:t>/resources/research</a:t>
            </a:r>
          </a:p>
        </p:txBody>
      </p:sp>
      <p:pic>
        <p:nvPicPr>
          <p:cNvPr id="5" name="Picture 4" descr="Screen Shot 2014-01-23 at 5.06.02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52600"/>
            <a:ext cx="9042400" cy="421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WHY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ON-TIME GRADUATION RATES</a:t>
            </a:r>
            <a:endParaRPr lang="en-US" sz="40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0" y="58674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latin typeface="Times New Roman"/>
                <a:cs typeface="Times New Roman"/>
              </a:rPr>
              <a:t>http://</a:t>
            </a:r>
            <a:r>
              <a:rPr lang="en-US" sz="3600" b="1" dirty="0" err="1" smtClean="0">
                <a:latin typeface="Times New Roman"/>
                <a:cs typeface="Times New Roman"/>
              </a:rPr>
              <a:t>musicmakesus.org</a:t>
            </a:r>
            <a:r>
              <a:rPr lang="en-US" sz="3600" b="1" dirty="0" smtClean="0">
                <a:latin typeface="Times New Roman"/>
                <a:cs typeface="Times New Roman"/>
              </a:rPr>
              <a:t>/resources/research</a:t>
            </a:r>
          </a:p>
        </p:txBody>
      </p:sp>
      <p:pic>
        <p:nvPicPr>
          <p:cNvPr id="5" name="Picture 4" descr="Screen Shot 2014-01-23 at 5.06.31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982153"/>
            <a:ext cx="8229600" cy="38090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8229600" cy="12192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WHY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SUMMARY: What Was Learned?</a:t>
            </a:r>
            <a:endParaRPr lang="en-US" sz="40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0" y="51816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latin typeface="Times New Roman"/>
                <a:cs typeface="Times New Roman"/>
              </a:rPr>
              <a:t>http://</a:t>
            </a:r>
            <a:r>
              <a:rPr lang="en-US" sz="3600" b="1" dirty="0" err="1" smtClean="0">
                <a:latin typeface="Times New Roman"/>
                <a:cs typeface="Times New Roman"/>
              </a:rPr>
              <a:t>musicmakesus.org</a:t>
            </a:r>
            <a:r>
              <a:rPr lang="en-US" sz="3600" b="1" dirty="0" smtClean="0">
                <a:latin typeface="Times New Roman"/>
                <a:cs typeface="Times New Roman"/>
              </a:rPr>
              <a:t>/resources/research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2438400"/>
            <a:ext cx="8229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“The</a:t>
            </a:r>
            <a:r>
              <a:rPr kumimoji="0" lang="en-US" sz="4800" i="0" u="none" strike="noStrike" kern="0" cap="none" spc="0" normalizeH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lang="en-US" sz="4800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more a student participates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800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i</a:t>
            </a:r>
            <a:r>
              <a:rPr kumimoji="0" lang="en-US" sz="4800" i="0" u="none" strike="noStrike" kern="0" cap="none" spc="0" normalizeH="0" baseline="0" noProof="0" dirty="0" err="1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n</a:t>
            </a:r>
            <a:r>
              <a:rPr kumimoji="0" lang="en-US" sz="4800" i="0" u="none" strike="noStrike" kern="0" cap="none" spc="0" normalizeH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music, the more positive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800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t</a:t>
            </a:r>
            <a:r>
              <a:rPr lang="en-US" sz="4800" kern="0" baseline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hese benefits become.”</a:t>
            </a:r>
            <a:endParaRPr kumimoji="0" lang="en-US" sz="4800" i="0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STRATEGIES TO BRIDGE THE GAP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33400" y="1828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4000" i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</a:t>
            </a:r>
            <a:r>
              <a:rPr lang="en-US" sz="4000" b="1" i="1" u="sng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Music Educators</a:t>
            </a:r>
            <a:r>
              <a:rPr lang="en-US" sz="4000" b="1" i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i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Can Do</a:t>
            </a:r>
            <a:endParaRPr lang="en-US" sz="3600" i="1" kern="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609600" y="26670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4000" i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HS/MS </a:t>
            </a:r>
            <a:r>
              <a:rPr lang="en-US" sz="4000" b="1" i="1" u="sng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Parents</a:t>
            </a:r>
            <a:r>
              <a:rPr lang="en-US" sz="4000" b="1" i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i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Can Do</a:t>
            </a:r>
            <a:endParaRPr lang="en-US" sz="3600" i="1" kern="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609600" y="3505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4000" i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HS/MS </a:t>
            </a:r>
            <a:r>
              <a:rPr lang="en-US" sz="4000" b="1" i="1" u="sng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Students</a:t>
            </a:r>
            <a:r>
              <a:rPr lang="en-US" sz="4000" b="1" i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i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Can Do</a:t>
            </a:r>
            <a:endParaRPr lang="en-US" sz="3600" i="1" kern="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609600" y="43434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40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HS/MS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Principals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Can Do</a:t>
            </a:r>
            <a:endParaRPr lang="en-US" sz="3600" i="1" kern="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609600" y="5257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40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Music Supervisors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Can Do</a:t>
            </a:r>
            <a:endParaRPr lang="en-US" sz="3600" i="1" kern="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STRATEGIES TO BRIDGE THE GAP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6764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4000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What </a:t>
            </a:r>
            <a:r>
              <a:rPr lang="en-US" sz="4000" b="1" i="1" u="sng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Music Educators</a:t>
            </a:r>
            <a:r>
              <a:rPr lang="en-US" sz="4000" b="1" i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Can Do:</a:t>
            </a: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381000" y="2438400"/>
            <a:ext cx="8610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latin typeface="+mj-lt"/>
                <a:ea typeface="ＭＳ Ｐゴシック" charset="-128"/>
                <a:cs typeface="ＭＳ Ｐゴシック" charset="-128"/>
              </a:rPr>
              <a:t>Work as a district-wide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latin typeface="+mj-lt"/>
                <a:ea typeface="ＭＳ Ｐゴシック" charset="-128"/>
                <a:cs typeface="ＭＳ Ｐゴシック" charset="-128"/>
              </a:rPr>
              <a:t>Music Education </a:t>
            </a:r>
            <a:r>
              <a:rPr lang="en-US" sz="3600" b="1" i="1" kern="0" dirty="0" smtClean="0">
                <a:latin typeface="+mj-lt"/>
                <a:ea typeface="ＭＳ Ｐゴシック" charset="-128"/>
                <a:cs typeface="ＭＳ Ｐゴシック" charset="-128"/>
              </a:rPr>
              <a:t>TEAM </a:t>
            </a: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with one goal: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3124200"/>
            <a:ext cx="91440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5400" i="1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To ensure continued,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5400" i="1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active music-making.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6600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0" y="54864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Build the vision EARLY – ELEMENTARY!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First Performance!</a:t>
            </a:r>
            <a:endParaRPr kumimoji="0" lang="en-US" sz="3600" b="1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144000" cy="1219200"/>
          </a:xfrm>
        </p:spPr>
        <p:txBody>
          <a:bodyPr/>
          <a:lstStyle/>
          <a:p>
            <a:pPr lvl="0" algn="ctr" eaLnBrk="1" hangingPunct="1">
              <a:defRPr/>
            </a:pP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HOW: First Performance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Build the vision EARLY – ELEMENTARY!</a:t>
            </a:r>
            <a:endParaRPr lang="en-US" sz="36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PPT Slide 17 First Performance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04800" y="1862137"/>
            <a:ext cx="8610600" cy="48434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STRATEGIES TO BRIDGE THE GAP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600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COMMIT as a TEAM to: </a:t>
            </a:r>
            <a:endParaRPr kumimoji="0" lang="en-US" sz="3600" b="1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6200" y="22860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3200" kern="0" noProof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Establish a district-wide vision/mission that promotes </a:t>
            </a: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unity. . .even include a logo and tag line!</a:t>
            </a:r>
            <a:endParaRPr lang="en-US" sz="32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381000" y="3352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     Good Examples of </a:t>
            </a:r>
            <a:r>
              <a:rPr lang="en-US" sz="3200" u="sng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Visions</a:t>
            </a:r>
            <a:r>
              <a:rPr lang="en-US" sz="3200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lang="en-US" sz="3200" kern="0" dirty="0" smtClean="0">
                <a:latin typeface="+mj-lt"/>
                <a:ea typeface="ＭＳ Ｐゴシック" charset="-128"/>
                <a:cs typeface="ＭＳ Ｐゴシック" charset="-128"/>
              </a:rPr>
              <a:t>(destinations)</a:t>
            </a: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2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914400" y="3886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A. Life Is Good T-Shirts: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28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762000" y="3657600"/>
            <a:ext cx="11963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                 </a:t>
            </a: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A world where all children 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   grow up feeling safe, loved, and joyful.      </a:t>
            </a:r>
            <a:endParaRPr lang="en-US" sz="2800" i="1" kern="0" noProof="0" dirty="0" smtClean="0">
              <a:solidFill>
                <a:srgbClr val="2C7478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990600" y="4572000"/>
            <a:ext cx="11963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                                  </a:t>
            </a: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A great public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school for all students.      </a:t>
            </a:r>
            <a:endParaRPr lang="en-US" sz="2800" i="1" kern="0" noProof="0" dirty="0" smtClean="0">
              <a:solidFill>
                <a:srgbClr val="2C7478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914400" y="4800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B. National Education Assoc. (NEA):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28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STRATEGIES TO BRIDGE THE GAP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600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COMMIT as a TEAM to: </a:t>
            </a:r>
            <a:endParaRPr kumimoji="0" lang="en-US" sz="3600" b="1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6200" y="22860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3200" kern="0" noProof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Establish a district-wide vision/mission that promotes </a:t>
            </a: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unity. . .even include a logo and tag line!</a:t>
            </a:r>
            <a:endParaRPr lang="en-US" sz="32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381000" y="3276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     Good Examples of </a:t>
            </a:r>
            <a:r>
              <a:rPr lang="en-US" sz="3200" u="sng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Missions</a:t>
            </a: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 (purpose):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2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914400" y="3200400"/>
            <a:ext cx="8229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A. Google: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28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0" y="3886200"/>
            <a:ext cx="11963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  Google’s mission is to organize the world’s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information and make it universally accessible 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and useful.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990600" y="5181600"/>
            <a:ext cx="7848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To advance music education by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encouraging the studying and making of music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i="1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by all.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914400" y="5029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B. </a:t>
            </a:r>
            <a:r>
              <a:rPr lang="en-US" sz="2800" kern="0" dirty="0" err="1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NAfME</a:t>
            </a: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: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28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7620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Today’s </a:t>
            </a:r>
            <a: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Session:</a:t>
            </a: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715000" y="1752600"/>
            <a:ext cx="3124200" cy="4302125"/>
          </a:xfrm>
        </p:spPr>
        <p:txBody>
          <a:bodyPr/>
          <a:lstStyle/>
          <a:p>
            <a:pPr eaLnBrk="1" hangingPunct="1">
              <a:buClr>
                <a:schemeClr val="accent2"/>
              </a:buClr>
              <a:buNone/>
            </a:pPr>
            <a:r>
              <a:rPr lang="en-US" sz="44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4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</a:t>
            </a:r>
            <a:endParaRPr lang="en-US" sz="4400" i="1" u="sng" dirty="0" smtClean="0">
              <a:solidFill>
                <a:srgbClr val="FF0000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buClr>
                <a:schemeClr val="tx1"/>
              </a:buClr>
              <a:buFont typeface="Wingdings" charset="2"/>
              <a:buChar char="q"/>
            </a:pPr>
            <a:endParaRPr lang="en-US" sz="4400" dirty="0" smtClean="0">
              <a:solidFill>
                <a:srgbClr val="FF0000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buClr>
                <a:schemeClr val="accent2"/>
              </a:buClr>
              <a:buNone/>
            </a:pPr>
            <a:r>
              <a:rPr lang="en-US" sz="44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4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WHY</a:t>
            </a:r>
            <a:endParaRPr lang="en-US" sz="4400" i="1" u="sng" dirty="0" smtClean="0">
              <a:solidFill>
                <a:srgbClr val="FF0000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buClr>
                <a:schemeClr val="tx1"/>
              </a:buClr>
              <a:buNone/>
            </a:pPr>
            <a:endParaRPr lang="en-US" sz="4400" dirty="0" smtClean="0">
              <a:solidFill>
                <a:srgbClr val="FF0000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buClr>
                <a:schemeClr val="accent2"/>
              </a:buClr>
              <a:buNone/>
            </a:pPr>
            <a:r>
              <a:rPr lang="en-US" sz="44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4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endParaRPr lang="en-US" sz="4400" i="1" u="sng" dirty="0" smtClean="0">
              <a:solidFill>
                <a:srgbClr val="FF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3557" name="Picture 6" descr="director picture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111250" y="2514600"/>
            <a:ext cx="3460750" cy="3048000"/>
          </a:xfrm>
        </p:spPr>
      </p:pic>
      <p:pic>
        <p:nvPicPr>
          <p:cNvPr id="23558" name="Picture 7" descr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1831975"/>
            <a:ext cx="5594064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04800" y="990600"/>
            <a:ext cx="5943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WE WANT (TO KEEP) YOU!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8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STRATEGIES TO BRIDGE THE GAP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600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COMMIT as a TEAM to: </a:t>
            </a:r>
            <a:endParaRPr kumimoji="0" lang="en-US" sz="3600" b="1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6200" y="22860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3200" kern="0" noProof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Establish a district-wide vision/mission that promotes </a:t>
            </a: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unity. . .even include a logo and tag line!</a:t>
            </a:r>
            <a:endParaRPr lang="en-US" sz="32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0" y="33528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     Good Examples of a </a:t>
            </a:r>
            <a:r>
              <a:rPr lang="en-US" sz="3200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Music Dept </a:t>
            </a:r>
            <a:r>
              <a:rPr lang="en-US" sz="3200" u="sng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Vision/Mission</a:t>
            </a: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2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685800" y="3962400"/>
            <a:ext cx="8229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  <a:defRPr/>
            </a:pP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Badgers School District Music Education 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      Department </a:t>
            </a:r>
            <a:r>
              <a:rPr lang="en-US" sz="2800" u="sng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Vision</a:t>
            </a: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: 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28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1143000" y="4114800"/>
            <a:ext cx="8001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lvl="0" indent="-514350">
              <a:defRPr/>
            </a:pP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       </a:t>
            </a:r>
            <a:r>
              <a:rPr lang="en-US" sz="2800" i="1" kern="0" dirty="0" smtClean="0">
                <a:solidFill>
                  <a:srgbClr val="2C7478"/>
                </a:solidFill>
                <a:ea typeface="ＭＳ Ｐゴシック" charset="-128"/>
                <a:cs typeface="ＭＳ Ｐゴシック" charset="-128"/>
              </a:rPr>
              <a:t>A community where all children </a:t>
            </a:r>
          </a:p>
          <a:p>
            <a:pPr marL="514350" lvl="0" indent="-514350">
              <a:defRPr/>
            </a:pPr>
            <a:r>
              <a:rPr lang="en-US" sz="2800" i="1" kern="0" dirty="0" smtClean="0">
                <a:solidFill>
                  <a:srgbClr val="2C7478"/>
                </a:solidFill>
                <a:ea typeface="ＭＳ Ｐゴシック" charset="-128"/>
                <a:cs typeface="ＭＳ Ｐゴシック" charset="-128"/>
              </a:rPr>
              <a:t> grow up experiencing the joy of active music-making.      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685800" y="5105400"/>
            <a:ext cx="8001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             To prepare all students for fulfilling, life-long music-making experiences.      </a:t>
            </a:r>
            <a:endParaRPr lang="en-US" sz="2800" i="1" kern="0" noProof="0" dirty="0" smtClean="0">
              <a:solidFill>
                <a:srgbClr val="2C7478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685800" y="5334000"/>
            <a:ext cx="8458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B.  BSD MED </a:t>
            </a:r>
            <a:r>
              <a:rPr lang="en-US" sz="2800" u="sng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Mission</a:t>
            </a: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: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28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STRATEGIES TO BRIDGE THE GAP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600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COMMIT as a TEAM to: </a:t>
            </a:r>
            <a:endParaRPr kumimoji="0" lang="en-US" sz="3600" b="1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6200" y="22860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3200" kern="0" noProof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Establish a district-wide vision/mission that promotes </a:t>
            </a: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unity. . .even include a logo and tag line!</a:t>
            </a:r>
            <a:endParaRPr lang="en-US" sz="32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0" y="33528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      GREAT Example of a </a:t>
            </a:r>
            <a:r>
              <a:rPr lang="en-US" sz="3200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T</a:t>
            </a:r>
            <a:r>
              <a:rPr lang="en-US" sz="3200" u="sng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ag Line</a:t>
            </a: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2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685800" y="4495800"/>
            <a:ext cx="8229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  <a:defRPr/>
            </a:pPr>
            <a:r>
              <a:rPr lang="en-US" sz="4800" kern="0" dirty="0" smtClean="0">
                <a:solidFill>
                  <a:schemeClr val="accent4"/>
                </a:solidFill>
                <a:latin typeface="Mistral"/>
                <a:ea typeface="ＭＳ Ｐゴシック" charset="-128"/>
                <a:cs typeface="Mistral"/>
              </a:rPr>
              <a:t>What happens in Vegas. . . 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48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1143000" y="3276600"/>
            <a:ext cx="8001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lvl="0" indent="-514350">
              <a:defRPr/>
            </a:pP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               </a:t>
            </a:r>
            <a:endParaRPr lang="en-US" sz="2800" i="1" kern="0" dirty="0" smtClean="0">
              <a:solidFill>
                <a:srgbClr val="2C7478"/>
              </a:solidFill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STRATEGIES TO BRIDGE THE GAP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600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COMMIT as a TEAM to: </a:t>
            </a:r>
            <a:endParaRPr kumimoji="0" lang="en-US" sz="3600" b="1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1143000" y="3276600"/>
            <a:ext cx="8001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lvl="0" indent="-514350">
              <a:defRPr/>
            </a:pP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               </a:t>
            </a:r>
            <a:endParaRPr lang="en-US" sz="2800" i="1" kern="0" dirty="0" smtClean="0">
              <a:solidFill>
                <a:srgbClr val="2C7478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0" name="Picture 9" descr="Screen Shot 2015-05-14 at 10.05.38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2514600"/>
            <a:ext cx="5458089" cy="39567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STRATEGIES TO BRIDGE THE GAP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600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COMMIT as a TEAM to: </a:t>
            </a:r>
            <a:endParaRPr kumimoji="0" lang="en-US" sz="3600" b="1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6200" y="22860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3200" kern="0" noProof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Establish a district-wide vision/mission that promotes </a:t>
            </a: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unity. . .even include a </a:t>
            </a:r>
            <a:r>
              <a:rPr lang="en-US" sz="3200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logo </a:t>
            </a: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and </a:t>
            </a:r>
            <a:r>
              <a:rPr lang="en-US" sz="3200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tag line</a:t>
            </a: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!</a:t>
            </a:r>
            <a:endParaRPr lang="en-US" sz="32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1143000" y="3276600"/>
            <a:ext cx="8001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lvl="0" indent="-514350">
              <a:defRPr/>
            </a:pP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               </a:t>
            </a:r>
            <a:endParaRPr lang="en-US" sz="2800" i="1" kern="0" dirty="0" smtClean="0">
              <a:solidFill>
                <a:srgbClr val="2C7478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52400" y="30480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3200" kern="0" dirty="0" smtClean="0">
                <a:solidFill>
                  <a:schemeClr val="accent4"/>
                </a:solidFill>
                <a:ea typeface="ＭＳ Ｐゴシック" charset="-128"/>
                <a:cs typeface="ＭＳ Ｐゴシック" charset="-128"/>
              </a:rPr>
              <a:t>    A. Possible BSD </a:t>
            </a:r>
            <a:r>
              <a:rPr lang="en-US" sz="3200" u="sng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logo</a:t>
            </a:r>
            <a:r>
              <a:rPr lang="en-US" sz="3200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and </a:t>
            </a:r>
            <a:r>
              <a:rPr lang="en-US" sz="3200" u="sng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tag line</a:t>
            </a:r>
            <a:r>
              <a:rPr lang="en-US" sz="3200" kern="0" dirty="0" smtClean="0">
                <a:solidFill>
                  <a:schemeClr val="accent4"/>
                </a:solidFill>
                <a:ea typeface="ＭＳ Ｐゴシック" charset="-128"/>
                <a:cs typeface="ＭＳ Ｐゴシック" charset="-128"/>
              </a:rPr>
              <a:t>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04900" y="4302204"/>
            <a:ext cx="75057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800" kern="0" dirty="0" smtClean="0">
                <a:solidFill>
                  <a:schemeClr val="accent4"/>
                </a:solidFill>
                <a:latin typeface="Mistral"/>
                <a:ea typeface="ＭＳ Ｐゴシック" charset="-128"/>
                <a:cs typeface="Mistral"/>
              </a:rPr>
              <a:t>What happens in Music. . . 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066800" y="5029200"/>
            <a:ext cx="75057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en-US" sz="6000" kern="0" dirty="0" smtClean="0">
                <a:solidFill>
                  <a:schemeClr val="accent4"/>
                </a:solidFill>
                <a:latin typeface="Mistral"/>
                <a:ea typeface="ＭＳ Ｐゴシック" charset="-128"/>
                <a:cs typeface="Mistral"/>
              </a:rPr>
              <a:t>Stays for a Lifetime!</a:t>
            </a:r>
          </a:p>
          <a:p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STRATEGIES TO BRIDGE THE GAP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600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en-US" sz="4000" b="1" i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COMMIT as a TEAM to: </a:t>
            </a:r>
            <a:endParaRPr lang="en-US" sz="3600" b="1" i="1" kern="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28600" y="2286000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2</a:t>
            </a:r>
            <a:r>
              <a:rPr lang="en-US" sz="3200" kern="0" noProof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. Meet as a district-wide </a:t>
            </a:r>
            <a:r>
              <a:rPr lang="en-US" sz="3200" b="1" u="sng" kern="0" noProof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TEAM </a:t>
            </a:r>
            <a:r>
              <a:rPr lang="en-US" sz="3200" kern="0" noProof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on a regular basis 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    </a:t>
            </a:r>
            <a:r>
              <a:rPr lang="en-US" sz="3200" kern="0" noProof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to establish goals and measure progress.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685800" y="3352800"/>
            <a:ext cx="84582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kern="0" noProof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Plan performances/activities together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kern="0" noProof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Conduct each other’s ensembles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Attend each other’s performances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kern="0" noProof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Chaperone each other’s trips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Hang out with each other! </a:t>
            </a:r>
            <a:endParaRPr lang="en-US" sz="32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eriod"/>
              <a:tabLst/>
              <a:defRPr/>
            </a:pPr>
            <a:endParaRPr lang="en-US" sz="32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STRATEGIES TO BRIDGE THE GAP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600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en-US" sz="4000" b="1" i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COMMIT as a TEAM to: </a:t>
            </a:r>
            <a:endParaRPr lang="en-US" sz="3600" b="1" i="1" kern="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228600" y="2286000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noProof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3. Build a “retention” section on all K-12 school 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    </a:t>
            </a:r>
            <a:r>
              <a:rPr lang="en-US" sz="3200" kern="0" noProof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music websites.</a:t>
            </a: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 Content could include. .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7620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 Photo is Worth 1000 Words!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0" y="1752600"/>
            <a:ext cx="9144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971550" lvl="1" indent="-514350">
              <a:buAutoNum type="alphaUcPeriod"/>
              <a:defRPr/>
            </a:pP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Lots of photos of elementary/middle </a:t>
            </a:r>
            <a:r>
              <a:rPr lang="en-US" sz="2800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students </a:t>
            </a: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with the high school students at cool events (as well as at musical activities).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0" y="3048000"/>
            <a:ext cx="914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971550" lvl="1" indent="-514350">
              <a:defRPr/>
            </a:pP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B.	Lots of photos of elementary/middle </a:t>
            </a:r>
            <a:r>
              <a:rPr lang="en-US" sz="2800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parents </a:t>
            </a: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with the high school parents/students at cool events </a:t>
            </a:r>
            <a:r>
              <a:rPr lang="en-US" sz="2800" kern="0" dirty="0" smtClean="0">
                <a:solidFill>
                  <a:schemeClr val="accent4"/>
                </a:solidFill>
                <a:ea typeface="ＭＳ Ｐゴシック" charset="-128"/>
                <a:cs typeface="ＭＳ Ｐゴシック" charset="-128"/>
              </a:rPr>
              <a:t>(as well as at musical activities)</a:t>
            </a: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.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0" y="4038600"/>
            <a:ext cx="914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971550" lvl="1" indent="-514350">
              <a:defRPr/>
            </a:pP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C.	Lots of photos of elementary/middle/high school </a:t>
            </a:r>
            <a:r>
              <a:rPr lang="en-US" sz="2800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directors </a:t>
            </a: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together at cool events (etc.).</a:t>
            </a: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0" y="5105400"/>
            <a:ext cx="914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971550" lvl="1" indent="-514350">
              <a:defRPr/>
            </a:pP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D.	Lots of photos of elementary/middle/high school </a:t>
            </a:r>
            <a:r>
              <a:rPr lang="en-US" sz="2800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principals </a:t>
            </a: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together at cool events. (etc.)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1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9" grpId="0"/>
      <p:bldP spid="12" grpId="0"/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7620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 Video is Worth </a:t>
            </a:r>
            <a:r>
              <a:rPr lang="en-US" sz="4000" b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10,000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Words!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" name="Slide 27 Elementary Band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90600" y="2057400"/>
            <a:ext cx="7213600" cy="406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144000" cy="12192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Build the vision EARLY—ELEMENTARY!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-152400" y="2514600"/>
            <a:ext cx="8991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	1. Show up – Be visible – For everything!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-152400" y="3733800"/>
            <a:ext cx="8991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	</a:t>
            </a:r>
            <a:r>
              <a:rPr lang="en-US" sz="3600" kern="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3. Engage parents EARLY!</a:t>
            </a:r>
            <a:endParaRPr lang="en-US" sz="3600" kern="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152400" y="3886200"/>
            <a:ext cx="8991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	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-152400" y="3124200"/>
            <a:ext cx="8991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	</a:t>
            </a:r>
            <a:r>
              <a:rPr lang="en-US" sz="3600" kern="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2. Schedule a “Switch Day”</a:t>
            </a:r>
            <a:endParaRPr lang="en-US" sz="3600" kern="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52400" y="1752600"/>
            <a:ext cx="8991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en-US" sz="3600" b="1" i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COMMIT as a TEAM to: </a:t>
            </a:r>
            <a:endParaRPr lang="en-US" sz="3200" b="1" i="1" kern="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144000" cy="12192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Engage Parents EARLY—The Parent Band!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Slide 29 The Parent Band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75260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Other Teachers Think I Do!</a:t>
            </a:r>
            <a:endParaRPr lang="en-US" sz="40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1771650"/>
            <a:ext cx="5867400" cy="4400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229600" cy="12954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990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What HS/MS </a:t>
            </a:r>
            <a:r>
              <a:rPr lang="en-US" sz="4000" b="1" i="1" u="sng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Parents</a:t>
            </a:r>
            <a:r>
              <a:rPr lang="en-US" sz="4000" b="1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lang="en-US" sz="4000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Can Do:</a:t>
            </a: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533400" y="556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4. Mentor </a:t>
            </a:r>
            <a:r>
              <a:rPr lang="en-US" sz="3600" kern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p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arent</a:t>
            </a: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leaders of feeder 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   </a:t>
            </a:r>
            <a:r>
              <a:rPr lang="en-US" sz="3600" kern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p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rograms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533400" y="2971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2. Facilitate events and activities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533400" y="4343400"/>
            <a:ext cx="8610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3. Host MS parent m</a:t>
            </a:r>
            <a:r>
              <a:rPr lang="en-US" sz="3600" kern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eetings</a:t>
            </a: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at the high   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   school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533400" y="1905000"/>
            <a:ext cx="8610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1. Schedule a VIP Parent Night at a joint     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   </a:t>
            </a: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concert/halftime show performance</a:t>
            </a: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	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144000" cy="12192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81000" y="533400"/>
            <a:ext cx="8229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What HS/MS </a:t>
            </a:r>
            <a:r>
              <a:rPr lang="en-US" sz="4000" b="1" i="1" u="sng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Students</a:t>
            </a:r>
            <a:r>
              <a:rPr lang="en-US" sz="4000" b="1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lang="en-US" sz="4000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Can Do:</a:t>
            </a: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381000" y="1752600"/>
            <a:ext cx="8610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indent="-742950"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1.   Serve as “</a:t>
            </a:r>
            <a:r>
              <a:rPr lang="en-US" sz="3600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Intern Instructors” for FREE Summer </a:t>
            </a: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Lesson Program for beginning (at-risk) </a:t>
            </a:r>
            <a:r>
              <a:rPr lang="en-US" sz="3600" kern="0" dirty="0" err="1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s</a:t>
            </a:r>
            <a:r>
              <a:rPr lang="en-US" sz="3600" kern="0" noProof="0" dirty="0" err="1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tudents</a:t>
            </a: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.</a:t>
            </a:r>
          </a:p>
        </p:txBody>
      </p:sp>
      <p:pic>
        <p:nvPicPr>
          <p:cNvPr id="14" name="Picture 13" descr="cello_20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3594100"/>
            <a:ext cx="4148667" cy="3111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144000" cy="12192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81000" y="533400"/>
            <a:ext cx="8229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What HS/MS </a:t>
            </a:r>
            <a:r>
              <a:rPr lang="en-US" sz="4000" b="1" i="1" u="sng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Students</a:t>
            </a:r>
            <a:r>
              <a:rPr lang="en-US" sz="4000" b="1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lang="en-US" sz="4000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Can Do:</a:t>
            </a: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381000" y="1752600"/>
            <a:ext cx="8610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indent="-742950"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1.   Serve as “</a:t>
            </a: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Intern Instructors” for FREE Summer </a:t>
            </a: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Lesson Program for beginning (at-risk) </a:t>
            </a:r>
            <a:r>
              <a:rPr lang="en-US" sz="3600" kern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s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tudents</a:t>
            </a: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.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1000" y="3429000"/>
            <a:ext cx="8610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3600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2</a:t>
            </a: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.   </a:t>
            </a:r>
            <a:r>
              <a:rPr lang="en-US" sz="3600" kern="0" dirty="0" smtClean="0">
                <a:solidFill>
                  <a:srgbClr val="2C7478"/>
                </a:solidFill>
                <a:ea typeface="ＭＳ Ｐゴシック" charset="-128"/>
                <a:cs typeface="ＭＳ Ｐゴシック" charset="-128"/>
              </a:rPr>
              <a:t>Participate </a:t>
            </a:r>
            <a:r>
              <a:rPr lang="en-US" sz="3600" i="1" u="sng" kern="0" dirty="0" smtClean="0">
                <a:solidFill>
                  <a:srgbClr val="2C7478"/>
                </a:solidFill>
                <a:ea typeface="ＭＳ Ｐゴシック" charset="-128"/>
                <a:cs typeface="ＭＳ Ｐゴシック" charset="-128"/>
              </a:rPr>
              <a:t>ACTIVELY </a:t>
            </a:r>
            <a:r>
              <a:rPr lang="en-US" sz="3600" kern="0" dirty="0" smtClean="0">
                <a:solidFill>
                  <a:srgbClr val="2C7478"/>
                </a:solidFill>
                <a:ea typeface="ＭＳ Ｐゴシック" charset="-128"/>
                <a:cs typeface="ＭＳ Ｐゴシック" charset="-128"/>
              </a:rPr>
              <a:t>in ALL retention</a:t>
            </a:r>
          </a:p>
          <a:p>
            <a:pPr lvl="0">
              <a:defRPr/>
            </a:pPr>
            <a:r>
              <a:rPr lang="en-US" sz="3600" kern="0" dirty="0" smtClean="0">
                <a:solidFill>
                  <a:srgbClr val="2C7478"/>
                </a:solidFill>
                <a:ea typeface="ＭＳ Ｐゴシック" charset="-128"/>
                <a:cs typeface="ＭＳ Ｐゴシック" charset="-128"/>
              </a:rPr>
              <a:t>      efforts – give “</a:t>
            </a:r>
            <a:r>
              <a:rPr lang="en-US" sz="3600" b="1" u="sng" kern="0" dirty="0" smtClean="0">
                <a:solidFill>
                  <a:srgbClr val="2C7478"/>
                </a:solidFill>
                <a:ea typeface="ＭＳ Ｐゴシック" charset="-128"/>
                <a:cs typeface="ＭＳ Ｐゴシック" charset="-128"/>
              </a:rPr>
              <a:t>testimonials</a:t>
            </a:r>
            <a:r>
              <a:rPr lang="en-US" sz="3600" kern="0" dirty="0" smtClean="0">
                <a:solidFill>
                  <a:srgbClr val="2C7478"/>
                </a:solidFill>
                <a:ea typeface="ＭＳ Ｐゴシック" charset="-128"/>
                <a:cs typeface="ＭＳ Ｐゴシック" charset="-128"/>
              </a:rPr>
              <a:t>”</a:t>
            </a:r>
          </a:p>
          <a:p>
            <a:pPr marL="742950" indent="-742950">
              <a:defRPr/>
            </a:pPr>
            <a:endParaRPr lang="en-US" sz="3600" kern="0" noProof="0" dirty="0" smtClean="0">
              <a:solidFill>
                <a:srgbClr val="000000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8229600" cy="1219200"/>
          </a:xfrm>
        </p:spPr>
        <p:txBody>
          <a:bodyPr/>
          <a:lstStyle/>
          <a:p>
            <a:pPr lvl="0" algn="ctr" eaLnBrk="1" hangingPunct="1">
              <a:defRPr/>
            </a:pP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Give “testimonials”</a:t>
            </a:r>
            <a:endParaRPr lang="en-US" sz="36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" name="Slide 33 13 Reasons Why Kids Stay In Band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320800" y="1771650"/>
            <a:ext cx="6680200" cy="5010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8229600" cy="12192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HS/MS </a:t>
            </a:r>
            <a:r>
              <a:rPr lang="en-US" sz="36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Students</a:t>
            </a:r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Can Do: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75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81000" y="43434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3. Remain engaged with former programs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381000" y="32004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2. Participate ACTIVELY in ALL 	recruitment </a:t>
            </a:r>
            <a:r>
              <a:rPr lang="en-US" sz="3600" kern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e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fforts</a:t>
            </a: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– give 	“testimonials”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381000" y="1828800"/>
            <a:ext cx="8610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1. Serve as “</a:t>
            </a: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Intern Instructors” for Summer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	Lesson Program for beginning </a:t>
            </a: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s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tudents</a:t>
            </a:r>
            <a:endParaRPr lang="en-US" sz="3600" kern="0" noProof="0" dirty="0" smtClean="0">
              <a:solidFill>
                <a:srgbClr val="000000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838200" y="4876800"/>
            <a:ext cx="784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A.  Mentor upcoming students. . .Give back!</a:t>
            </a:r>
            <a:endParaRPr kumimoji="0" lang="en-US" sz="32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838200" y="5410200"/>
            <a:ext cx="6172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B</a:t>
            </a:r>
            <a:r>
              <a:rPr lang="en-US" sz="32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.  Coach upcoming students.</a:t>
            </a:r>
            <a:endParaRPr kumimoji="0" lang="en-US" sz="32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838200" y="5943600"/>
            <a:ext cx="8077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C.  Serve that program: Usher, sell refreshments </a:t>
            </a:r>
            <a:endParaRPr kumimoji="0" lang="en-US" sz="32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8229600" cy="12192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HS/MS </a:t>
            </a:r>
            <a:r>
              <a:rPr lang="en-US" sz="36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Students</a:t>
            </a:r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Can Do: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75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81000" y="43434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3. Remain engaged with former programs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81000" y="556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4. Write letters of invitation (Big Bro/Sis)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and congratulations as appropriate</a:t>
            </a:r>
            <a:endParaRPr lang="en-US" sz="3600" kern="0" noProof="0" dirty="0" smtClean="0">
              <a:solidFill>
                <a:srgbClr val="2C7478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381000" y="32004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2. Participate ACTIVELY in ALL 	recruitment </a:t>
            </a:r>
            <a:r>
              <a:rPr lang="en-US" sz="3600" kern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e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fforts</a:t>
            </a: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– give 	“testimonials”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381000" y="1828800"/>
            <a:ext cx="8610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1. Serve as “</a:t>
            </a: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Intern Instructors” for Summer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	Lesson Program for beginning </a:t>
            </a: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s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tudents</a:t>
            </a:r>
            <a:endParaRPr lang="en-US" sz="3600" kern="0" noProof="0" dirty="0" smtClean="0">
              <a:solidFill>
                <a:srgbClr val="000000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8229600" cy="12192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HS/MS </a:t>
            </a:r>
            <a:r>
              <a:rPr lang="en-US" sz="36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Students</a:t>
            </a:r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Can Do: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75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81000" y="1676400"/>
            <a:ext cx="8229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4. Write letters of invitation (Big Bro/Sis)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and congratulations as appropriate</a:t>
            </a:r>
            <a:endParaRPr lang="en-US" sz="3600" kern="0" noProof="0" dirty="0" smtClean="0">
              <a:solidFill>
                <a:srgbClr val="2C7478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>
            <a:spLocks noGrp="1" noChangeArrowheads="1"/>
          </p:cNvSpPr>
          <p:nvPr/>
        </p:nvSpPr>
        <p:spPr bwMode="auto">
          <a:xfrm>
            <a:off x="381000" y="2667000"/>
            <a:ext cx="9144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charset="2"/>
              <a:buChar char="o"/>
              <a:defRPr sz="3200">
                <a:solidFill>
                  <a:schemeClr val="tx1"/>
                </a:solidFill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charset="2"/>
              <a:buChar char="n"/>
              <a:defRPr sz="28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2pPr>
            <a:lvl3pPr marL="1377950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charset="2"/>
              <a:buChar char="o"/>
              <a:defRPr sz="24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3pPr>
            <a:lvl4pPr marL="1827213" indent="-4381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4pPr>
            <a:lvl5pPr marL="2297113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o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5pPr>
            <a:lvl6pPr marL="27543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6pPr>
            <a:lvl7pPr marL="32115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7pPr>
            <a:lvl8pPr marL="36687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8pPr>
            <a:lvl9pPr marL="41259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8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/>
              <a:t>“Congratulations!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/>
              <a:t>You have been chosen to 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/>
              <a:t>play (insert instrument)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/>
              <a:t>in the (name of school) band!”</a:t>
            </a:r>
          </a:p>
          <a:p>
            <a:pPr lvl="1" eaLnBrk="1" hangingPunct="1">
              <a:lnSpc>
                <a:spcPct val="90000"/>
              </a:lnSpc>
              <a:buNone/>
            </a:pPr>
            <a:endParaRPr lang="en-US" sz="2400" dirty="0" smtClean="0"/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/>
              <a:t>Giving a “Golden Invitation” to band makes 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/>
              <a:t>them feel special!”</a:t>
            </a:r>
          </a:p>
        </p:txBody>
      </p:sp>
      <p:pic>
        <p:nvPicPr>
          <p:cNvPr id="13" name="Picture 12" descr="Screen Shot 2015-01-23 at 8.01.36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2946400"/>
            <a:ext cx="2200676" cy="2463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8229600" cy="1219200"/>
          </a:xfrm>
        </p:spPr>
        <p:txBody>
          <a:bodyPr/>
          <a:lstStyle/>
          <a:p>
            <a:pPr lvl="0" algn="ctr" eaLnBrk="1" hangingPunct="1">
              <a:defRPr/>
            </a:pP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HS/MS </a:t>
            </a:r>
            <a:r>
              <a:rPr lang="en-US" sz="36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Principals</a:t>
            </a:r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Can Do:</a:t>
            </a:r>
            <a:endParaRPr lang="en-US" sz="3200" i="1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33400" y="403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3. Create joint </a:t>
            </a: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p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resentation</a:t>
            </a: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for (feeder) 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   </a:t>
            </a:r>
            <a:r>
              <a:rPr lang="en-US" sz="3600" kern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p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arents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533400" y="556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FF"/>
                </a:solidFill>
                <a:latin typeface="+mj-lt"/>
                <a:ea typeface="ＭＳ Ｐゴシック" charset="-128"/>
                <a:cs typeface="ＭＳ Ｐゴシック" charset="-128"/>
              </a:rPr>
              <a:t>	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533400" y="2895600"/>
            <a:ext cx="8229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2. Work with feeder </a:t>
            </a: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p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rincipals</a:t>
            </a: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on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   </a:t>
            </a: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scheduling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533400" y="556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4. Provide opening </a:t>
            </a: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r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emarks</a:t>
            </a: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at 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e</a:t>
            </a: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ach other’s  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   concerts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533400" y="1828800"/>
            <a:ext cx="8610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1. Help facilitate </a:t>
            </a:r>
            <a:r>
              <a:rPr lang="en-US" sz="3600" kern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r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ecruitment</a:t>
            </a: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a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ssemblies</a:t>
            </a: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/  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   </a:t>
            </a: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events/activities at feeder </a:t>
            </a: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s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chools</a:t>
            </a:r>
            <a:endParaRPr lang="en-US" sz="3600" kern="0" noProof="0" dirty="0" smtClean="0">
              <a:solidFill>
                <a:srgbClr val="000000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/>
      <p:bldP spid="10" grpId="1"/>
      <p:bldP spid="11" grpId="1"/>
      <p:bldP spid="12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229600" cy="1295400"/>
          </a:xfrm>
        </p:spPr>
        <p:txBody>
          <a:bodyPr/>
          <a:lstStyle/>
          <a:p>
            <a:pPr lvl="0" algn="ctr" eaLnBrk="1" hangingPunct="1">
              <a:defRPr/>
            </a:pP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</a:t>
            </a:r>
            <a:r>
              <a:rPr lang="en-US" sz="36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Music Supervisor</a:t>
            </a:r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 </a:t>
            </a: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Can Do:</a:t>
            </a:r>
            <a:endParaRPr lang="en-US" sz="3200" i="1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75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533400" y="2286000"/>
            <a:ext cx="8382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1. Ensure that faculty sees itself as part of 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one, K–12 Music Program –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build purpose and unity!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600" kern="0" noProof="0" dirty="0" smtClean="0">
              <a:solidFill>
                <a:srgbClr val="0000FF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229600" cy="1295400"/>
          </a:xfrm>
        </p:spPr>
        <p:txBody>
          <a:bodyPr/>
          <a:lstStyle/>
          <a:p>
            <a:pPr lvl="0" algn="ctr" eaLnBrk="1" hangingPunct="1">
              <a:defRPr/>
            </a:pP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</a:t>
            </a:r>
            <a:r>
              <a:rPr lang="en-US" sz="36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Music Supervisor</a:t>
            </a:r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 </a:t>
            </a: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Can Do:</a:t>
            </a:r>
            <a:endParaRPr lang="en-US" sz="3200" i="1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75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33400" y="34290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2. Track articulation data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533400" y="3581400"/>
            <a:ext cx="838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1. Ensure that faculty sees itself as part of 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   one, K–12 Music Program –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   build purpose and unity!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600" kern="0" noProof="0" dirty="0" smtClean="0">
              <a:solidFill>
                <a:srgbClr val="0000FF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7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Kids Think I Do!</a:t>
            </a:r>
            <a:endParaRPr lang="en-US" sz="40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Content Placeholder 10" descr="Jack_Black_in_School_of_Rock_Wallpaper_3_1024.jpg"/>
          <p:cNvPicPr>
            <a:picLocks noGrp="1" noChangeAspect="1"/>
          </p:cNvPicPr>
          <p:nvPr/>
        </p:nvPicPr>
        <p:blipFill>
          <a:blip r:embed="rId3"/>
          <a:srcRect l="-16823" r="-16823"/>
          <a:stretch>
            <a:fillRect/>
          </a:stretch>
        </p:blipFill>
        <p:spPr>
          <a:xfrm>
            <a:off x="-539262" y="1676400"/>
            <a:ext cx="6330462" cy="3048000"/>
          </a:xfrm>
          <a:prstGeom prst="rect">
            <a:avLst/>
          </a:prstGeom>
        </p:spPr>
      </p:pic>
      <p:pic>
        <p:nvPicPr>
          <p:cNvPr id="6" name="Picture 5" descr="school-of-rock-2003-645-7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6818" y="3962400"/>
            <a:ext cx="5138582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75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0" name="Picture 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698500"/>
            <a:ext cx="8763000" cy="5854700"/>
          </a:xfrm>
          <a:prstGeom prst="rect">
            <a:avLst/>
          </a:prstGeom>
          <a:noFill/>
        </p:spPr>
      </p:pic>
      <p:pic>
        <p:nvPicPr>
          <p:cNvPr id="11" name="Picture 10" descr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685800"/>
            <a:ext cx="8763000" cy="5867400"/>
          </a:xfrm>
          <a:prstGeom prst="rect">
            <a:avLst/>
          </a:prstGeom>
          <a:noFill/>
        </p:spPr>
      </p:pic>
      <p:pic>
        <p:nvPicPr>
          <p:cNvPr id="13" name="Picture 12" descr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685800"/>
            <a:ext cx="8763000" cy="586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229600" cy="1295400"/>
          </a:xfrm>
        </p:spPr>
        <p:txBody>
          <a:bodyPr/>
          <a:lstStyle/>
          <a:p>
            <a:pPr lvl="0" algn="ctr" eaLnBrk="1" hangingPunct="1">
              <a:defRPr/>
            </a:pP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</a:t>
            </a:r>
            <a:r>
              <a:rPr lang="en-US" sz="36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Music Supervisor</a:t>
            </a:r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 </a:t>
            </a: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Can Do:</a:t>
            </a:r>
            <a:endParaRPr lang="en-US" sz="3200" i="1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75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33400" y="3505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latin typeface="+mj-lt"/>
                <a:ea typeface="ＭＳ Ｐゴシック" charset="-128"/>
                <a:cs typeface="ＭＳ Ｐゴシック" charset="-128"/>
              </a:rPr>
              <a:t>2. Track articulation data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533400" y="43434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3. Provide sample student </a:t>
            </a:r>
            <a:r>
              <a:rPr lang="en-US" sz="3600" kern="0" dirty="0" err="1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s</a:t>
            </a:r>
            <a:r>
              <a:rPr lang="en-US" sz="3600" kern="0" noProof="0" dirty="0" err="1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chedules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533400" y="2286000"/>
            <a:ext cx="8382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1. Ensure that faculty sees itself as part of 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   one, K–12 Music Program –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   build purpose and unity!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600" kern="0" noProof="0" dirty="0" smtClean="0">
              <a:solidFill>
                <a:srgbClr val="0000FF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229600" cy="1295400"/>
          </a:xfrm>
        </p:spPr>
        <p:txBody>
          <a:bodyPr/>
          <a:lstStyle/>
          <a:p>
            <a:pPr lvl="0" algn="ctr" eaLnBrk="1" hangingPunct="1">
              <a:defRPr/>
            </a:pP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</a:t>
            </a:r>
            <a:r>
              <a:rPr lang="en-US" sz="36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Music Supervisor</a:t>
            </a:r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 </a:t>
            </a: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Can Do:</a:t>
            </a:r>
            <a:endParaRPr lang="en-US" sz="3200" i="1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75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533400" y="1600200"/>
            <a:ext cx="7620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3. Provide sample student </a:t>
            </a:r>
            <a:r>
              <a:rPr lang="en-US" sz="3600" kern="0" dirty="0" err="1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s</a:t>
            </a:r>
            <a:r>
              <a:rPr lang="en-US" sz="3600" kern="0" noProof="0" dirty="0" err="1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chedules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609600" y="4343400"/>
            <a:ext cx="2209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Geometry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3733800" y="5638800"/>
            <a:ext cx="1828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Calculus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6553200" y="2819400"/>
            <a:ext cx="1752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Biology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6324600" y="4343400"/>
            <a:ext cx="2209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Chemistry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2971800" y="2514600"/>
            <a:ext cx="3352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Wind Symphony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3581400" y="4800600"/>
            <a:ext cx="2133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Jazz Band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6400800" y="3581400"/>
            <a:ext cx="1981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Orchestra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304800" y="358140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Music Theory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3429000" y="3200400"/>
            <a:ext cx="2362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AP English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 bwMode="auto">
          <a:xfrm>
            <a:off x="685800" y="2819400"/>
            <a:ext cx="2133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Algebra I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3505200" y="4038600"/>
            <a:ext cx="2133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Algebra II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6172200" y="5181600"/>
            <a:ext cx="2514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Algebra XV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 bwMode="auto">
          <a:xfrm>
            <a:off x="609600" y="5029200"/>
            <a:ext cx="1981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Chamber Ensemble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500"/>
                            </p:stCondLst>
                            <p:childTnLst>
                              <p:par>
                                <p:cTn id="7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0"/>
                            </p:stCondLst>
                            <p:childTnLst>
                              <p:par>
                                <p:cTn id="7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500"/>
                            </p:stCondLst>
                            <p:childTnLst>
                              <p:par>
                                <p:cTn id="8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000"/>
                            </p:stCondLst>
                            <p:childTnLst>
                              <p:par>
                                <p:cTn id="9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  <p:bldP spid="10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229600" cy="1295400"/>
          </a:xfrm>
        </p:spPr>
        <p:txBody>
          <a:bodyPr/>
          <a:lstStyle/>
          <a:p>
            <a:pPr lvl="0" algn="ctr" eaLnBrk="1" hangingPunct="1">
              <a:defRPr/>
            </a:pP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</a:t>
            </a:r>
            <a:r>
              <a:rPr lang="en-US" sz="36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Music Supervisor</a:t>
            </a:r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 </a:t>
            </a: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Can Do:</a:t>
            </a:r>
            <a:endParaRPr lang="en-US" sz="3200" i="1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75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33400" y="3505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2. Track articulation data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533400" y="4267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3. Provide sample student </a:t>
            </a:r>
            <a:r>
              <a:rPr lang="en-US" sz="3600" kern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s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chedules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533400" y="2286000"/>
            <a:ext cx="8382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1. Ensure that faculty sees itself as part of 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   one, K–12 Music Program –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   build purpose and unity!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600" kern="0" noProof="0" dirty="0" smtClean="0">
              <a:solidFill>
                <a:srgbClr val="0000FF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533400" y="4876800"/>
            <a:ext cx="8229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4</a:t>
            </a: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. Ensure that students receive quality  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learning opportunities and experiences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9" grpId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533400"/>
            <a:ext cx="914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 GREAT EXAMPLE: Foothill HS</a:t>
            </a:r>
          </a:p>
          <a:p>
            <a:pPr algn="ctr"/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“There is a place. . .”</a:t>
            </a:r>
            <a:endParaRPr lang="en-US" sz="4000" i="1" dirty="0">
              <a:solidFill>
                <a:schemeClr val="tx2"/>
              </a:solidFill>
              <a:latin typeface="Times New Roman" charset="0"/>
            </a:endParaRPr>
          </a:p>
        </p:txBody>
      </p:sp>
      <p:pic>
        <p:nvPicPr>
          <p:cNvPr id="5" name="Slide 44 There Is A Place copy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08000" y="1905000"/>
            <a:ext cx="8128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>
            <a:spLocks noGrp="1" noChangeArrowheads="1"/>
          </p:cNvSpPr>
          <p:nvPr/>
        </p:nvSpPr>
        <p:spPr bwMode="auto">
          <a:xfrm>
            <a:off x="381000" y="381000"/>
            <a:ext cx="8229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09" charset="-128"/>
                <a:cs typeface="ＭＳ Ｐゴシック" pitchFamily="-109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9pPr>
          </a:lstStyle>
          <a:p>
            <a:pPr algn="ctr" eaLnBrk="1" hangingPunct="1"/>
            <a:r>
              <a:rPr lang="en-US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Check Out All of MAC </a:t>
            </a:r>
          </a:p>
          <a:p>
            <a:pPr algn="ctr" eaLnBrk="1" hangingPunct="1"/>
            <a:r>
              <a:rPr lang="en-US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Online Resources</a:t>
            </a:r>
            <a:endParaRPr lang="en-US" b="1" i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096000"/>
            <a:ext cx="9144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Times New Roman"/>
                <a:cs typeface="Times New Roman"/>
              </a:rPr>
              <a:t>www.musicachievementcouncil.org</a:t>
            </a:r>
            <a:endParaRPr lang="en-US" sz="2800" b="1" dirty="0" smtClean="0">
              <a:latin typeface="Times New Roman"/>
              <a:cs typeface="Times New Roman"/>
            </a:endParaRPr>
          </a:p>
          <a:p>
            <a:endParaRPr lang="en-US" dirty="0">
              <a:latin typeface="Times New Roman"/>
              <a:cs typeface="Times New Roman"/>
            </a:endParaRPr>
          </a:p>
        </p:txBody>
      </p:sp>
      <p:pic>
        <p:nvPicPr>
          <p:cNvPr id="7" name="Slide 45 Dr Tim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14400" y="1905000"/>
            <a:ext cx="7315200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/>
        </p:nvSpPr>
        <p:spPr bwMode="auto">
          <a:xfrm>
            <a:off x="0" y="457200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09" charset="-128"/>
                <a:cs typeface="ＭＳ Ｐゴシック" pitchFamily="-109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9pPr>
          </a:lstStyle>
          <a:p>
            <a:pPr algn="ctr" eaLnBrk="1" hangingPunct="1"/>
            <a:r>
              <a:rPr lang="en-US" sz="600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Got SMART Phone?</a:t>
            </a:r>
            <a:endParaRPr lang="en-US" sz="6000" i="1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Picture 4" descr="Use this QR Code for Emai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8600" y="5740400"/>
            <a:ext cx="1002463" cy="990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 descr="Use this QR Code for Emai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463" y="5715000"/>
            <a:ext cx="1002463" cy="990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7" name="Picture 6" descr="MAC0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6330" y="1828801"/>
            <a:ext cx="270710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 descr="First Perf cover"/>
          <p:cNvPicPr>
            <a:picLocks noChangeAspect="1" noChangeArrowheads="1"/>
          </p:cNvPicPr>
          <p:nvPr/>
        </p:nvPicPr>
        <p:blipFill>
          <a:blip r:embed="rId5">
            <a:lum bright="-4000" contrast="6000"/>
          </a:blip>
          <a:srcRect/>
          <a:stretch>
            <a:fillRect/>
          </a:stretch>
        </p:blipFill>
        <p:spPr bwMode="auto">
          <a:xfrm rot="21408970">
            <a:off x="1623381" y="2503090"/>
            <a:ext cx="2430834" cy="364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 descr="Tips for Success Book Cover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3733800" y="1752600"/>
            <a:ext cx="2642330" cy="3331835"/>
          </a:xfrm>
          <a:prstGeom prst="rect">
            <a:avLst/>
          </a:prstGeom>
          <a:effectLst/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rcRect/>
              <a:stretch>
                <a:fillRect/>
              </a:stretch>
            </p:blipFill>
          </mc:Choice>
          <mc:Fallback>
            <p:blipFill>
              <a:blip r:embed="rId9"/>
              <a:srcRect/>
              <a:stretch>
                <a:fillRect/>
              </a:stretch>
            </p:blipFill>
          </mc:Fallback>
        </mc:AlternateContent>
        <p:spPr bwMode="auto">
          <a:xfrm>
            <a:off x="6324600" y="2286000"/>
            <a:ext cx="25908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1904709" y="6096000"/>
            <a:ext cx="55502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www.musicachievementcouncil.org</a:t>
            </a:r>
            <a:endParaRPr lang="en-US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85800" y="1219200"/>
            <a:ext cx="79098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000000"/>
                </a:solidFill>
                <a:latin typeface="+mn-lt"/>
              </a:rPr>
              <a:t>www.musicedconsultants.net</a:t>
            </a:r>
            <a:r>
              <a:rPr lang="en-US" sz="2800" b="1" dirty="0" smtClean="0">
                <a:solidFill>
                  <a:srgbClr val="000000"/>
                </a:solidFill>
                <a:latin typeface="+mn-lt"/>
              </a:rPr>
              <a:t>/conference-materials</a:t>
            </a:r>
            <a:endParaRPr lang="en-US" sz="2800" dirty="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/>
        </p:nvSpPr>
        <p:spPr bwMode="auto">
          <a:xfrm>
            <a:off x="0" y="838200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09" charset="-128"/>
                <a:cs typeface="ＭＳ Ｐゴシック" pitchFamily="-109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9pPr>
          </a:lstStyle>
          <a:p>
            <a:pPr algn="ctr" eaLnBrk="1" hangingPunct="1"/>
            <a:r>
              <a:rPr lang="en-US" sz="4000" b="1" dirty="0" smtClean="0">
                <a:solidFill>
                  <a:srgbClr val="2C7478"/>
                </a:solidFill>
                <a:ea typeface="ＭＳ Ｐゴシック" charset="-128"/>
                <a:cs typeface="ＭＳ Ｐゴシック" charset="-128"/>
              </a:rPr>
              <a:t>Give </a:t>
            </a:r>
            <a:r>
              <a:rPr lang="en-US" sz="4000" b="1" smtClean="0">
                <a:solidFill>
                  <a:srgbClr val="2C7478"/>
                </a:solidFill>
                <a:ea typeface="ＭＳ Ｐゴシック" charset="-128"/>
                <a:cs typeface="ＭＳ Ｐゴシック" charset="-128"/>
              </a:rPr>
              <a:t>Your Music Program </a:t>
            </a:r>
            <a:r>
              <a:rPr lang="en-US" sz="4000" b="1" dirty="0" smtClean="0">
                <a:solidFill>
                  <a:srgbClr val="2C7478"/>
                </a:solidFill>
                <a:ea typeface="ＭＳ Ｐゴシック" charset="-128"/>
                <a:cs typeface="ＭＳ Ｐゴシック" charset="-128"/>
              </a:rPr>
              <a:t>the </a:t>
            </a:r>
          </a:p>
          <a:p>
            <a:pPr algn="ctr" eaLnBrk="1" hangingPunct="1"/>
            <a:r>
              <a:rPr lang="en-US" sz="4000" b="1" dirty="0" smtClean="0">
                <a:solidFill>
                  <a:srgbClr val="2C7478"/>
                </a:solidFill>
                <a:ea typeface="ＭＳ Ｐゴシック" charset="-128"/>
                <a:cs typeface="ＭＳ Ｐゴシック" charset="-128"/>
              </a:rPr>
              <a:t>Recognition It Deserves!</a:t>
            </a:r>
            <a:endParaRPr lang="en-US" sz="4000" b="1" dirty="0">
              <a:solidFill>
                <a:srgbClr val="2C7478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175260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C7478"/>
                </a:solidFill>
              </a:rPr>
              <a:t>https://www.surveymonkey.com/r/2016BCME</a:t>
            </a:r>
            <a:endParaRPr lang="en-US" sz="2800" b="1" dirty="0">
              <a:solidFill>
                <a:srgbClr val="2C7478"/>
              </a:solidFill>
            </a:endParaRPr>
          </a:p>
        </p:txBody>
      </p:sp>
      <p:pic>
        <p:nvPicPr>
          <p:cNvPr id="14" name="Picture 13" descr="BCME_1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2438400"/>
            <a:ext cx="4899202" cy="419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172200"/>
            <a:ext cx="9144000" cy="457200"/>
          </a:xfrm>
          <a:noFill/>
        </p:spPr>
        <p:txBody>
          <a:bodyPr/>
          <a:lstStyle/>
          <a:p>
            <a:r>
              <a:rPr lang="en-US" sz="2800" dirty="0" err="1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www.musicachievementcouncil.org</a:t>
            </a:r>
            <a:endParaRPr lang="en-US" sz="2800" dirty="0">
              <a:latin typeface="+mj-lt"/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/>
        </p:nvSpPr>
        <p:spPr bwMode="auto">
          <a:xfrm>
            <a:off x="-304800" y="685800"/>
            <a:ext cx="9982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Thanks to the Music Achievement Council</a:t>
            </a:r>
            <a:b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Sponsors and These </a:t>
            </a:r>
            <a:r>
              <a:rPr lang="en-US" sz="36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Quality Companies!</a:t>
            </a:r>
            <a:endParaRPr lang="en-US" sz="3600" i="1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2" name="Picture 11" descr="Alfred-logo-600 pixel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2057400"/>
            <a:ext cx="1143000" cy="984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0400" y="1981200"/>
            <a:ext cx="99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large-logo-black_w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0600" y="1981200"/>
            <a:ext cx="1066800" cy="957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48400" y="2012979"/>
            <a:ext cx="1143000" cy="1025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Picture 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72200" y="3338817"/>
            <a:ext cx="2209800" cy="547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Dansrlogo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33800" y="3276600"/>
            <a:ext cx="1905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D'Addario logo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14400" y="3276600"/>
            <a:ext cx="2590800" cy="609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 descr="Hal Leonard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85800" y="4146219"/>
            <a:ext cx="1905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 descr="Jupiter Band Instruments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124200" y="4202777"/>
            <a:ext cx="3124200" cy="759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 descr="LOGO Trevor James Flutes_logo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5600" y="4114800"/>
            <a:ext cx="1903843" cy="945818"/>
          </a:xfrm>
          <a:prstGeom prst="rect">
            <a:avLst/>
          </a:prstGeom>
        </p:spPr>
      </p:pic>
      <p:pic>
        <p:nvPicPr>
          <p:cNvPr id="22" name="Picture 21" descr="Yamaha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617713" y="5291137"/>
            <a:ext cx="2926087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 descr="VIC FIRTH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219200" y="5257800"/>
            <a:ext cx="3200400" cy="719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172200"/>
            <a:ext cx="9144000" cy="457200"/>
          </a:xfrm>
          <a:noFill/>
        </p:spPr>
        <p:txBody>
          <a:bodyPr/>
          <a:lstStyle/>
          <a:p>
            <a:r>
              <a:rPr lang="en-US" sz="2800" dirty="0" err="1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www.musicachievementcouncil.org</a:t>
            </a:r>
            <a:endParaRPr lang="en-US" sz="2800" dirty="0">
              <a:latin typeface="+mj-lt"/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/>
        </p:nvSpPr>
        <p:spPr bwMode="auto">
          <a:xfrm>
            <a:off x="-304800" y="685800"/>
            <a:ext cx="9982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Thanks to the Music Achievement Council</a:t>
            </a:r>
            <a:b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Sponsors and These </a:t>
            </a:r>
            <a:r>
              <a:rPr lang="en-US" sz="36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Quality Companies!</a:t>
            </a:r>
            <a:endParaRPr lang="en-US" sz="3600" i="1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2" name="Picture 11" descr="Alfred-logo-600 pixel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2057400"/>
            <a:ext cx="1143000" cy="984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0400" y="1981200"/>
            <a:ext cx="99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large-logo-black_w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0600" y="1981200"/>
            <a:ext cx="1066800" cy="957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48400" y="2012979"/>
            <a:ext cx="1143000" cy="1025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Picture 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72200" y="3338817"/>
            <a:ext cx="2209800" cy="547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Dansrlogo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33800" y="3276600"/>
            <a:ext cx="1905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D'Addario logo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14400" y="3276600"/>
            <a:ext cx="2590800" cy="609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 descr="Hal Leonard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85800" y="4146219"/>
            <a:ext cx="1905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 descr="Jupiter Band Instruments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124200" y="4202777"/>
            <a:ext cx="3124200" cy="759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 descr="LOGO Trevor James Flutes_logo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5600" y="4114800"/>
            <a:ext cx="1903843" cy="945818"/>
          </a:xfrm>
          <a:prstGeom prst="rect">
            <a:avLst/>
          </a:prstGeom>
        </p:spPr>
      </p:pic>
      <p:pic>
        <p:nvPicPr>
          <p:cNvPr id="22" name="Picture 21" descr="Yamaha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617713" y="5291137"/>
            <a:ext cx="2926087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 descr="VIC FIRTH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219200" y="5257800"/>
            <a:ext cx="3200400" cy="719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Society Thinks I Do!</a:t>
            </a:r>
            <a:endParaRPr lang="en-US" sz="40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7" name="Content Placeholder 10" descr="Screen Shot 2013-09-29 at 2.08.40 PM.png"/>
          <p:cNvPicPr>
            <a:picLocks noGrp="1" noChangeAspect="1"/>
          </p:cNvPicPr>
          <p:nvPr/>
        </p:nvPicPr>
        <p:blipFill>
          <a:blip r:embed="rId3"/>
          <a:srcRect l="-12398" r="-12398"/>
          <a:stretch>
            <a:fillRect/>
          </a:stretch>
        </p:blipFill>
        <p:spPr>
          <a:xfrm>
            <a:off x="246185" y="1848556"/>
            <a:ext cx="8821615" cy="42474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My Mom Thinks I Do!</a:t>
            </a:r>
            <a:endParaRPr lang="en-US" sz="40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Content Placeholder 7" descr="soundofmusic-topper.jpg"/>
          <p:cNvPicPr>
            <a:picLocks noGrp="1" noChangeAspect="1"/>
          </p:cNvPicPr>
          <p:nvPr/>
        </p:nvPicPr>
        <p:blipFill>
          <a:blip r:embed="rId3"/>
          <a:srcRect l="-2363" r="-2363"/>
          <a:stretch>
            <a:fillRect/>
          </a:stretch>
        </p:blipFill>
        <p:spPr>
          <a:xfrm>
            <a:off x="914400" y="2057400"/>
            <a:ext cx="7315200" cy="35221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I Think I Do!</a:t>
            </a:r>
            <a:endParaRPr lang="en-US" sz="40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6" name="Content Placeholder 7" descr="Screen Shot 2013-09-29 at 3.18.17 PM.png"/>
          <p:cNvPicPr>
            <a:picLocks noGrp="1" noChangeAspect="1"/>
          </p:cNvPicPr>
          <p:nvPr/>
        </p:nvPicPr>
        <p:blipFill>
          <a:blip r:embed="rId3"/>
          <a:srcRect l="-9501" r="-9501"/>
          <a:stretch>
            <a:fillRect/>
          </a:stretch>
        </p:blipFill>
        <p:spPr>
          <a:xfrm>
            <a:off x="369277" y="1828800"/>
            <a:ext cx="8546123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I Really Get to Do!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40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Picture 4" descr="Screen Shot 2013-09-29 at 7.41.55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828800"/>
            <a:ext cx="3161155" cy="2273300"/>
          </a:xfrm>
          <a:prstGeom prst="rect">
            <a:avLst/>
          </a:prstGeom>
        </p:spPr>
      </p:pic>
      <p:pic>
        <p:nvPicPr>
          <p:cNvPr id="7" name="Picture 6" descr="Clarinetist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5600" y="3006041"/>
            <a:ext cx="3323254" cy="2061259"/>
          </a:xfrm>
          <a:prstGeom prst="rect">
            <a:avLst/>
          </a:prstGeom>
        </p:spPr>
      </p:pic>
      <p:pic>
        <p:nvPicPr>
          <p:cNvPr id="8" name="Picture 7" descr="Drum Lin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0" y="1905000"/>
            <a:ext cx="3124200" cy="2113886"/>
          </a:xfrm>
          <a:prstGeom prst="rect">
            <a:avLst/>
          </a:prstGeom>
        </p:spPr>
      </p:pic>
      <p:pic>
        <p:nvPicPr>
          <p:cNvPr id="9" name="Content Placeholder 12" descr="ViolinTherapy-1024x682.jpg"/>
          <p:cNvPicPr>
            <a:picLocks noGrp="1" noChangeAspect="1"/>
          </p:cNvPicPr>
          <p:nvPr/>
        </p:nvPicPr>
        <p:blipFill>
          <a:blip r:embed="rId6"/>
          <a:srcRect l="-19163" r="-19163"/>
          <a:stretch>
            <a:fillRect/>
          </a:stretch>
        </p:blipFill>
        <p:spPr>
          <a:xfrm>
            <a:off x="-457200" y="4267200"/>
            <a:ext cx="4572000" cy="2201333"/>
          </a:xfrm>
          <a:prstGeom prst="rect">
            <a:avLst/>
          </a:prstGeom>
        </p:spPr>
      </p:pic>
      <p:pic>
        <p:nvPicPr>
          <p:cNvPr id="10" name="Picture 9" descr="Girl Giving Her Al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62600" y="4191000"/>
            <a:ext cx="3373394" cy="2286000"/>
          </a:xfrm>
          <a:prstGeom prst="rect">
            <a:avLst/>
          </a:prstGeom>
        </p:spPr>
      </p:pic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609600" y="990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/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Facilitate</a:t>
            </a:r>
            <a:r>
              <a:rPr kumimoji="0" lang="en-US" sz="4000" b="1" i="0" u="none" strike="noStrike" kern="0" cap="none" spc="0" normalizeH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lang="en-US" sz="4000" b="1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Success and Fulfillment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WHY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RECENT FINDINGS</a:t>
            </a:r>
            <a:endParaRPr lang="en-US" sz="40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0" y="2920424"/>
            <a:ext cx="9144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i="1" dirty="0" smtClean="0">
                <a:latin typeface="Times New Roman"/>
                <a:cs typeface="Times New Roman"/>
              </a:rPr>
              <a:t>http://</a:t>
            </a:r>
            <a:r>
              <a:rPr lang="en-US" sz="3200" b="1" i="1" dirty="0" err="1" smtClean="0">
                <a:latin typeface="Times New Roman"/>
                <a:cs typeface="Times New Roman"/>
              </a:rPr>
              <a:t>musicmakesus.org</a:t>
            </a:r>
            <a:r>
              <a:rPr lang="en-US" sz="3200" b="1" i="1" dirty="0" smtClean="0">
                <a:latin typeface="Times New Roman"/>
                <a:cs typeface="Times New Roman"/>
              </a:rPr>
              <a:t>/resources/research</a:t>
            </a:r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4572000"/>
            <a:ext cx="3654726" cy="1261203"/>
          </a:xfrm>
          <a:prstGeom prst="rect">
            <a:avLst/>
          </a:prstGeom>
        </p:spPr>
      </p:pic>
      <p:pic>
        <p:nvPicPr>
          <p:cNvPr id="6" name="Picture 5" descr="Screen Shot 2015-10-30 at 8.04.38 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3581400"/>
            <a:ext cx="4103898" cy="3048000"/>
          </a:xfrm>
          <a:prstGeom prst="rect">
            <a:avLst/>
          </a:prstGeom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0" y="167640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i="1" dirty="0" smtClean="0">
                <a:latin typeface="Times New Roman"/>
                <a:cs typeface="Times New Roman"/>
              </a:rPr>
              <a:t>Music Makes Us </a:t>
            </a:r>
          </a:p>
          <a:p>
            <a:pPr algn="ctr"/>
            <a:r>
              <a:rPr lang="en-US" sz="4000" b="1" i="1" dirty="0" smtClean="0">
                <a:latin typeface="Times New Roman"/>
                <a:cs typeface="Times New Roman"/>
              </a:rPr>
              <a:t>Baseline Research Report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4.9"/>
</p:tagLst>
</file>

<file path=ppt/theme/theme1.xml><?xml version="1.0" encoding="utf-8"?>
<a:theme xmlns:a="http://schemas.openxmlformats.org/drawingml/2006/main" name="Quadrant">
  <a:themeElements>
    <a:clrScheme name="">
      <a:dk1>
        <a:srgbClr val="000000"/>
      </a:dk1>
      <a:lt1>
        <a:srgbClr val="FFE096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EDC9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Quadran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6907</TotalTime>
  <Words>1879</Words>
  <Application>Microsoft Macintosh PowerPoint</Application>
  <PresentationFormat>On-screen Show (4:3)</PresentationFormat>
  <Paragraphs>341</Paragraphs>
  <Slides>49</Slides>
  <Notes>49</Notes>
  <HiddenSlides>0</HiddenSlides>
  <MMClips>6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Quadrant</vt:lpstr>
      <vt:lpstr>Slide 1</vt:lpstr>
      <vt:lpstr>Today’s Session:</vt:lpstr>
      <vt:lpstr>WHAT Other Teachers Think I Do!</vt:lpstr>
      <vt:lpstr>WHAT the Kids Think I Do!</vt:lpstr>
      <vt:lpstr>WHAT Society Thinks I Do!</vt:lpstr>
      <vt:lpstr>WHAT My Mom Thinks I Do!</vt:lpstr>
      <vt:lpstr>WHAT I Think I Do!</vt:lpstr>
      <vt:lpstr>WHAT I Really Get to Do! </vt:lpstr>
      <vt:lpstr>The WHY  RECENT FINDINGS</vt:lpstr>
      <vt:lpstr>The WHY ATTENDANCE RATES</vt:lpstr>
      <vt:lpstr>The WHY DISCIPLINE REFERRALS</vt:lpstr>
      <vt:lpstr>The WHY GPA</vt:lpstr>
      <vt:lpstr>The WHY ON-TIME GRADUATION RATES</vt:lpstr>
      <vt:lpstr>The WHY SUMMARY: What Was Learned?</vt:lpstr>
      <vt:lpstr>The HOW STRATEGIES TO BRIDGE THE GAP</vt:lpstr>
      <vt:lpstr>The HOW STRATEGIES TO BRIDGE THE GAP</vt:lpstr>
      <vt:lpstr>The HOW: First Performance Build the vision EARLY – ELEMENTARY!</vt:lpstr>
      <vt:lpstr>The HOW STRATEGIES TO BRIDGE THE GAP</vt:lpstr>
      <vt:lpstr>The HOW STRATEGIES TO BRIDGE THE GAP</vt:lpstr>
      <vt:lpstr>The HOW STRATEGIES TO BRIDGE THE GAP</vt:lpstr>
      <vt:lpstr>The HOW STRATEGIES TO BRIDGE THE GAP</vt:lpstr>
      <vt:lpstr>The HOW STRATEGIES TO BRIDGE THE GAP</vt:lpstr>
      <vt:lpstr>The HOW STRATEGIES TO BRIDGE THE GAP</vt:lpstr>
      <vt:lpstr>The HOW STRATEGIES TO BRIDGE THE GAP</vt:lpstr>
      <vt:lpstr>The HOW STRATEGIES TO BRIDGE THE GAP</vt:lpstr>
      <vt:lpstr>A Photo is Worth 1000 Words!</vt:lpstr>
      <vt:lpstr>A Video is Worth 10,000 Words!</vt:lpstr>
      <vt:lpstr>The HOW Build the vision EARLY—ELEMENTARY!</vt:lpstr>
      <vt:lpstr>The HOW Engage Parents EARLY—The Parent Band!</vt:lpstr>
      <vt:lpstr>The HOW </vt:lpstr>
      <vt:lpstr>The HOW </vt:lpstr>
      <vt:lpstr>The HOW </vt:lpstr>
      <vt:lpstr>The HOW Give “testimonials”</vt:lpstr>
      <vt:lpstr>The HOW What HS/MS Students Can Do:</vt:lpstr>
      <vt:lpstr>The HOW What HS/MS Students Can Do:</vt:lpstr>
      <vt:lpstr>The HOW What HS/MS Students Can Do:</vt:lpstr>
      <vt:lpstr>The HOW What HS/MS Principals Can Do:</vt:lpstr>
      <vt:lpstr>The HOW What Music Supervisors Can Do:</vt:lpstr>
      <vt:lpstr>The HOW What Music Supervisors Can Do:</vt:lpstr>
      <vt:lpstr>Slide 40</vt:lpstr>
      <vt:lpstr>The HOW What Music Supervisors Can Do:</vt:lpstr>
      <vt:lpstr>The HOW What Music Supervisors Can Do:</vt:lpstr>
      <vt:lpstr>The HOW What Music Supervisors Can Do:</vt:lpstr>
      <vt:lpstr>Slide 44</vt:lpstr>
      <vt:lpstr>Slide 45</vt:lpstr>
      <vt:lpstr>Slide 46</vt:lpstr>
      <vt:lpstr>Slide 47</vt:lpstr>
      <vt:lpstr>Slide 48</vt:lpstr>
      <vt:lpstr>Slide 49</vt:lpstr>
    </vt:vector>
  </TitlesOfParts>
  <Company>Music Achievement Council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NAMM / Bill Harvey</dc:creator>
  <cp:lastModifiedBy>Marcia Neel</cp:lastModifiedBy>
  <cp:revision>1455</cp:revision>
  <cp:lastPrinted>2014-01-25T06:45:07Z</cp:lastPrinted>
  <dcterms:created xsi:type="dcterms:W3CDTF">2015-10-30T16:17:06Z</dcterms:created>
  <dcterms:modified xsi:type="dcterms:W3CDTF">2015-10-30T16:20:28Z</dcterms:modified>
</cp:coreProperties>
</file>