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50.xml" ContentType="application/vnd.openxmlformats-officedocument.presentationml.slide+xml"/>
  <Override PartName="/ppt/slides/slide18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60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70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s/slide66.xml" ContentType="application/vnd.openxmlformats-officedocument.presentationml.slide+xml"/>
  <Override PartName="/ppt/theme/theme1.xml" ContentType="application/vnd.openxmlformats-officedocument.theme+xml"/>
  <Override PartName="/ppt/notesSlides/notesSlide2.xml" ContentType="application/vnd.openxmlformats-officedocument.presentationml.notesSlide+xml"/>
  <Default Extension="jpeg" ContentType="image/jpeg"/>
  <Override PartName="/ppt/notesSlides/notesSlide11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42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slides/slide19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61.xml" ContentType="application/vnd.openxmlformats-officedocument.presentationml.slide+xml"/>
  <Override PartName="/ppt/slides/slide29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8.xml" ContentType="application/vnd.openxmlformats-officedocument.presentationml.slide+xml"/>
  <Override PartName="/ppt/slides/slide71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slides/slide67.xml" ContentType="application/vnd.openxmlformats-officedocument.presentationml.slide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slides/slide5.xml" ContentType="application/vnd.openxmlformats-officedocument.presentationml.slide+xml"/>
  <Override PartName="/ppt/notesSlides/notesSlide41.xml" ContentType="application/vnd.openxmlformats-officedocument.presentationml.notesSlide+xml"/>
  <Override PartName="/ppt/slideLayouts/slideLayout6.xml" ContentType="application/vnd.openxmlformats-officedocument.presentationml.slideLayout+xml"/>
  <Default Extension="xml" ContentType="application/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8.xml" ContentType="application/vnd.openxmlformats-officedocument.presentationml.notes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2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s/slide62.xml" ContentType="application/vnd.openxmlformats-officedocument.presentationml.slide+xml"/>
  <Override PartName="/ppt/notesSlides/notesSlide37.xml" ContentType="application/vnd.openxmlformats-officedocument.presentationml.notesSlide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9.xml" ContentType="application/vnd.openxmlformats-officedocument.presentationml.slide+xml"/>
  <Override PartName="/ppt/slides/slide58.xml" ContentType="application/vnd.openxmlformats-officedocument.presentationml.slide+xml"/>
  <Override PartName="/docProps/core.xml" ContentType="application/vnd.openxmlformats-package.core-properties+xml"/>
  <Override PartName="/ppt/slides/slide68.xml" ContentType="application/vnd.openxmlformats-officedocument.presentationml.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Default Extension="gif" ContentType="image/gif"/>
  <Override PartName="/ppt/slides/slide15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Override PartName="/ppt/notesSlides/notesSlide42.xml" ContentType="application/vnd.openxmlformats-officedocument.presentationml.notesSlide+xml"/>
  <Override PartName="/ppt/slideLayouts/slideLayout7.xml" ContentType="application/vnd.openxmlformats-officedocument.presentationml.slideLayout+xml"/>
  <Default Extension="png" ContentType="image/png"/>
  <Override PartName="/ppt/slides/slide44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29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3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59.xml" ContentType="application/vnd.openxmlformats-officedocument.presentationml.slide+xml"/>
  <Override PartName="/ppt/slides/slide6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10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4.xml" ContentType="application/vnd.openxmlformats-officedocument.presentationml.notesSlide+xml"/>
  <Override PartName="/ppt/viewProps.xml" ContentType="application/vnd.openxmlformats-officedocument.presentationml.viewProps+xml"/>
  <Default Extension="rels" ContentType="application/vnd.openxmlformats-package.relationships+xml"/>
  <Override PartName="/ppt/slides/slide26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notesSlides/notesSlide4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45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49.xml" ContentType="application/vnd.openxmlformats-officedocument.presentationml.notesSlide+xml"/>
  <Override PartName="/ppt/presentation.xml" ContentType="application/vnd.openxmlformats-officedocument.presentationml.presentation.main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notesSlides/notesSlide44.xml" ContentType="application/vnd.openxmlformats-officedocument.presentationml.notesSlide+xml"/>
  <Override PartName="/ppt/slideLayouts/slideLayout9.xml" ContentType="application/vnd.openxmlformats-officedocument.presentationml.slideLayout+xml"/>
  <Default Extension="pdf" ContentType="application/pdf"/>
  <Override PartName="/ppt/slides/slide46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slides/slide6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76"/>
  </p:notesMasterIdLst>
  <p:sldIdLst>
    <p:sldId id="313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257" r:id="rId27"/>
    <p:sldId id="258" r:id="rId28"/>
    <p:sldId id="312" r:id="rId29"/>
    <p:sldId id="259" r:id="rId30"/>
    <p:sldId id="260" r:id="rId31"/>
    <p:sldId id="261" r:id="rId32"/>
    <p:sldId id="262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81" r:id="rId49"/>
    <p:sldId id="282" r:id="rId50"/>
    <p:sldId id="283" r:id="rId51"/>
    <p:sldId id="284" r:id="rId52"/>
    <p:sldId id="285" r:id="rId53"/>
    <p:sldId id="286" r:id="rId54"/>
    <p:sldId id="287" r:id="rId55"/>
    <p:sldId id="288" r:id="rId56"/>
    <p:sldId id="289" r:id="rId57"/>
    <p:sldId id="290" r:id="rId58"/>
    <p:sldId id="291" r:id="rId59"/>
    <p:sldId id="292" r:id="rId60"/>
    <p:sldId id="293" r:id="rId61"/>
    <p:sldId id="308" r:id="rId62"/>
    <p:sldId id="295" r:id="rId63"/>
    <p:sldId id="296" r:id="rId64"/>
    <p:sldId id="297" r:id="rId65"/>
    <p:sldId id="298" r:id="rId66"/>
    <p:sldId id="299" r:id="rId67"/>
    <p:sldId id="300" r:id="rId68"/>
    <p:sldId id="301" r:id="rId69"/>
    <p:sldId id="302" r:id="rId70"/>
    <p:sldId id="303" r:id="rId71"/>
    <p:sldId id="304" r:id="rId72"/>
    <p:sldId id="309" r:id="rId73"/>
    <p:sldId id="310" r:id="rId74"/>
    <p:sldId id="311" r:id="rId7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theme" Target="theme/theme1.xml"/><Relationship Id="rId81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notesMaster" Target="notesMasters/notesMaster1.xml"/><Relationship Id="rId77" Type="http://schemas.openxmlformats.org/officeDocument/2006/relationships/printerSettings" Target="printerSettings/printerSettings1.bin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6F545-43D0-E546-96D5-1A34664A9A0F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6D521-2FAE-894B-B403-8A508EB2A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39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49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59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63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64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65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66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68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69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70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71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685457"/>
            <a:ext cx="2971800" cy="45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72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685457"/>
            <a:ext cx="2971800" cy="45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73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685457"/>
            <a:ext cx="2971800" cy="45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74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EE917-5F64-334D-BB4C-D9BD7A5F979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1/28/16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1/28/16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725D4-3BA0-2B4A-85A7-A2A85CAB03AA}" type="datetimeFigureOut">
              <a:rPr lang="en-US" smtClean="0"/>
              <a:pPr/>
              <a:t>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37474-EB1F-EB4D-AB80-0E2185EF5F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3.gi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4.pdf"/><Relationship Id="rId5" Type="http://schemas.openxmlformats.org/officeDocument/2006/relationships/image" Target="../media/image2.png"/><Relationship Id="rId6" Type="http://schemas.openxmlformats.org/officeDocument/2006/relationships/image" Target="../media/image25.jpe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jpeg"/><Relationship Id="rId7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55.png"/><Relationship Id="rId1" Type="http://schemas.openxmlformats.org/officeDocument/2006/relationships/video" Target="file://localhost/Users/marcianeel/Desktop/ILMEA%202016%20Bridge%20Videos/PPT%20Slide%2017%20First%20Performance.mov" TargetMode="External"/><Relationship Id="rId2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4" Type="http://schemas.openxmlformats.org/officeDocument/2006/relationships/image" Target="../media/image57.png"/><Relationship Id="rId1" Type="http://schemas.openxmlformats.org/officeDocument/2006/relationships/video" Target="file://localhost/Users/marcianeel/Desktop/ILMEA%202016%20Bridge%20Videos/Slide%2027%20Elementary%20Band.MOV" TargetMode="External"/><Relationship Id="rId2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4" Type="http://schemas.openxmlformats.org/officeDocument/2006/relationships/image" Target="../media/image58.png"/><Relationship Id="rId1" Type="http://schemas.openxmlformats.org/officeDocument/2006/relationships/video" Target="file://localhost/Users/marcianeel/Desktop/ILMEA%202016%20Bridge%20Videos/Slide%2029%20The%20Parent%20Band.mp4" TargetMode="External"/><Relationship Id="rId2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9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4" Type="http://schemas.openxmlformats.org/officeDocument/2006/relationships/image" Target="../media/image60.png"/><Relationship Id="rId1" Type="http://schemas.openxmlformats.org/officeDocument/2006/relationships/video" Target="file://localhost/Users/marcianeel/Desktop/ILMEA%202016%20Bridge%20Videos/Slide%2033%2013%20Reasons%20Why%20Kids%20Stay%20In%20Band.mp4" TargetMode="External"/><Relationship Id="rId2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4" Type="http://schemas.openxmlformats.org/officeDocument/2006/relationships/image" Target="../media/image65.png"/><Relationship Id="rId1" Type="http://schemas.openxmlformats.org/officeDocument/2006/relationships/video" Target="file://localhost/Users/marcianeel/Desktop/ILMEA%202016%20Bridge%20Videos/Slide%2044%20There%20Is%20A%20Place%20copy.mp4" TargetMode="External"/><Relationship Id="rId2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4" Type="http://schemas.openxmlformats.org/officeDocument/2006/relationships/image" Target="../media/image66.png"/><Relationship Id="rId5" Type="http://schemas.openxmlformats.org/officeDocument/2006/relationships/image" Target="../media/image50.png"/><Relationship Id="rId1" Type="http://schemas.openxmlformats.org/officeDocument/2006/relationships/video" Target="file://localhost/Users/marcianeel/Desktop/ILMEA%202016%20Bridge%20Videos/Slide%2045%20Dr%20Tim.mp4" TargetMode="External"/><Relationship Id="rId2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67.png"/><Relationship Id="rId5" Type="http://schemas.openxmlformats.org/officeDocument/2006/relationships/image" Target="../media/image11.jpe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4.xml"/></Relationships>
</file>

<file path=ppt/slides/_rels/slide7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6.png"/><Relationship Id="rId12" Type="http://schemas.openxmlformats.org/officeDocument/2006/relationships/image" Target="../media/image77.png"/><Relationship Id="rId13" Type="http://schemas.openxmlformats.org/officeDocument/2006/relationships/image" Target="../media/image78.png"/><Relationship Id="rId14" Type="http://schemas.openxmlformats.org/officeDocument/2006/relationships/image" Target="../media/image79.jpeg"/><Relationship Id="rId15" Type="http://schemas.openxmlformats.org/officeDocument/2006/relationships/image" Target="../media/image80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jpeg"/><Relationship Id="rId6" Type="http://schemas.openxmlformats.org/officeDocument/2006/relationships/image" Target="../media/image71.png"/><Relationship Id="rId7" Type="http://schemas.openxmlformats.org/officeDocument/2006/relationships/image" Target="../media/image72.jpeg"/><Relationship Id="rId8" Type="http://schemas.openxmlformats.org/officeDocument/2006/relationships/image" Target="../media/image73.jpeg"/><Relationship Id="rId9" Type="http://schemas.openxmlformats.org/officeDocument/2006/relationships/image" Target="../media/image74.jpeg"/><Relationship Id="rId10" Type="http://schemas.openxmlformats.org/officeDocument/2006/relationships/image" Target="../media/image75.jpeg"/></Relationships>
</file>

<file path=ppt/slides/_rels/slide7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6.png"/><Relationship Id="rId12" Type="http://schemas.openxmlformats.org/officeDocument/2006/relationships/image" Target="../media/image77.png"/><Relationship Id="rId13" Type="http://schemas.openxmlformats.org/officeDocument/2006/relationships/image" Target="../media/image78.png"/><Relationship Id="rId14" Type="http://schemas.openxmlformats.org/officeDocument/2006/relationships/image" Target="../media/image79.jpeg"/><Relationship Id="rId15" Type="http://schemas.openxmlformats.org/officeDocument/2006/relationships/image" Target="../media/image80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jpeg"/><Relationship Id="rId6" Type="http://schemas.openxmlformats.org/officeDocument/2006/relationships/image" Target="../media/image71.png"/><Relationship Id="rId7" Type="http://schemas.openxmlformats.org/officeDocument/2006/relationships/image" Target="../media/image72.jpeg"/><Relationship Id="rId8" Type="http://schemas.openxmlformats.org/officeDocument/2006/relationships/image" Target="../media/image73.jpeg"/><Relationship Id="rId9" Type="http://schemas.openxmlformats.org/officeDocument/2006/relationships/image" Target="../media/image74.jpeg"/><Relationship Id="rId10" Type="http://schemas.openxmlformats.org/officeDocument/2006/relationships/image" Target="../media/image7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57200" y="2971800"/>
            <a:ext cx="6172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purpose is </a:t>
            </a:r>
            <a:r>
              <a:rPr lang="en-US" sz="4000" i="1" dirty="0" smtClean="0">
                <a:solidFill>
                  <a:srgbClr val="FFFF00"/>
                </a:solidFill>
              </a:rPr>
              <a:t>to enable more students to begin and continue in instrumental music programs.</a:t>
            </a:r>
            <a:endParaRPr lang="en-US" sz="4000" i="1" dirty="0">
              <a:solidFill>
                <a:srgbClr val="FFFF00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57200" y="11430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The </a:t>
            </a:r>
            <a:r>
              <a:rPr lang="en-US" sz="4000" i="1" dirty="0" smtClean="0">
                <a:solidFill>
                  <a:srgbClr val="FFFF00"/>
                </a:solidFill>
              </a:rPr>
              <a:t>Music Achievement Council (MAC) </a:t>
            </a:r>
            <a:r>
              <a:rPr lang="en-US" sz="4000" i="1" dirty="0" smtClean="0">
                <a:solidFill>
                  <a:srgbClr val="FFFFFF"/>
                </a:solidFill>
              </a:rPr>
              <a:t>is an action-oriented, non-profit organization whose sole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6" name="Picture 15" descr="Screen Shot 2015-12-04 at 9.10.01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2514600"/>
            <a:ext cx="1304429" cy="3200400"/>
          </a:xfrm>
          <a:prstGeom prst="rect">
            <a:avLst/>
          </a:prstGeom>
          <a:effectLst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502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</a:rPr>
              <a:t>FREE</a:t>
            </a:r>
            <a:r>
              <a:rPr lang="en-US" sz="4000" dirty="0" smtClean="0">
                <a:solidFill>
                  <a:srgbClr val="FFFF00"/>
                </a:solidFill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</a:rPr>
              <a:t>of: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048000"/>
            <a:ext cx="480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00B000"/>
                </a:solidFill>
              </a:rPr>
              <a:t>Bridging the Gap between </a:t>
            </a:r>
          </a:p>
          <a:p>
            <a:pPr algn="ctr"/>
            <a:r>
              <a:rPr lang="en-US" sz="4800" b="1" i="1" dirty="0" smtClean="0">
                <a:solidFill>
                  <a:srgbClr val="00B000"/>
                </a:solidFill>
              </a:rPr>
              <a:t>Middle School and High School</a:t>
            </a:r>
            <a:endParaRPr lang="en-US" sz="4800" b="1" i="1" dirty="0">
              <a:solidFill>
                <a:srgbClr val="00B000"/>
              </a:solidFill>
            </a:endParaRPr>
          </a:p>
        </p:txBody>
      </p:sp>
      <p:pic>
        <p:nvPicPr>
          <p:cNvPr id="8" name="Picture 7" descr="Bridging-the-G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290" y="1143000"/>
            <a:ext cx="3508075" cy="464820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914400"/>
            <a:ext cx="5562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3200" b="1" i="1" dirty="0" smtClean="0">
                <a:solidFill>
                  <a:srgbClr val="FFFF00"/>
                </a:solidFill>
              </a:rPr>
              <a:t>First Performance Demo Concert for Band and/or Orchestra </a:t>
            </a:r>
            <a:r>
              <a:rPr lang="en-US" sz="3200" dirty="0" smtClean="0">
                <a:solidFill>
                  <a:schemeClr val="bg1"/>
                </a:solidFill>
              </a:rPr>
              <a:t>features sheet music, parts, sample letters, programs and student certificates for beginning ensembles. Students can perform a composition in seven short weeks with the materials provided!</a:t>
            </a:r>
            <a:endParaRPr lang="en-US" sz="3200" i="1" dirty="0" smtClean="0">
              <a:solidFill>
                <a:schemeClr val="bg1"/>
              </a:solidFill>
            </a:endParaRPr>
          </a:p>
          <a:p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914400"/>
            <a:ext cx="2248052" cy="295364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819400"/>
            <a:ext cx="2209800" cy="2903387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11" name="Picture 10" descr="Greg Bim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667000"/>
            <a:ext cx="2743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72200" y="5638800"/>
            <a:ext cx="23463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Greg </a:t>
            </a:r>
            <a:r>
              <a:rPr lang="en-US" sz="3200" b="1" i="1" dirty="0" err="1" smtClean="0">
                <a:solidFill>
                  <a:srgbClr val="FFFFFF"/>
                </a:solidFill>
              </a:rPr>
              <a:t>Bimm</a:t>
            </a:r>
            <a:endParaRPr lang="en-US" sz="3200" b="1" i="1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2345" y="5638800"/>
            <a:ext cx="34516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Charlie </a:t>
            </a:r>
            <a:r>
              <a:rPr lang="en-US" sz="3200" b="1" i="1" dirty="0" err="1" smtClean="0">
                <a:solidFill>
                  <a:srgbClr val="FFFFFF"/>
                </a:solidFill>
              </a:rPr>
              <a:t>Menghini</a:t>
            </a:r>
            <a:endParaRPr lang="en-US" sz="3200" b="1" i="1" dirty="0"/>
          </a:p>
        </p:txBody>
      </p:sp>
      <p:pic>
        <p:nvPicPr>
          <p:cNvPr id="14" name="Picture 13" descr="Charlie Menghini-USED THIS O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0" y="2471815"/>
            <a:ext cx="2159000" cy="3052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0565" y="5638800"/>
            <a:ext cx="2480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Marcia Neel</a:t>
            </a:r>
            <a:endParaRPr lang="en-US" sz="3200" b="1" i="1" dirty="0"/>
          </a:p>
        </p:txBody>
      </p:sp>
      <p:pic>
        <p:nvPicPr>
          <p:cNvPr id="10" name="Picture 9" descr="Screen Shot 2015-12-04 at 9.37.2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67000"/>
            <a:ext cx="2438400" cy="2881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228600" y="2971800"/>
            <a:ext cx="5943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They are based on real world strategies shared  by the profession’s most successful music educators.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52400" y="1143000"/>
            <a:ext cx="8991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Three of these publications are provided online at no charge by the </a:t>
            </a:r>
            <a:r>
              <a:rPr lang="en-US" sz="4000" dirty="0" smtClean="0">
                <a:solidFill>
                  <a:srgbClr val="FFFF00"/>
                </a:solidFill>
              </a:rPr>
              <a:t>Music Achievement Council. 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0565" y="5638800"/>
            <a:ext cx="25243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FFFFFF"/>
                </a:solidFill>
              </a:rPr>
              <a:t>Terry Shade</a:t>
            </a:r>
            <a:endParaRPr lang="en-US" sz="3200" b="1" i="1" dirty="0"/>
          </a:p>
        </p:txBody>
      </p:sp>
      <p:pic>
        <p:nvPicPr>
          <p:cNvPr id="11" name="Picture 10" descr="Terry Shad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0" y="2743200"/>
            <a:ext cx="2451100" cy="2781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9" name="Picture 8" descr="3-12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086600" cy="461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12" name="Picture 11" descr="slog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124200"/>
            <a:ext cx="3800475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47916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Music making has been </a:t>
            </a:r>
            <a:r>
              <a:rPr lang="en-US" sz="3600" i="1" dirty="0" smtClean="0">
                <a:solidFill>
                  <a:srgbClr val="FFFF00"/>
                </a:solidFill>
              </a:rPr>
              <a:t>scientifically </a:t>
            </a:r>
            <a:r>
              <a:rPr lang="en-US" sz="3600" i="1" dirty="0" smtClean="0">
                <a:solidFill>
                  <a:schemeClr val="bg1"/>
                </a:solidFill>
              </a:rPr>
              <a:t>proven to:</a:t>
            </a:r>
          </a:p>
          <a:p>
            <a:endParaRPr 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1600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Exercise the brain</a:t>
            </a:r>
          </a:p>
          <a:p>
            <a:r>
              <a:rPr lang="en-US" sz="3600" b="1" dirty="0" smtClean="0">
                <a:solidFill>
                  <a:srgbClr val="FFC000"/>
                </a:solidFill>
              </a:rPr>
              <a:t>   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22098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Inspire creativity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     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8194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Increase productivity</a:t>
            </a:r>
          </a:p>
          <a:p>
            <a:r>
              <a:rPr lang="en-US" sz="3600" b="1" dirty="0" smtClean="0">
                <a:solidFill>
                  <a:srgbClr val="FFC000"/>
                </a:solidFill>
              </a:rPr>
              <a:t>         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62200" y="34290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Fight memory loss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          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40386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Reduce stress</a:t>
            </a:r>
          </a:p>
          <a:p>
            <a:r>
              <a:rPr lang="en-US" sz="3600" b="1" dirty="0" smtClean="0">
                <a:solidFill>
                  <a:srgbClr val="FFC000"/>
                </a:solidFill>
              </a:rPr>
              <a:t>               </a:t>
            </a:r>
            <a:endParaRPr lang="en-US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46482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Lower blood pressure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                 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9600" y="5221069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Build confidence</a:t>
            </a:r>
            <a:endParaRPr lang="en-US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029200" y="5824716"/>
            <a:ext cx="7010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Stave off depression</a:t>
            </a:r>
          </a:p>
          <a:p>
            <a:pPr algn="ctr"/>
            <a:endParaRPr lang="en-US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ATTENDANCE RATES </a:t>
            </a:r>
            <a:r>
              <a:rPr lang="en-US" sz="4000" u="sng" dirty="0" smtClean="0">
                <a:solidFill>
                  <a:srgbClr val="FFFF00"/>
                </a:solidFill>
              </a:rPr>
              <a:t>ROSE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1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87% </a:t>
            </a:r>
            <a:r>
              <a:rPr lang="en-US" sz="4000" i="1" dirty="0" smtClean="0">
                <a:solidFill>
                  <a:srgbClr val="FFFFFF"/>
                </a:solidFill>
              </a:rPr>
              <a:t>Attendance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93% </a:t>
            </a:r>
            <a:r>
              <a:rPr lang="en-US" sz="4000" i="1" dirty="0" smtClean="0">
                <a:solidFill>
                  <a:srgbClr val="FFFFFF"/>
                </a:solidFill>
              </a:rPr>
              <a:t>Attendance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91% </a:t>
            </a:r>
            <a:r>
              <a:rPr lang="en-US" sz="4000" i="1" dirty="0" smtClean="0">
                <a:solidFill>
                  <a:srgbClr val="FFFFFF"/>
                </a:solidFill>
              </a:rPr>
              <a:t>Attendance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DISCIPLINE REPORTS </a:t>
            </a:r>
            <a:r>
              <a:rPr lang="en-US" sz="4000" u="sng" dirty="0" smtClean="0">
                <a:solidFill>
                  <a:srgbClr val="FFFF00"/>
                </a:solidFill>
              </a:rPr>
              <a:t>FELL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4.34</a:t>
            </a:r>
            <a:r>
              <a:rPr lang="en-US" sz="4000" dirty="0" smtClean="0">
                <a:solidFill>
                  <a:srgbClr val="FFCC00"/>
                </a:solidFill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</a:rPr>
              <a:t>over 4 years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3.23</a:t>
            </a:r>
            <a:r>
              <a:rPr lang="en-US" sz="4000" i="1" dirty="0" smtClean="0">
                <a:solidFill>
                  <a:srgbClr val="FFFFFF"/>
                </a:solidFill>
              </a:rPr>
              <a:t> over 4 years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3.75</a:t>
            </a:r>
            <a:r>
              <a:rPr lang="en-US" sz="4000" i="1" dirty="0" smtClean="0">
                <a:solidFill>
                  <a:srgbClr val="FFFFFF"/>
                </a:solidFill>
              </a:rPr>
              <a:t> over 4 years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1722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7" name="Content Placeholder 4" descr="07_Img2362_LOW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33800" y="3505200"/>
            <a:ext cx="4016568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457200" y="914400"/>
            <a:ext cx="7954033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solidFill>
                  <a:srgbClr val="FFFF00"/>
                </a:solidFill>
              </a:rPr>
              <a:t>96 percent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rgbClr val="FFFFFF"/>
                </a:solidFill>
              </a:rPr>
              <a:t>of public school principals 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believe that participating in music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education encourages and motivates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students to stay in school longer.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(Harris Poll) </a:t>
            </a:r>
            <a:endParaRPr lang="en-US" sz="40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GPAs </a:t>
            </a:r>
            <a:r>
              <a:rPr lang="en-US" sz="4000" u="sng" dirty="0" smtClean="0">
                <a:solidFill>
                  <a:srgbClr val="FFFF00"/>
                </a:solidFill>
              </a:rPr>
              <a:t>ROSE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1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2.51</a:t>
            </a:r>
            <a:r>
              <a:rPr lang="en-US" sz="4000" i="1" dirty="0" smtClean="0">
                <a:solidFill>
                  <a:srgbClr val="FFFFFF"/>
                </a:solidFill>
              </a:rPr>
              <a:t> Average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2.89</a:t>
            </a:r>
            <a:r>
              <a:rPr lang="en-US" sz="4000" i="1" dirty="0" smtClean="0">
                <a:solidFill>
                  <a:srgbClr val="FFFFFF"/>
                </a:solidFill>
              </a:rPr>
              <a:t> Average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2.61</a:t>
            </a:r>
            <a:r>
              <a:rPr lang="en-US" sz="4000" i="1" dirty="0" smtClean="0">
                <a:solidFill>
                  <a:srgbClr val="FFFFFF"/>
                </a:solidFill>
              </a:rPr>
              <a:t> Average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GRADUATION RATES </a:t>
            </a:r>
            <a:r>
              <a:rPr lang="en-US" sz="4000" u="sng" dirty="0" smtClean="0">
                <a:solidFill>
                  <a:srgbClr val="FFFF00"/>
                </a:solidFill>
              </a:rPr>
              <a:t>ROSE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686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724400" y="29718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60% </a:t>
            </a:r>
            <a:r>
              <a:rPr lang="en-US" sz="4000" i="1" dirty="0" smtClean="0">
                <a:solidFill>
                  <a:srgbClr val="FFFFFF"/>
                </a:solidFill>
              </a:rPr>
              <a:t>Average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724400" y="4191000"/>
            <a:ext cx="403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91% </a:t>
            </a:r>
            <a:r>
              <a:rPr lang="en-US" sz="4000" i="1" dirty="0" smtClean="0">
                <a:solidFill>
                  <a:srgbClr val="FFFFFF"/>
                </a:solidFill>
              </a:rPr>
              <a:t>Average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724400" y="3581400"/>
            <a:ext cx="403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81% </a:t>
            </a:r>
            <a:r>
              <a:rPr lang="en-US" sz="4000" i="1" dirty="0" smtClean="0">
                <a:solidFill>
                  <a:srgbClr val="FFFFFF"/>
                </a:solidFill>
              </a:rPr>
              <a:t>Average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81000" y="914400"/>
            <a:ext cx="8534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Metropolitan Nashville Public Schools found that </a:t>
            </a:r>
            <a:r>
              <a:rPr lang="en-US" sz="4000" dirty="0" smtClean="0">
                <a:solidFill>
                  <a:srgbClr val="FFFF00"/>
                </a:solidFill>
              </a:rPr>
              <a:t>ACT SCORES </a:t>
            </a:r>
            <a:r>
              <a:rPr lang="en-US" sz="4000" u="sng" dirty="0" smtClean="0">
                <a:solidFill>
                  <a:srgbClr val="FFFF00"/>
                </a:solidFill>
              </a:rPr>
              <a:t>ROSE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i="1" dirty="0" smtClean="0">
                <a:solidFill>
                  <a:srgbClr val="FFFFFF"/>
                </a:solidFill>
              </a:rPr>
              <a:t>with increased study in music.  </a:t>
            </a:r>
            <a:endParaRPr lang="en-US" sz="4000" i="1" dirty="0">
              <a:solidFill>
                <a:srgbClr val="FFFFFF"/>
              </a:solidFill>
            </a:endParaRP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304800" y="2971800"/>
            <a:ext cx="883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              No Music:		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&lt; 1 Year of Music: 	</a:t>
            </a:r>
          </a:p>
          <a:p>
            <a:r>
              <a:rPr lang="en-US" sz="4000" i="1" dirty="0" smtClean="0">
                <a:solidFill>
                  <a:srgbClr val="FFFFFF"/>
                </a:solidFill>
              </a:rPr>
              <a:t>&gt; 1 Year of Music: 	</a:t>
            </a:r>
            <a:endParaRPr lang="en-US" sz="40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5181600"/>
            <a:ext cx="7162800" cy="2422418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191000" y="29718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16.95</a:t>
            </a:r>
            <a:r>
              <a:rPr lang="en-US" sz="4000" i="1" dirty="0" smtClean="0">
                <a:solidFill>
                  <a:srgbClr val="FFFFFF"/>
                </a:solidFill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</a:rPr>
              <a:t>17.20</a:t>
            </a:r>
            <a:r>
              <a:rPr lang="en-US" sz="4000" i="1" dirty="0" smtClean="0">
                <a:solidFill>
                  <a:srgbClr val="FFFFFF"/>
                </a:solidFill>
              </a:rPr>
              <a:t> Math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4191000" y="4191000"/>
            <a:ext cx="4953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19.58</a:t>
            </a:r>
            <a:r>
              <a:rPr lang="en-US" sz="4000" i="1" dirty="0" smtClean="0">
                <a:solidFill>
                  <a:srgbClr val="FFFFFF"/>
                </a:solidFill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</a:rPr>
              <a:t>18.67</a:t>
            </a:r>
            <a:r>
              <a:rPr lang="en-US" sz="4000" i="1" dirty="0" smtClean="0">
                <a:solidFill>
                  <a:srgbClr val="FFFFFF"/>
                </a:solidFill>
              </a:rPr>
              <a:t> Math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191000" y="3581400"/>
            <a:ext cx="495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17.64</a:t>
            </a:r>
            <a:r>
              <a:rPr lang="en-US" sz="4000" i="1" dirty="0" smtClean="0">
                <a:solidFill>
                  <a:srgbClr val="FFFFFF"/>
                </a:solidFill>
              </a:rPr>
              <a:t> Eng, </a:t>
            </a:r>
            <a:r>
              <a:rPr lang="en-US" sz="4000" i="1" dirty="0" smtClean="0">
                <a:solidFill>
                  <a:srgbClr val="FFFF00"/>
                </a:solidFill>
              </a:rPr>
              <a:t>17.62</a:t>
            </a:r>
            <a:r>
              <a:rPr lang="en-US" sz="4000" i="1" dirty="0" smtClean="0">
                <a:solidFill>
                  <a:srgbClr val="FFFFFF"/>
                </a:solidFill>
              </a:rPr>
              <a:t> Math</a:t>
            </a: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WHAT WAS LEARNED?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57200" y="1066800"/>
            <a:ext cx="8305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i="1" dirty="0" smtClean="0">
                <a:solidFill>
                  <a:srgbClr val="FFFFFF"/>
                </a:solidFill>
              </a:rPr>
              <a:t>The </a:t>
            </a:r>
            <a:r>
              <a:rPr lang="en-US" sz="4800" dirty="0" smtClean="0">
                <a:solidFill>
                  <a:srgbClr val="FFFF00"/>
                </a:solidFill>
              </a:rPr>
              <a:t>MORE</a:t>
            </a:r>
            <a:r>
              <a:rPr lang="en-US" sz="4800" i="1" dirty="0" smtClean="0">
                <a:solidFill>
                  <a:srgbClr val="FFFF00"/>
                </a:solidFill>
              </a:rPr>
              <a:t> </a:t>
            </a:r>
            <a:r>
              <a:rPr lang="en-US" sz="4800" i="1" dirty="0" smtClean="0">
                <a:solidFill>
                  <a:srgbClr val="FFFFFF"/>
                </a:solidFill>
              </a:rPr>
              <a:t>a student participates in </a:t>
            </a:r>
            <a:r>
              <a:rPr lang="en-US" sz="4800" dirty="0" smtClean="0">
                <a:solidFill>
                  <a:srgbClr val="FFFF00"/>
                </a:solidFill>
              </a:rPr>
              <a:t>MUSIC</a:t>
            </a:r>
            <a:r>
              <a:rPr lang="en-US" sz="4800" i="1" dirty="0" smtClean="0">
                <a:solidFill>
                  <a:srgbClr val="FFFFFF"/>
                </a:solidFill>
              </a:rPr>
              <a:t>, </a:t>
            </a:r>
          </a:p>
          <a:p>
            <a:pPr algn="ctr"/>
            <a:r>
              <a:rPr lang="en-US" sz="4800" i="1" dirty="0" smtClean="0">
                <a:solidFill>
                  <a:srgbClr val="FFFFFF"/>
                </a:solidFill>
              </a:rPr>
              <a:t>the more </a:t>
            </a:r>
            <a:r>
              <a:rPr lang="en-US" sz="4800" dirty="0" smtClean="0">
                <a:solidFill>
                  <a:srgbClr val="FFFF00"/>
                </a:solidFill>
              </a:rPr>
              <a:t>POSITIVE </a:t>
            </a:r>
            <a:r>
              <a:rPr lang="en-US" sz="4800" i="1" dirty="0" smtClean="0">
                <a:solidFill>
                  <a:srgbClr val="FFFFFF"/>
                </a:solidFill>
              </a:rPr>
              <a:t>these </a:t>
            </a:r>
            <a:r>
              <a:rPr lang="en-US" sz="4800" dirty="0" smtClean="0">
                <a:solidFill>
                  <a:srgbClr val="FFFF00"/>
                </a:solidFill>
              </a:rPr>
              <a:t>BENEFITS </a:t>
            </a:r>
            <a:r>
              <a:rPr lang="en-US" sz="4800" i="1" dirty="0" smtClean="0">
                <a:solidFill>
                  <a:srgbClr val="FFFFFF"/>
                </a:solidFill>
              </a:rPr>
              <a:t>become. </a:t>
            </a:r>
            <a:endParaRPr lang="en-US" sz="4800" i="1" dirty="0">
              <a:solidFill>
                <a:srgbClr val="FFFFFF"/>
              </a:solidFill>
            </a:endParaRPr>
          </a:p>
        </p:txBody>
      </p:sp>
      <p:pic>
        <p:nvPicPr>
          <p:cNvPr id="14" name="Picture 13" descr="Screen Shot 2015-12-04 at 10.22.5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359382"/>
            <a:ext cx="7162800" cy="2422418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FAMOUS QUOTES. . .</a:t>
            </a:r>
          </a:p>
        </p:txBody>
      </p:sp>
      <p:pic>
        <p:nvPicPr>
          <p:cNvPr id="10" name="Content Placeholder 4" descr="07_Img2362_LOW.jpg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51045" y="2895600"/>
            <a:ext cx="5164155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228600" y="914400"/>
            <a:ext cx="868474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Music has the power of producing a 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certain effect on the moral character of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of the soul.</a:t>
            </a:r>
            <a:r>
              <a:rPr lang="en-US" sz="4000" i="1" dirty="0" smtClean="0">
                <a:solidFill>
                  <a:srgbClr val="FFFFFF"/>
                </a:solidFill>
              </a:rPr>
              <a:t>	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5486400" y="2133600"/>
            <a:ext cx="2685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. . . Aristotle</a:t>
            </a:r>
            <a:endParaRPr lang="en-US" sz="40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FAMOUS QUOTES.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1219200"/>
            <a:ext cx="464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Music furnishes a delightful recreation</a:t>
            </a:r>
          </a:p>
          <a:p>
            <a:r>
              <a:rPr lang="en-US" sz="4000" dirty="0" smtClean="0">
                <a:solidFill>
                  <a:srgbClr val="FFFFFF"/>
                </a:solidFill>
              </a:rPr>
              <a:t>for the hours of respite from the cares of the day, and lasts us through life.</a:t>
            </a:r>
          </a:p>
        </p:txBody>
      </p:sp>
      <p:pic>
        <p:nvPicPr>
          <p:cNvPr id="7" name="Picture 6" descr="Screen Shot 2015-12-08 at 5.44.0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43000"/>
            <a:ext cx="3728703" cy="4256088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495800" y="5181600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rgbClr val="FFFFFF"/>
                </a:solidFill>
              </a:rPr>
              <a:t>. . . Thomas Jefferson</a:t>
            </a:r>
            <a:endParaRPr lang="en-US" sz="40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-4785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C00101"/>
                </a:solidFill>
              </a:rPr>
              <a:t>Bridging the Gap Between</a:t>
            </a:r>
          </a:p>
          <a:p>
            <a:pPr algn="ctr"/>
            <a:r>
              <a:rPr lang="en-US" sz="4000" b="1" i="1" dirty="0" smtClean="0">
                <a:solidFill>
                  <a:srgbClr val="C00101"/>
                </a:solidFill>
              </a:rPr>
              <a:t>Middle School and High School</a:t>
            </a:r>
            <a:endParaRPr lang="en-US" sz="4000" dirty="0">
              <a:solidFill>
                <a:srgbClr val="C0010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1050" y="1175662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101"/>
                </a:solidFill>
              </a:rPr>
              <a:t>Marcia Neel</a:t>
            </a:r>
          </a:p>
        </p:txBody>
      </p:sp>
      <p:pic>
        <p:nvPicPr>
          <p:cNvPr id="12" name="Picture 11" descr="MAC logo color cop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811303" y="2192485"/>
            <a:ext cx="3034457" cy="914400"/>
          </a:xfrm>
          <a:prstGeom prst="rect">
            <a:avLst/>
          </a:prstGeom>
        </p:spPr>
      </p:pic>
      <p:pic>
        <p:nvPicPr>
          <p:cNvPr id="14" name="Picture 13" descr="NASMD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5251" y="2427442"/>
            <a:ext cx="1952398" cy="56847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30711" y="3790232"/>
            <a:ext cx="12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Russ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Bullis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26340" y="3790232"/>
            <a:ext cx="1383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Peter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Ellman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774380" y="3775963"/>
            <a:ext cx="1537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Beth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Houlihan</a:t>
            </a:r>
            <a:endParaRPr lang="en-US" dirty="0"/>
          </a:p>
        </p:txBody>
      </p:sp>
      <p:pic>
        <p:nvPicPr>
          <p:cNvPr id="21" name="Picture 20" descr="JW_Pepper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2632" y="3167704"/>
            <a:ext cx="2051050" cy="680248"/>
          </a:xfrm>
          <a:prstGeom prst="rect">
            <a:avLst/>
          </a:prstGeom>
        </p:spPr>
      </p:pic>
      <p:pic>
        <p:nvPicPr>
          <p:cNvPr id="28" name="Picture 27" descr="Transp King Music Inc Oval Labe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524" y="3887568"/>
            <a:ext cx="2670400" cy="1803292"/>
          </a:xfrm>
          <a:prstGeom prst="rect">
            <a:avLst/>
          </a:prstGeom>
        </p:spPr>
      </p:pic>
      <p:pic>
        <p:nvPicPr>
          <p:cNvPr id="32" name="Picture 31" descr="Quinlan&amp;Fabis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750" y="5341618"/>
            <a:ext cx="2857500" cy="1143000"/>
          </a:xfrm>
          <a:prstGeom prst="rect">
            <a:avLst/>
          </a:prstGeom>
        </p:spPr>
      </p:pic>
      <p:pic>
        <p:nvPicPr>
          <p:cNvPr id="33" name="Picture 32" descr="The Music Shopp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011" y="4104954"/>
            <a:ext cx="2815192" cy="1241746"/>
          </a:xfrm>
          <a:prstGeom prst="rect">
            <a:avLst/>
          </a:prstGeom>
        </p:spPr>
      </p:pic>
      <p:pic>
        <p:nvPicPr>
          <p:cNvPr id="34" name="Picture 33" descr="hi-res clear logo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6414" y="5418850"/>
            <a:ext cx="2642754" cy="1066800"/>
          </a:xfrm>
          <a:prstGeom prst="rect">
            <a:avLst/>
          </a:prstGeom>
        </p:spPr>
      </p:pic>
      <p:pic>
        <p:nvPicPr>
          <p:cNvPr id="36" name="Picture 35" descr="Music &amp; Arts Transp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46631" y="4254500"/>
            <a:ext cx="2857500" cy="8509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871952" y="4977368"/>
            <a:ext cx="1203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Paul Bauer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179720" y="6270609"/>
            <a:ext cx="166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George Quinlan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359673" y="509097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Randy Wood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470317" y="6271641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Robin </a:t>
            </a:r>
            <a:r>
              <a:rPr lang="en-US" dirty="0" err="1" smtClean="0">
                <a:solidFill>
                  <a:srgbClr val="CD0000"/>
                </a:solidFill>
                <a:latin typeface="Times New Roman Bold" pitchFamily="1" charset="0"/>
              </a:rPr>
              <a:t>Walenta</a:t>
            </a:r>
            <a:endParaRPr lang="en-US" dirty="0"/>
          </a:p>
        </p:txBody>
      </p:sp>
      <p:pic>
        <p:nvPicPr>
          <p:cNvPr id="22" name="Picture 21" descr="Kidder Music logo Transp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3332" y="2882283"/>
            <a:ext cx="2166850" cy="8213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-6341" y="1616138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C00101"/>
                </a:solidFill>
              </a:rPr>
              <a:t>2016 IMEA  January 28, 2016</a:t>
            </a:r>
          </a:p>
        </p:txBody>
      </p:sp>
      <p:pic>
        <p:nvPicPr>
          <p:cNvPr id="24" name="Picture 23" descr="Ellman's Music Center logo.gi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5327" y="2639076"/>
            <a:ext cx="2901304" cy="120887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305776" y="5234184"/>
            <a:ext cx="1306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latin typeface="Times New Roman Bold" pitchFamily="1" charset="0"/>
              </a:rPr>
              <a:t>Randy King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77856" y="6226480"/>
            <a:ext cx="3745076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chemeClr val="bg1"/>
                </a:solidFill>
              </a:rPr>
              <a:t>www.musicachievementcouncil.org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1389"/>
            <a:ext cx="9144000" cy="762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Special Thank You!!!!!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10" descr="Screen Shot 2016-01-28 at 12.01.2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290" y="1990976"/>
            <a:ext cx="5918200" cy="3352800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628143" y="1228976"/>
            <a:ext cx="244488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Allison Vickers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3578657" y="1228976"/>
            <a:ext cx="244488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Jack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Smid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595419" y="1228976"/>
            <a:ext cx="2029437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Dan Drake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77856" y="6226480"/>
            <a:ext cx="3745076" cy="365125"/>
          </a:xfrm>
          <a:noFill/>
        </p:spPr>
        <p:txBody>
          <a:bodyPr/>
          <a:lstStyle/>
          <a:p>
            <a:r>
              <a:rPr lang="en-US" sz="1600" dirty="0" err="1">
                <a:solidFill>
                  <a:schemeClr val="bg1"/>
                </a:solidFill>
              </a:rPr>
              <a:t>www.musicachievementcouncil.org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430"/>
            <a:ext cx="9144000" cy="762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Today’s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Session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47930" y="162273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WHAT</a:t>
            </a:r>
            <a:endParaRPr lang="en-US" sz="4400" i="1" u="sng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44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WHY</a:t>
            </a:r>
            <a:endParaRPr lang="en-US" sz="4400" i="1" u="sng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tx1"/>
              </a:buClr>
              <a:buNone/>
            </a:pPr>
            <a:endParaRPr lang="en-US" sz="44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4400" b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400" b="1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HOW</a:t>
            </a:r>
            <a:endParaRPr lang="en-US" sz="4400" i="1" u="sng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296" y="1702105"/>
            <a:ext cx="5594064" cy="3959225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89352" y="803010"/>
            <a:ext cx="594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(TO KEEP) YOU!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72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8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Other Teachers Think I Do!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079002"/>
            <a:ext cx="5867400" cy="440055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333922" y="990600"/>
            <a:ext cx="6781800" cy="5029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FFFFFF"/>
                </a:solidFill>
              </a:rPr>
              <a:t>	An interactive poll confirms that music education at an early age greatly increases the likelihood that a child will grow up to seek higher education and ultimately even earn a higher salary.          </a:t>
            </a:r>
            <a:r>
              <a:rPr lang="en-US" sz="4000" i="1" dirty="0" smtClean="0">
                <a:solidFill>
                  <a:srgbClr val="FFFFFF"/>
                </a:solidFill>
              </a:rPr>
              <a:t>(2007 Harris Poll)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FFFFFF"/>
                </a:solidFill>
              </a:rPr>
              <a:t>	</a:t>
            </a:r>
          </a:p>
          <a:p>
            <a:pPr>
              <a:buNone/>
            </a:pPr>
            <a:r>
              <a:rPr lang="en-US" sz="4000" i="1" dirty="0" smtClean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5" name="Picture 4" descr="trumpetcloseup"/>
          <p:cNvPicPr>
            <a:picLocks noGrp="1"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62937" y="1408624"/>
            <a:ext cx="2404063" cy="3620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43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8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Kids Think I Do!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Content Placeholder 10" descr="Jack_Black_in_School_of_Rock_Wallpaper_3_1024.jpg"/>
          <p:cNvPicPr>
            <a:picLocks noGrp="1" noChangeAspect="1"/>
          </p:cNvPicPr>
          <p:nvPr/>
        </p:nvPicPr>
        <p:blipFill>
          <a:blip r:embed="rId3"/>
          <a:srcRect l="-16823" r="-16823"/>
          <a:stretch>
            <a:fillRect/>
          </a:stretch>
        </p:blipFill>
        <p:spPr>
          <a:xfrm>
            <a:off x="-308366" y="1203836"/>
            <a:ext cx="6802428" cy="327524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5" descr="school-of-rock-2003-645-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159" y="3527925"/>
            <a:ext cx="6163241" cy="3001585"/>
          </a:xfrm>
          <a:prstGeom prst="rect">
            <a:avLst/>
          </a:prstGeom>
          <a:ln>
            <a:noFill/>
          </a:ln>
          <a:effectLst>
            <a:reflection stA="88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8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Society Thinks I Do!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Content Placeholder 10" descr="Screen Shot 2013-09-29 at 2.08.40 PM.png"/>
          <p:cNvPicPr>
            <a:picLocks noGrp="1" noChangeAspect="1"/>
          </p:cNvPicPr>
          <p:nvPr/>
        </p:nvPicPr>
        <p:blipFill>
          <a:blip r:embed="rId3"/>
          <a:srcRect l="-12398" r="-12398"/>
          <a:stretch>
            <a:fillRect/>
          </a:stretch>
        </p:blipFill>
        <p:spPr>
          <a:xfrm>
            <a:off x="649416" y="1400046"/>
            <a:ext cx="7931776" cy="36843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66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8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My Mom Thinks I Do!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Content Placeholder 7" descr="soundofmusic-topper.jpg"/>
          <p:cNvPicPr>
            <a:picLocks noGrp="1" noChangeAspect="1"/>
          </p:cNvPicPr>
          <p:nvPr/>
        </p:nvPicPr>
        <p:blipFill>
          <a:blip r:embed="rId3"/>
          <a:srcRect l="-2363" r="-2363"/>
          <a:stretch>
            <a:fillRect/>
          </a:stretch>
        </p:blipFill>
        <p:spPr>
          <a:xfrm>
            <a:off x="914400" y="1037841"/>
            <a:ext cx="7315200" cy="3522133"/>
          </a:xfrm>
          <a:prstGeom prst="rect">
            <a:avLst/>
          </a:prstGeom>
          <a:ln>
            <a:noFill/>
          </a:ln>
          <a:effectLst>
            <a:reflection stA="68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24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8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</a:t>
            </a:r>
            <a:r>
              <a:rPr lang="en-US" sz="4800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 Think I Do!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Content Placeholder 7" descr="Screen Shot 2013-09-29 at 3.18.17 PM.png"/>
          <p:cNvPicPr>
            <a:picLocks noGrp="1" noChangeAspect="1"/>
          </p:cNvPicPr>
          <p:nvPr/>
        </p:nvPicPr>
        <p:blipFill>
          <a:blip r:embed="rId3"/>
          <a:srcRect l="-9501" r="-9501"/>
          <a:stretch>
            <a:fillRect/>
          </a:stretch>
        </p:blipFill>
        <p:spPr>
          <a:xfrm>
            <a:off x="369277" y="1107286"/>
            <a:ext cx="8546123" cy="4114800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9745"/>
            <a:ext cx="9144000" cy="923539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WHA</a:t>
            </a:r>
            <a:r>
              <a:rPr lang="en-US" sz="48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T 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I Really Get to Do!</a:t>
            </a:r>
            <a: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8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 descr="Screen Shot 2013-09-29 at 7.41.5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96910"/>
            <a:ext cx="3161155" cy="227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larinetist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2674151"/>
            <a:ext cx="3323254" cy="2061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Drum Lin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573110"/>
            <a:ext cx="3124200" cy="2113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12" descr="ViolinTherapy-1024x682.jpg"/>
          <p:cNvPicPr>
            <a:picLocks noGrp="1" noChangeAspect="1"/>
          </p:cNvPicPr>
          <p:nvPr/>
        </p:nvPicPr>
        <p:blipFill>
          <a:blip r:embed="rId6"/>
          <a:srcRect l="-19163" r="-19163"/>
          <a:stretch>
            <a:fillRect/>
          </a:stretch>
        </p:blipFill>
        <p:spPr>
          <a:xfrm>
            <a:off x="-457200" y="3935310"/>
            <a:ext cx="4572000" cy="2201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Girl Giving Her Al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3859110"/>
            <a:ext cx="3373394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66099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Facilitate</a:t>
            </a:r>
            <a:r>
              <a:rPr kumimoji="0" lang="en-US" sz="440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4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Success and Fulfillment</a:t>
            </a:r>
            <a:endParaRPr kumimoji="0" lang="en-US" sz="44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52780" y="6211669"/>
            <a:ext cx="3505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www.musicachievementcouncil.org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9740"/>
            <a:ext cx="91440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5333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RECENT FINDINGS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980836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smtClean="0">
                <a:solidFill>
                  <a:srgbClr val="FFFFFF"/>
                </a:solidFill>
                <a:cs typeface="Times New Roman"/>
              </a:rPr>
              <a:t>http://</a:t>
            </a:r>
            <a:r>
              <a:rPr lang="en-US" sz="3200" i="1" dirty="0" err="1" smtClean="0">
                <a:solidFill>
                  <a:srgbClr val="FFFFFF"/>
                </a:solidFill>
                <a:cs typeface="Times New Roman"/>
              </a:rPr>
              <a:t>musicmakesus.org</a:t>
            </a:r>
            <a:r>
              <a:rPr lang="en-US" sz="3200" i="1" dirty="0" smtClean="0">
                <a:solidFill>
                  <a:srgbClr val="FFFFFF"/>
                </a:solidFill>
                <a:cs typeface="Times New Roman"/>
              </a:rPr>
              <a:t>/resources/research</a:t>
            </a:r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710513"/>
            <a:ext cx="3654726" cy="1261203"/>
          </a:xfrm>
          <a:prstGeom prst="rect">
            <a:avLst/>
          </a:prstGeom>
        </p:spPr>
      </p:pic>
      <p:pic>
        <p:nvPicPr>
          <p:cNvPr id="6" name="Picture 5" descr="Screen Shot 2015-10-30 at 8.04.38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698869"/>
            <a:ext cx="4103898" cy="304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130328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FFFFFF"/>
                </a:solidFill>
                <a:latin typeface="+mj-lt"/>
                <a:cs typeface="Times New Roman"/>
              </a:rPr>
              <a:t>Music Makes Us </a:t>
            </a:r>
          </a:p>
          <a:p>
            <a:pPr algn="ctr"/>
            <a:r>
              <a:rPr lang="en-US" sz="4000" b="1" i="1" dirty="0" smtClean="0">
                <a:solidFill>
                  <a:srgbClr val="FFFFFF"/>
                </a:solidFill>
                <a:latin typeface="+mj-lt"/>
                <a:cs typeface="Times New Roman"/>
              </a:rPr>
              <a:t>Baseline Research Report</a:t>
            </a:r>
          </a:p>
        </p:txBody>
      </p:sp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742" y="25974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58470"/>
            <a:ext cx="82296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ATTENDANCE RATES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  <a:cs typeface="Times New Roman"/>
              </a:rPr>
              <a:t>http://</a:t>
            </a:r>
            <a:r>
              <a:rPr lang="en-US" sz="3600" i="1" dirty="0" err="1" smtClean="0">
                <a:solidFill>
                  <a:schemeClr val="bg1"/>
                </a:solidFill>
                <a:cs typeface="Times New Roman"/>
              </a:rPr>
              <a:t>musicmakesus.org</a:t>
            </a:r>
            <a:r>
              <a:rPr lang="en-US" sz="3600" i="1" dirty="0" smtClean="0">
                <a:solidFill>
                  <a:schemeClr val="bg1"/>
                </a:solidFill>
                <a:cs typeface="Times New Roman"/>
              </a:rPr>
              <a:t>/resources/research</a:t>
            </a:r>
          </a:p>
        </p:txBody>
      </p:sp>
      <p:pic>
        <p:nvPicPr>
          <p:cNvPr id="9" name="Picture 8" descr="Screen Shot 2014-01-23 at 5.05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4800"/>
            <a:ext cx="9144000" cy="3818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2961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DISCIPLINE REFERRALS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  <a:latin typeface="+mj-lt"/>
                <a:cs typeface="Times New Roman"/>
              </a:rPr>
              <a:t>http://</a:t>
            </a:r>
            <a:r>
              <a:rPr lang="en-US" sz="3600" i="1" dirty="0" err="1" smtClean="0">
                <a:solidFill>
                  <a:schemeClr val="bg1"/>
                </a:solidFill>
                <a:latin typeface="+mj-lt"/>
                <a:cs typeface="Times New Roman"/>
              </a:rPr>
              <a:t>musicmakesus.org</a:t>
            </a:r>
            <a:r>
              <a:rPr lang="en-US" sz="3600" i="1" dirty="0" smtClean="0">
                <a:solidFill>
                  <a:schemeClr val="bg1"/>
                </a:solidFill>
                <a:latin typeface="+mj-lt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5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4921"/>
            <a:ext cx="9144000" cy="3921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0880"/>
            <a:ext cx="9144000" cy="1200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GPA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  <a:latin typeface="+mj-lt"/>
                <a:cs typeface="Times New Roman"/>
              </a:rPr>
              <a:t>http://</a:t>
            </a:r>
            <a:r>
              <a:rPr lang="en-US" sz="3600" i="1" dirty="0" err="1" smtClean="0">
                <a:solidFill>
                  <a:schemeClr val="bg1"/>
                </a:solidFill>
                <a:latin typeface="+mj-lt"/>
                <a:cs typeface="Times New Roman"/>
              </a:rPr>
              <a:t>musicmakesus.org</a:t>
            </a:r>
            <a:r>
              <a:rPr lang="en-US" sz="3600" i="1" dirty="0" smtClean="0">
                <a:solidFill>
                  <a:schemeClr val="bg1"/>
                </a:solidFill>
                <a:latin typeface="+mj-lt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0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93870"/>
            <a:ext cx="9144000" cy="421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58470"/>
            <a:ext cx="91440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ON-TIME GRADUATION RATES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86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FF"/>
                </a:solidFill>
                <a:latin typeface="+mj-lt"/>
                <a:cs typeface="Times New Roman"/>
              </a:rPr>
              <a:t>http://</a:t>
            </a:r>
            <a:r>
              <a:rPr lang="en-US" sz="3600" i="1" dirty="0" err="1" smtClean="0">
                <a:solidFill>
                  <a:srgbClr val="FFFFFF"/>
                </a:solidFill>
                <a:latin typeface="+mj-lt"/>
                <a:cs typeface="Times New Roman"/>
              </a:rPr>
              <a:t>musicmakesus.org</a:t>
            </a:r>
            <a:r>
              <a:rPr lang="en-US" sz="3600" i="1" dirty="0" smtClean="0">
                <a:solidFill>
                  <a:srgbClr val="FFFFFF"/>
                </a:solidFill>
                <a:latin typeface="+mj-lt"/>
                <a:cs typeface="Times New Roman"/>
              </a:rPr>
              <a:t>/resources/research</a:t>
            </a:r>
          </a:p>
        </p:txBody>
      </p:sp>
      <p:pic>
        <p:nvPicPr>
          <p:cNvPr id="5" name="Picture 4" descr="Screen Shot 2014-01-23 at 5.06.31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5055"/>
            <a:ext cx="9144000" cy="3987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4008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CEO</a:t>
            </a:r>
            <a:r>
              <a:rPr lang="en-US" sz="4400" dirty="0" smtClean="0">
                <a:solidFill>
                  <a:schemeClr val="bg1"/>
                </a:solidFill>
              </a:rPr>
              <a:t>,</a:t>
            </a:r>
            <a:r>
              <a:rPr lang="en-US" sz="4400" b="1" i="1" u="sng" dirty="0" smtClean="0">
                <a:solidFill>
                  <a:srgbClr val="FFCC00"/>
                </a:solidFill>
              </a:rPr>
              <a:t> </a:t>
            </a:r>
            <a:r>
              <a:rPr lang="en-US" sz="4400" dirty="0" smtClean="0">
                <a:solidFill>
                  <a:schemeClr val="bg1"/>
                </a:solidFill>
              </a:rPr>
              <a:t>College President, 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960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7200" i="1" dirty="0" smtClean="0">
                <a:solidFill>
                  <a:srgbClr val="FFFF00"/>
                </a:solidFill>
              </a:rPr>
              <a:t>TAKE MUSIC!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692" y="2057400"/>
            <a:ext cx="3549753" cy="23622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Rock Star,</a:t>
            </a:r>
            <a:endParaRPr kumimoji="0" lang="en-US" sz="4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1010"/>
            <a:ext cx="9144000" cy="1219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WHY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SUMMARY: What Was Learned?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0" y="51816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FFFF"/>
                </a:solidFill>
                <a:cs typeface="Times New Roman"/>
              </a:rPr>
              <a:t>http://</a:t>
            </a:r>
            <a:r>
              <a:rPr lang="en-US" sz="3600" i="1" dirty="0" err="1" smtClean="0">
                <a:solidFill>
                  <a:srgbClr val="FFFFFF"/>
                </a:solidFill>
                <a:cs typeface="Times New Roman"/>
              </a:rPr>
              <a:t>musicmakesus.org</a:t>
            </a:r>
            <a:r>
              <a:rPr lang="en-US" sz="3600" i="1" dirty="0" smtClean="0">
                <a:solidFill>
                  <a:srgbClr val="FFFFFF"/>
                </a:solidFill>
                <a:cs typeface="Times New Roman"/>
              </a:rPr>
              <a:t>/resources/research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666530"/>
            <a:ext cx="8229600" cy="309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“The</a:t>
            </a:r>
            <a:r>
              <a:rPr kumimoji="0" lang="en-US" sz="4800" b="1" i="1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800" b="1" i="1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more a student participates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i="1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i</a:t>
            </a:r>
            <a:r>
              <a:rPr kumimoji="0" lang="en-US" sz="4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n</a:t>
            </a:r>
            <a:r>
              <a:rPr kumimoji="0" lang="en-US" sz="4800" b="1" i="1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music, the more positive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i="1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t</a:t>
            </a:r>
            <a:r>
              <a:rPr lang="en-US" sz="4800" b="1" i="1" kern="0" baseline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hese benefits become.”</a:t>
            </a:r>
            <a:endParaRPr kumimoji="0" lang="en-US" sz="48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579"/>
            <a:ext cx="9144000" cy="149919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1828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Music Educators</a:t>
            </a:r>
            <a:r>
              <a:rPr lang="en-US" sz="4000" b="1" i="1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chemeClr val="accent5">
                  <a:lumMod val="75000"/>
                </a:schemeClr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09600" y="2667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Parents</a:t>
            </a:r>
            <a:r>
              <a:rPr lang="en-US" sz="4000" b="1" i="1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31859C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096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kern="0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31859C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Principals</a:t>
            </a:r>
            <a:r>
              <a:rPr lang="en-US" sz="40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31859C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09600" y="5257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4000" i="1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Music Supervisors</a:t>
            </a:r>
            <a:r>
              <a:rPr lang="en-US" sz="4000" b="1" i="1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Can Do</a:t>
            </a:r>
            <a:endParaRPr lang="en-US" sz="3600" i="1" kern="0" dirty="0">
              <a:solidFill>
                <a:srgbClr val="31859C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2149"/>
            <a:ext cx="9144000" cy="122658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295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Music Educators</a:t>
            </a:r>
            <a:r>
              <a:rPr lang="en-US" sz="4000" b="1" i="1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3600" i="1" kern="0" dirty="0">
              <a:solidFill>
                <a:schemeClr val="accent5">
                  <a:lumMod val="75000"/>
                </a:schemeClr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2236696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Work as a district-wide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Music Education </a:t>
            </a:r>
            <a:r>
              <a:rPr lang="en-US" sz="3600" b="1" i="1" u="sng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TEAM 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with one goal: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2943781"/>
            <a:ext cx="9144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To ensure continued,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active music-making.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531035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Build the vision EARLY – ELEMENTARY!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1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First Performance!</a:t>
            </a:r>
            <a:endParaRPr kumimoji="0" lang="en-US" sz="4000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8606"/>
            <a:ext cx="9144000" cy="1219200"/>
          </a:xfrm>
        </p:spPr>
        <p:txBody>
          <a:bodyPr>
            <a:noAutofit/>
          </a:bodyPr>
          <a:lstStyle/>
          <a:p>
            <a:pPr lvl="0" algn="ctr" eaLnBrk="1" hangingPunct="1">
              <a:defRPr/>
            </a:pP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: </a:t>
            </a:r>
            <a:r>
              <a:rPr lang="en-US" sz="4800" b="1" i="1" u="sng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Build the vision EARLY – 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ELEMENTARY!</a:t>
            </a:r>
            <a:endParaRPr lang="en-US" sz="4000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PT Slide 17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" y="1631257"/>
            <a:ext cx="8610600" cy="4843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0456"/>
            <a:ext cx="9220200" cy="1371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482056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108784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</a:t>
            </a:r>
            <a:r>
              <a:rPr lang="en-US" sz="32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vision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/mission</a:t>
            </a:r>
            <a:r>
              <a:rPr lang="en-US" sz="32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that promotes 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chemeClr val="bg1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21936" y="313128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Good Examples of </a:t>
            </a:r>
            <a:r>
              <a:rPr lang="en-US" sz="32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Visions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(destinations):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466680" y="3524688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			     A world where </a:t>
            </a:r>
            <a:r>
              <a:rPr lang="en-US" sz="3200" b="1" i="1" u="sng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all </a:t>
            </a: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children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grow up feeling safe, loved, and joyful.      </a:t>
            </a:r>
            <a:endParaRPr lang="en-US" sz="3200" i="1" kern="0" noProof="0" dirty="0" smtClean="0">
              <a:solidFill>
                <a:srgbClr val="FFFF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943932" y="4681848"/>
            <a:ext cx="1289602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                                      </a:t>
            </a: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A great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b="1" i="1" u="sng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public </a:t>
            </a: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school for </a:t>
            </a:r>
            <a:r>
              <a:rPr lang="en-US" sz="3200" b="1" i="1" u="sng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all </a:t>
            </a: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students.      </a:t>
            </a:r>
            <a:endParaRPr lang="en-US" sz="3200" i="1" kern="0" noProof="0" dirty="0" smtClean="0">
              <a:solidFill>
                <a:srgbClr val="FFFF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19080" y="48879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B. National Education Association (NEA):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3200" kern="0" noProof="0" dirty="0" smtClean="0">
              <a:solidFill>
                <a:schemeClr val="accent5">
                  <a:lumMod val="75000"/>
                </a:schemeClr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37148" y="3014888"/>
            <a:ext cx="611906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kern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 A. Life is Good T-Shirts:</a:t>
            </a:r>
            <a:endParaRPr lang="en-US" sz="3200" i="1" kern="0" noProof="0" dirty="0" smtClean="0">
              <a:solidFill>
                <a:srgbClr val="FFFF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1384"/>
            <a:ext cx="9144000" cy="1371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408216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04971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</a:t>
            </a:r>
            <a:r>
              <a:rPr lang="en-US" sz="32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mission </a:t>
            </a: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that promotes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305508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  Good Examples of </a:t>
            </a:r>
            <a:r>
              <a:rPr lang="en-US" sz="32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Missions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(purpose):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" y="3854304"/>
            <a:ext cx="853489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	       Google’s mission is to organize the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world’s information and make it universally 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accessible and useful.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34900" y="5329280"/>
            <a:ext cx="81091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</a:t>
            </a: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To advance music education by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encouraging the studying and making of music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by all.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589548" y="5029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B. </a:t>
            </a:r>
            <a:r>
              <a:rPr lang="en-US" sz="3200" kern="0" dirty="0" err="1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NAfME</a:t>
            </a:r>
            <a:r>
              <a:rPr lang="en-US" sz="3200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-366780" y="2882584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</a:t>
            </a:r>
            <a:r>
              <a:rPr lang="en-US" sz="3200" kern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A. Google:</a:t>
            </a:r>
            <a:endParaRPr lang="en-US" sz="3200" kern="0" dirty="0" smtClean="0">
              <a:solidFill>
                <a:srgbClr val="FFFF00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3160"/>
            <a:ext cx="9162476" cy="121287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32603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197639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</a:t>
            </a:r>
            <a:r>
              <a:rPr lang="en-US" sz="32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vision/mission </a:t>
            </a: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that promotes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tag line!</a:t>
            </a:r>
            <a:endParaRPr lang="en-US" sz="32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29879" y="3001545"/>
            <a:ext cx="884324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    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Good Examples of a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Music Dept </a:t>
            </a:r>
            <a:r>
              <a:rPr lang="en-US" sz="32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Vision/Mission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95922" y="3131935"/>
            <a:ext cx="8229600" cy="203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  <a:defRPr/>
            </a:pP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XYZ School District Music Education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  Department </a:t>
            </a:r>
            <a:r>
              <a:rPr lang="en-US" sz="32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Vision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: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611998" y="4305295"/>
            <a:ext cx="821352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       </a:t>
            </a:r>
            <a:r>
              <a:rPr lang="en-US" sz="32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A </a:t>
            </a:r>
            <a:r>
              <a:rPr lang="en-US" sz="3200" b="1" i="1" u="sng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community </a:t>
            </a:r>
            <a:r>
              <a:rPr lang="en-US" sz="32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where </a:t>
            </a:r>
            <a:r>
              <a:rPr lang="en-US" sz="3200" b="1" i="1" u="sng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all </a:t>
            </a:r>
            <a:r>
              <a:rPr lang="en-US" sz="3200" i="1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children grow up experiencing the joy of active music-making.       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573261" y="5234000"/>
            <a:ext cx="8458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</a:t>
            </a:r>
            <a:r>
              <a:rPr lang="en-US" sz="3200" i="1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To prepare </a:t>
            </a:r>
            <a:r>
              <a:rPr lang="en-US" sz="3200" b="1" i="1" u="sng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all </a:t>
            </a:r>
            <a:r>
              <a:rPr lang="en-US" sz="3200" i="1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students for fulfilling, life-long music-making experiences</a:t>
            </a:r>
            <a:r>
              <a:rPr lang="en-US" sz="32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.      </a:t>
            </a:r>
            <a:endParaRPr lang="en-US" sz="3200" i="1" kern="0" noProof="0" dirty="0" smtClean="0">
              <a:solidFill>
                <a:srgbClr val="2C7478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85800" y="536615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B.  </a:t>
            </a:r>
            <a:r>
              <a:rPr lang="en-US" sz="2800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XYZ </a:t>
            </a: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MED </a:t>
            </a:r>
            <a:r>
              <a:rPr lang="en-US" sz="28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Mission</a:t>
            </a:r>
            <a:r>
              <a:rPr lang="en-US" sz="28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8840"/>
            <a:ext cx="9126132" cy="107283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379832"/>
            <a:ext cx="9126131" cy="66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logo and 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!</a:t>
            </a:r>
            <a:endParaRPr lang="en-US" sz="32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329008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  GREAT Example of a 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T</a:t>
            </a:r>
            <a:r>
              <a:rPr lang="en-US" sz="32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ag Line</a:t>
            </a:r>
            <a:r>
              <a:rPr lang="en-US" sz="3200" kern="0" dirty="0" smtClean="0">
                <a:solidFill>
                  <a:schemeClr val="accent4"/>
                </a:solidFill>
                <a:latin typeface="+mj-lt"/>
                <a:ea typeface="ＭＳ Ｐゴシック" charset="-128"/>
                <a:cs typeface="ＭＳ Ｐゴシック" charset="-128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685800" y="4233575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  <a:defRPr/>
            </a:pPr>
            <a:r>
              <a:rPr lang="en-US" sz="5400" kern="0" dirty="0" smtClean="0">
                <a:solidFill>
                  <a:schemeClr val="accent5">
                    <a:lumMod val="75000"/>
                  </a:schemeClr>
                </a:solidFill>
                <a:latin typeface="Mistral"/>
                <a:ea typeface="ＭＳ Ｐゴシック" charset="-128"/>
                <a:cs typeface="Mistral"/>
              </a:rPr>
              <a:t>What happens in Vegas. . .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4800" kern="0" noProof="0" dirty="0" smtClean="0">
              <a:solidFill>
                <a:schemeClr val="accent4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037"/>
            <a:ext cx="9144000" cy="128220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33364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Screen Shot 2015-05-14 at 10.05.3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279400"/>
            <a:ext cx="5458089" cy="3956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156800"/>
            <a:ext cx="9220200" cy="118812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443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COMMIT as a TEAM to: 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2286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Establish a district-wide vision/mission that promotes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unity. . .even include a 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logo 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and </a:t>
            </a:r>
            <a:r>
              <a:rPr lang="en-US" sz="32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!</a:t>
            </a:r>
            <a:endParaRPr lang="en-US" sz="3200" kern="0" noProof="0" dirty="0" smtClean="0">
              <a:solidFill>
                <a:schemeClr val="bg1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2400" y="3048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200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    A. Possible XYZ </a:t>
            </a:r>
            <a:r>
              <a:rPr lang="en-US" sz="3200" u="sng" kern="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logo</a:t>
            </a:r>
            <a:r>
              <a:rPr lang="en-US" sz="3200" kern="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and </a:t>
            </a:r>
            <a:r>
              <a:rPr lang="en-US" sz="3200" u="sng" kern="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tag line</a:t>
            </a:r>
            <a:r>
              <a:rPr lang="en-US" sz="3200" kern="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6764" y="4302204"/>
            <a:ext cx="7505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kern="0" dirty="0" smtClean="0">
                <a:solidFill>
                  <a:schemeClr val="accent5">
                    <a:lumMod val="75000"/>
                  </a:schemeClr>
                </a:solidFill>
                <a:latin typeface="Mistral"/>
                <a:ea typeface="ＭＳ Ｐゴシック" charset="-128"/>
                <a:cs typeface="Mistral"/>
              </a:rPr>
              <a:t>What happens in Music. . . 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6800" y="5138960"/>
            <a:ext cx="7505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sz="6000" kern="0" dirty="0" smtClean="0">
                <a:solidFill>
                  <a:schemeClr val="accent5">
                    <a:lumMod val="75000"/>
                  </a:schemeClr>
                </a:solidFill>
                <a:latin typeface="Mistral"/>
                <a:ea typeface="ＭＳ Ｐゴシック" charset="-128"/>
                <a:cs typeface="Mistral"/>
              </a:rPr>
              <a:t>Stays for a Lifetime!</a:t>
            </a:r>
          </a:p>
          <a:p>
            <a:endParaRPr lang="en-US" sz="6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9342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dirty="0" smtClean="0">
                <a:solidFill>
                  <a:srgbClr val="FFFFFF"/>
                </a:solidFill>
              </a:rPr>
              <a:t>CEO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r>
              <a:rPr lang="en-US" sz="4400" i="1" u="sng" dirty="0" smtClean="0">
                <a:solidFill>
                  <a:srgbClr val="FFCC00"/>
                </a:solidFill>
              </a:rPr>
              <a:t>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College Presiden</a:t>
            </a:r>
            <a:r>
              <a:rPr lang="en-US" sz="4400" i="1" u="sng" dirty="0" smtClean="0">
                <a:solidFill>
                  <a:srgbClr val="FFFF00"/>
                </a:solidFill>
              </a:rPr>
              <a:t>t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r>
              <a:rPr lang="en-US" sz="4400" dirty="0" smtClean="0">
                <a:solidFill>
                  <a:schemeClr val="bg1"/>
                </a:solidFill>
              </a:rPr>
              <a:t>or</a:t>
            </a:r>
            <a:r>
              <a:rPr lang="en-US" sz="4400" i="1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44624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7200" i="1" dirty="0" smtClean="0">
                <a:solidFill>
                  <a:srgbClr val="FFFF00"/>
                </a:solidFill>
              </a:rPr>
              <a:t>TAKE MUSIC!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Rock Star,</a:t>
            </a:r>
            <a:endParaRPr kumimoji="0" lang="en-US" sz="4400" b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219200"/>
            <a:ext cx="2743200" cy="2515304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6691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49044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i="1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600" i="1" kern="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28600" y="22860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</a:t>
            </a: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. Meet as a district-wide </a:t>
            </a:r>
            <a:r>
              <a:rPr lang="en-US" sz="3200" b="1" u="sng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TEAM </a:t>
            </a: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on a regular basis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to establish goals and measure progress.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54444" y="3415520"/>
            <a:ext cx="815640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Plan performances/activities together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Conduct each other’s ensembles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Attend each other’s performances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Chaperone each other’s trips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Hang out with each other! </a:t>
            </a:r>
            <a:endParaRPr lang="en-US" sz="32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eriod"/>
              <a:tabLst/>
              <a:defRPr/>
            </a:pPr>
            <a:endParaRPr lang="en-US" sz="32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4759"/>
            <a:ext cx="9144000" cy="137160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STRATEGIES TO BRIDGE THE GAP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41204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000" i="1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600" i="1" kern="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28600" y="22860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3. Build a “retention” section on all K-12 school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2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music websites.</a:t>
            </a:r>
            <a:r>
              <a:rPr lang="en-US" sz="32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Content could include.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1480"/>
            <a:ext cx="91440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 Photo is Worth </a:t>
            </a:r>
            <a:r>
              <a:rPr lang="en-US" b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1000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Words!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0" y="107836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buAutoNum type="alphaUcPeriod"/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Lots of photos of elementary/middle </a:t>
            </a:r>
            <a:r>
              <a:rPr lang="en-US" sz="28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students </a:t>
            </a: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with the high school students at cool events (as well as at musical activities).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237376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B.	Lots of photos of elementary/middle </a:t>
            </a:r>
            <a:r>
              <a:rPr lang="en-US" sz="28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parents </a:t>
            </a: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with the high school parents/students at cool events </a:t>
            </a:r>
            <a:r>
              <a:rPr lang="en-US" sz="28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(as well as at musical activities)</a:t>
            </a: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336436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C.	Lots of photos of elementary/middle/high school </a:t>
            </a:r>
            <a:r>
              <a:rPr lang="en-US" sz="28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directors </a:t>
            </a: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together at cool events (etc.).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443116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971550" lvl="1" indent="-514350">
              <a:defRPr/>
            </a:pPr>
            <a:r>
              <a:rPr lang="en-US" sz="28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D.	Lots of photos of elementary/middle/high school </a:t>
            </a:r>
            <a:r>
              <a:rPr lang="en-US" sz="2800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principals </a:t>
            </a:r>
            <a:r>
              <a:rPr lang="en-US" sz="28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together at cool events. (etc.)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  <p:bldP spid="12" grpId="0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9760"/>
            <a:ext cx="91440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 Video is Worth </a:t>
            </a:r>
            <a:r>
              <a:rPr lang="en-US" b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10,000 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Words!</a:t>
            </a:r>
            <a:endParaRPr lang="en-US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27 Elementary Band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1257725"/>
            <a:ext cx="7213600" cy="406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839"/>
            <a:ext cx="9144000" cy="1219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Build the vision EARLY—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ELEMENTARY!</a:t>
            </a:r>
            <a:endParaRPr lang="en-US" sz="4000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0058" y="2514600"/>
            <a:ext cx="912394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4. 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Show up – Be visible – For everything!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4229100"/>
            <a:ext cx="913962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r>
              <a:rPr lang="en-US" sz="36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6</a:t>
            </a:r>
            <a:r>
              <a:rPr lang="en-US" sz="36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. </a:t>
            </a:r>
            <a:r>
              <a:rPr lang="en-US" sz="36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Engage parents EARLY!</a:t>
            </a:r>
            <a:endParaRPr lang="en-US" sz="3600" kern="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52400" y="3886200"/>
            <a:ext cx="899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000000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380" y="3373020"/>
            <a:ext cx="913962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r>
              <a:rPr lang="en-US" sz="36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5</a:t>
            </a:r>
            <a:r>
              <a:rPr lang="en-US" sz="36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. </a:t>
            </a:r>
            <a:r>
              <a:rPr lang="en-US" sz="3600" kern="0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Schedule a “Switch Day”</a:t>
            </a:r>
            <a:endParaRPr lang="en-US" sz="3600" kern="0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0058" y="1752600"/>
            <a:ext cx="912394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3600" i="1" kern="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COMMIT as a TEAM to: </a:t>
            </a:r>
            <a:endParaRPr lang="en-US" sz="3200" i="1" kern="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89544" y="7847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Engage Parents EARLY—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Parent Band!</a:t>
            </a:r>
            <a:endParaRPr lang="en-US" sz="4444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Slide 29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7036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6560"/>
            <a:ext cx="9144000" cy="1295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333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81812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400" b="1" i="1" u="sng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Parents</a:t>
            </a:r>
            <a:r>
              <a:rPr lang="en-US" sz="4400" b="1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4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440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04858" y="5648214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4. Mentor 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arent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leaders of feeder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3320059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2. Facilitate events and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activities for MS/ES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parent groups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097007"/>
            <a:ext cx="8610600" cy="118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3. Host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MS/ES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parent m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eetings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at the high 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school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779560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Schedule a VIP Parent Night at a joint 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concert/halftime show performance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36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2198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48604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indent="-742950"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  Serve as “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</a:t>
            </a:r>
            <a:r>
              <a:rPr lang="en-US" sz="3600" b="1" u="sng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FREE 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Summer </a:t>
            </a: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</a:t>
            </a: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600" kern="0" dirty="0" err="1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pic>
        <p:nvPicPr>
          <p:cNvPr id="14" name="Picture 13" descr="cello_2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296180"/>
            <a:ext cx="4148667" cy="311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9760"/>
            <a:ext cx="9144000" cy="1219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8844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Can Do:</a:t>
            </a: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7526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indent="-742950"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  Serve as “</a:t>
            </a:r>
            <a:r>
              <a:rPr lang="en-US" sz="3600" kern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for FREE Summer </a:t>
            </a: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(at-risk) </a:t>
            </a:r>
            <a:r>
              <a:rPr lang="en-US" sz="3600" kern="0" dirty="0" err="1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34290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3600" kern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2</a:t>
            </a:r>
            <a:r>
              <a:rPr lang="en-US" sz="3600" kern="0" noProof="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ＭＳ Ｐゴシック" charset="-128"/>
                <a:cs typeface="ＭＳ Ｐゴシック" charset="-128"/>
              </a:rPr>
              <a:t>.   </a:t>
            </a:r>
            <a:r>
              <a:rPr lang="en-US" sz="3600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Participate </a:t>
            </a:r>
            <a:r>
              <a:rPr lang="en-US" sz="3600" i="1" u="sng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ACTIVELY </a:t>
            </a:r>
            <a:r>
              <a:rPr lang="en-US" sz="3600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in ALL retention</a:t>
            </a:r>
          </a:p>
          <a:p>
            <a:pPr lvl="0">
              <a:defRPr/>
            </a:pPr>
            <a:r>
              <a:rPr lang="en-US" sz="3600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      efforts – give “</a:t>
            </a:r>
            <a:r>
              <a:rPr lang="en-US" sz="3600" b="1" u="sng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testimonials</a:t>
            </a:r>
            <a:r>
              <a:rPr lang="en-US" sz="3600" kern="0" dirty="0" smtClean="0">
                <a:solidFill>
                  <a:schemeClr val="accent5">
                    <a:lumMod val="75000"/>
                  </a:schemeClr>
                </a:solidFill>
                <a:ea typeface="ＭＳ Ｐゴシック" charset="-128"/>
                <a:cs typeface="ＭＳ Ｐゴシック" charset="-128"/>
              </a:rPr>
              <a:t>”</a:t>
            </a:r>
          </a:p>
          <a:p>
            <a:pPr marL="742950" indent="-742950">
              <a:defRPr/>
            </a:pPr>
            <a:endParaRPr lang="en-US" sz="3600" kern="0" noProof="0" dirty="0" smtClean="0">
              <a:solidFill>
                <a:schemeClr val="accent5">
                  <a:lumMod val="75000"/>
                </a:schemeClr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30370"/>
            <a:ext cx="8229600" cy="1219200"/>
          </a:xfrm>
        </p:spPr>
        <p:txBody>
          <a:bodyPr>
            <a:noAutofit/>
          </a:bodyPr>
          <a:lstStyle/>
          <a:p>
            <a:pPr lvl="0" algn="ctr" eaLnBrk="1" hangingPunct="1">
              <a:defRPr/>
            </a:pP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Have Students Give “Testimonials”</a:t>
            </a:r>
            <a:endParaRPr lang="en-US" sz="40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Slide 33 13 Reasons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20800" y="1526340"/>
            <a:ext cx="6680200" cy="501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THE MESSAGE IS.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6629400" cy="20574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If you want to be a </a:t>
            </a:r>
            <a:r>
              <a:rPr lang="en-US" sz="4400" dirty="0" smtClean="0">
                <a:solidFill>
                  <a:srgbClr val="FFFFFF"/>
                </a:solidFill>
              </a:rPr>
              <a:t>CEO</a:t>
            </a:r>
            <a:r>
              <a:rPr lang="en-US" sz="4400" dirty="0" smtClean="0">
                <a:solidFill>
                  <a:schemeClr val="bg1"/>
                </a:solidFill>
              </a:rPr>
              <a:t>, </a:t>
            </a:r>
            <a:r>
              <a:rPr lang="en-US" sz="4400" dirty="0" smtClean="0">
                <a:solidFill>
                  <a:srgbClr val="FFFFFF"/>
                </a:solidFill>
              </a:rPr>
              <a:t>College President,</a:t>
            </a:r>
            <a:r>
              <a:rPr lang="en-US" sz="4400" dirty="0" smtClean="0">
                <a:solidFill>
                  <a:schemeClr val="bg1"/>
                </a:solidFill>
              </a:rPr>
              <a:t> 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37338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7200" i="1" dirty="0" smtClean="0">
                <a:solidFill>
                  <a:srgbClr val="FFFF00"/>
                </a:solidFill>
              </a:rPr>
              <a:t>TAKE MUSIC!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0" y="2895600"/>
            <a:ext cx="594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lv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</a:rPr>
              <a:t>even a </a:t>
            </a:r>
            <a:r>
              <a:rPr lang="en-US" sz="4400" b="1" i="1" u="sng" dirty="0" smtClean="0">
                <a:solidFill>
                  <a:srgbClr val="FFFF00"/>
                </a:solidFill>
              </a:rPr>
              <a:t>Rock Star</a:t>
            </a:r>
            <a:r>
              <a:rPr lang="en-US" sz="4400" i="1" dirty="0" smtClean="0">
                <a:solidFill>
                  <a:schemeClr val="bg1"/>
                </a:solidFill>
              </a:rPr>
              <a:t>, </a:t>
            </a:r>
            <a:endParaRPr kumimoji="0" lang="en-US" sz="4400" b="0" i="1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828800"/>
            <a:ext cx="513052" cy="1143000"/>
          </a:xfrm>
          <a:prstGeom prst="rect">
            <a:avLst/>
          </a:prstGeom>
        </p:spPr>
      </p:pic>
      <p:pic>
        <p:nvPicPr>
          <p:cNvPr id="13" name="Picture 12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1981200"/>
            <a:ext cx="381000" cy="1143000"/>
          </a:xfrm>
          <a:prstGeom prst="rect">
            <a:avLst/>
          </a:prstGeom>
        </p:spPr>
      </p:pic>
      <p:pic>
        <p:nvPicPr>
          <p:cNvPr id="14" name="Picture 13" descr="Screen Shot 2015-12-04 at 10.04.5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3581400"/>
            <a:ext cx="381000" cy="1143000"/>
          </a:xfrm>
          <a:prstGeom prst="rect">
            <a:avLst/>
          </a:prstGeom>
        </p:spPr>
      </p:pic>
      <p:pic>
        <p:nvPicPr>
          <p:cNvPr id="17" name="Picture 16" descr="Rock St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914400"/>
            <a:ext cx="3581400" cy="347287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8" name="Picture 17" descr="Black Bo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340557"/>
            <a:ext cx="1066800" cy="155243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3164"/>
            <a:ext cx="9144000" cy="1219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444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37707" y="378063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3. 	Remain engaged with former programs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52138" y="2538900"/>
            <a:ext cx="876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2. 	Participate </a:t>
            </a: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ACTIVELY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in ALL recruitment 	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fforts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– give 	“testimonials”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5402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Serve as </a:t>
            </a: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“</a:t>
            </a:r>
            <a:r>
              <a:rPr lang="en-US" sz="36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for Summer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	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endParaRPr lang="en-US" sz="36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271130" y="4207200"/>
            <a:ext cx="7848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A.  Mentor upcoming students. . .Give back!</a:t>
            </a:r>
            <a:endParaRPr kumimoji="0" lang="en-US" sz="28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256699" y="4676550"/>
            <a:ext cx="617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B</a:t>
            </a:r>
            <a:r>
              <a:rPr lang="en-US" sz="28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.  Coach upcoming students.</a:t>
            </a:r>
            <a:endParaRPr kumimoji="0" lang="en-US" sz="28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242268" y="5323110"/>
            <a:ext cx="8077200" cy="60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C.  Serve that program: Usher, sell refreshments </a:t>
            </a:r>
            <a:endParaRPr kumimoji="0" lang="en-US" sz="28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3164"/>
            <a:ext cx="9144000" cy="1219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444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37707" y="3780630"/>
            <a:ext cx="876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3. 	Remain engaged with former programs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52138" y="2538900"/>
            <a:ext cx="8763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2. 	Participate </a:t>
            </a: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ACTIVELY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in ALL recruitment 	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fforts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– give 	“testimonials”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381000" y="15402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Serve as </a:t>
            </a: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“</a:t>
            </a:r>
            <a:r>
              <a:rPr lang="en-US" sz="36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Intern Instructors”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for Summer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	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Lesson Program for beginning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tudents</a:t>
            </a:r>
            <a:endParaRPr lang="en-US" sz="36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37707" y="4759080"/>
            <a:ext cx="8763000" cy="108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 defTabSz="914400" fontAlgn="base">
              <a:spcBef>
                <a:spcPct val="0"/>
              </a:spcBef>
              <a:spcAft>
                <a:spcPct val="0"/>
              </a:spcAft>
              <a:buAutoNum type="arabicPeriod" startAt="4"/>
              <a:defRPr/>
            </a:pPr>
            <a:r>
              <a:rPr lang="en-US" sz="3600" kern="0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 Write letters of invitation (Big Bro/Sis)   </a:t>
            </a:r>
          </a:p>
          <a:p>
            <a:pPr marL="742950" lvl="0" indent="-74295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rgbClr val="31859C"/>
                </a:solidFill>
                <a:ea typeface="ＭＳ Ｐゴシック" charset="-128"/>
                <a:cs typeface="ＭＳ Ｐゴシック" charset="-128"/>
              </a:rPr>
              <a:t> 	 and congratulations as appropriate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6070"/>
            <a:ext cx="9144000" cy="1219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0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81000" y="140223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4. Write letters of invitation (Big Bro/Sis)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    and congratulations as appropriate</a:t>
            </a:r>
            <a:endParaRPr lang="en-US" sz="3600" kern="0" noProof="0" dirty="0" smtClean="0">
              <a:solidFill>
                <a:srgbClr val="31859C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/>
        </p:nvSpPr>
        <p:spPr bwMode="auto">
          <a:xfrm>
            <a:off x="38100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Char char="o"/>
              <a:defRPr sz="32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8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charset="2"/>
              <a:buChar char="o"/>
              <a:defRPr sz="24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o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Giving a “Golden Invitation”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chemeClr val="bg1"/>
                </a:solidFill>
              </a:rPr>
              <a:t>band/orchestra makes them feel special!”</a:t>
            </a:r>
          </a:p>
        </p:txBody>
      </p:sp>
      <p:pic>
        <p:nvPicPr>
          <p:cNvPr id="13" name="Picture 12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765730"/>
            <a:ext cx="2200676" cy="246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9870"/>
            <a:ext cx="9144000" cy="1219200"/>
          </a:xfrm>
        </p:spPr>
        <p:txBody>
          <a:bodyPr>
            <a:noAutofit/>
          </a:bodyPr>
          <a:lstStyle/>
          <a:p>
            <a:pPr lvl="0" algn="ctr" eaLnBrk="1" hangingPunct="1">
              <a:defRPr/>
            </a:pP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HS/MS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Principals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92067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3. Create joint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resentation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for (feeder)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arents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556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0000FF"/>
                </a:solidFill>
                <a:latin typeface="+mj-lt"/>
                <a:ea typeface="ＭＳ Ｐゴシック" charset="-128"/>
                <a:cs typeface="ＭＳ Ｐゴシック" charset="-128"/>
              </a:rPr>
              <a:t>	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33400" y="2701472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2. Work with feeder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p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rincipals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on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scheduling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5267059"/>
            <a:ext cx="8229600" cy="105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4. Provide opening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r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emarks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at 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ach other’s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concerts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558472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1. Help facilitate 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r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ecruitment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a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ssemblies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/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    </a:t>
            </a: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events/activities at feeder </a:t>
            </a:r>
            <a:r>
              <a:rPr lang="en-US" sz="3600" kern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chools</a:t>
            </a:r>
            <a:endParaRPr lang="en-US" sz="3600" kern="0" noProof="0" dirty="0" smtClean="0">
              <a:solidFill>
                <a:srgbClr val="FFFF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 algn="ctr" eaLnBrk="1" hangingPunct="1">
              <a:defRPr/>
            </a:pPr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Music Supervisors </a:t>
            </a: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444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382000" cy="192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8990"/>
            <a:ext cx="9144000" cy="1295400"/>
          </a:xfrm>
        </p:spPr>
        <p:txBody>
          <a:bodyPr>
            <a:normAutofit fontScale="90000"/>
          </a:bodyPr>
          <a:lstStyle/>
          <a:p>
            <a:pPr lvl="0" algn="ctr" eaLnBrk="1" hangingPunct="1">
              <a:defRPr/>
            </a:pPr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444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4290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articulation/achievement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35814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rgbClr val="0000FF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98500"/>
            <a:ext cx="8763000" cy="5854700"/>
          </a:xfrm>
          <a:prstGeom prst="rect">
            <a:avLst/>
          </a:prstGeom>
          <a:noFill/>
        </p:spPr>
      </p:pic>
      <p:pic>
        <p:nvPicPr>
          <p:cNvPr id="11" name="Picture 10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685800"/>
            <a:ext cx="8763000" cy="5867400"/>
          </a:xfrm>
          <a:prstGeom prst="rect">
            <a:avLst/>
          </a:prstGeom>
          <a:noFill/>
        </p:spPr>
      </p:pic>
      <p:pic>
        <p:nvPicPr>
          <p:cNvPr id="13" name="Picture 12" descr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685800"/>
            <a:ext cx="8763000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160"/>
            <a:ext cx="9144000" cy="1295400"/>
          </a:xfrm>
        </p:spPr>
        <p:txBody>
          <a:bodyPr>
            <a:noAutofit/>
          </a:bodyPr>
          <a:lstStyle/>
          <a:p>
            <a:pPr lvl="0" algn="ctr" eaLnBrk="1" hangingPunct="1">
              <a:defRPr/>
            </a:pP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</a:t>
            </a:r>
            <a:r>
              <a:rPr lang="en-US" sz="48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:</a:t>
            </a:r>
            <a:endParaRPr lang="en-US" sz="48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articulation/achievement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343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chemeClr val="bg1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 algn="ctr" eaLnBrk="1" hangingPunct="1">
              <a:defRPr/>
            </a:pPr>
            <a:r>
              <a:rPr lang="en-US" sz="5333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5333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444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4444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4444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444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1371600"/>
            <a:ext cx="7620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09600" y="4112520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Geometry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3546197" y="5753730"/>
            <a:ext cx="1828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Calculus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553200" y="2588520"/>
            <a:ext cx="1752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Biology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324600" y="4112520"/>
            <a:ext cx="2209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Chemistry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2971800" y="228372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Wind Symphony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429000" y="39324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Jazz Band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6400800" y="3350520"/>
            <a:ext cx="2362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Orchestra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04800" y="335052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Music Theory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3429000" y="3056100"/>
            <a:ext cx="2362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AP English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685800" y="258852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Algebra I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3429000" y="478389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Algebra II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6244355" y="4950720"/>
            <a:ext cx="251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Algebra XV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492403" y="4798320"/>
            <a:ext cx="228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Chamber Ensemble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3164"/>
            <a:ext cx="9144000" cy="1295400"/>
          </a:xfrm>
        </p:spPr>
        <p:txBody>
          <a:bodyPr>
            <a:noAutofit/>
          </a:bodyPr>
          <a:lstStyle/>
          <a:p>
            <a:pPr lvl="0" algn="ctr" eaLnBrk="1" hangingPunct="1">
              <a:defRPr/>
            </a:pP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The </a:t>
            </a:r>
            <a:r>
              <a:rPr lang="en-US" sz="4800" b="1" i="1" u="sng" dirty="0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HOW</a:t>
            </a:r>
            <a: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8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What </a:t>
            </a:r>
            <a:r>
              <a:rPr lang="en-US" sz="4000" b="1" i="1" u="sng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Music Supervisor</a:t>
            </a:r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s </a:t>
            </a:r>
            <a:r>
              <a:rPr lang="en-US" sz="40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Can Do: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33400" y="1752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1" u="none" strike="noStrike" kern="0" cap="none" spc="0" normalizeH="0" baseline="0" noProof="0" dirty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3505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2. Track articulation data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33400" y="4267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3. Provide sample student </a:t>
            </a:r>
            <a:r>
              <a:rPr lang="en-US" sz="3600" kern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s</a:t>
            </a:r>
            <a:r>
              <a:rPr lang="en-US" sz="3600" kern="0" noProof="0" dirty="0" err="1" smtClean="0">
                <a:solidFill>
                  <a:srgbClr val="FFFFFF"/>
                </a:solidFill>
                <a:latin typeface="+mj-lt"/>
                <a:ea typeface="ＭＳ Ｐゴシック" charset="-128"/>
                <a:cs typeface="ＭＳ Ｐゴシック" charset="-128"/>
              </a:rPr>
              <a:t>chedules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533400" y="2286000"/>
            <a:ext cx="8382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1. Ensure that faculty sees itself as part of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one, K–12 Music Program –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kern="0" noProof="0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ＭＳ Ｐゴシック" charset="-128"/>
              </a:rPr>
              <a:t>    build purpose and unity!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600" kern="0" noProof="0" dirty="0" smtClean="0">
              <a:solidFill>
                <a:schemeClr val="bg1"/>
              </a:solidFill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4876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4</a:t>
            </a:r>
            <a:r>
              <a:rPr lang="en-US" sz="3600" kern="0" noProof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. Ensure that students receive quality  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31859C"/>
                </a:solidFill>
                <a:latin typeface="+mj-lt"/>
                <a:ea typeface="ＭＳ Ｐゴシック" charset="-128"/>
                <a:cs typeface="ＭＳ Ｐゴシック" charset="-128"/>
              </a:rPr>
              <a:t>    learning opportunities and experiences</a:t>
            </a:r>
            <a:endParaRPr kumimoji="0" lang="en-US" sz="3600" u="none" strike="noStrike" kern="0" cap="none" spc="0" normalizeH="0" baseline="0" noProof="0" dirty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971800" y="838200"/>
            <a:ext cx="5943600" cy="4876800"/>
          </a:xfrm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z="4000" u="sng" dirty="0" smtClean="0">
                <a:solidFill>
                  <a:srgbClr val="FFFF00"/>
                </a:solidFill>
              </a:rPr>
              <a:t>82 percent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>
                <a:solidFill>
                  <a:schemeClr val="bg1"/>
                </a:solidFill>
              </a:rPr>
              <a:t>of Americans who don’t currently play an instrument wish they had learned to play one. </a:t>
            </a:r>
            <a:r>
              <a:rPr lang="en-US" sz="4000" i="1" dirty="0" smtClean="0">
                <a:solidFill>
                  <a:schemeClr val="bg1"/>
                </a:solidFill>
              </a:rPr>
              <a:t>(Gallup Poll)</a:t>
            </a:r>
          </a:p>
          <a:p>
            <a:pPr indent="0">
              <a:lnSpc>
                <a:spcPct val="150000"/>
              </a:lnSpc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6" name="Picture 5" descr="DSC_02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94" y="1371600"/>
            <a:ext cx="2671843" cy="410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25923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4000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A GREAT EXAMPLE: </a:t>
            </a:r>
            <a:r>
              <a:rPr lang="en-US" sz="4800" i="1" dirty="0" smtClean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Foothill HS</a:t>
            </a:r>
          </a:p>
          <a:p>
            <a:pPr algn="ctr"/>
            <a:r>
              <a:rPr lang="en-US" sz="4400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“There is a place. . .”</a:t>
            </a:r>
            <a:endParaRPr lang="en-US" sz="4400" i="1" dirty="0">
              <a:solidFill>
                <a:srgbClr val="FFFF00"/>
              </a:solidFill>
              <a:latin typeface="Times New Roman" charset="0"/>
            </a:endParaRPr>
          </a:p>
        </p:txBody>
      </p:sp>
      <p:pic>
        <p:nvPicPr>
          <p:cNvPr id="5" name="Slide 44 There Is A Place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7607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ChangeArrowheads="1"/>
          </p:cNvSpPr>
          <p:nvPr/>
        </p:nvSpPr>
        <p:spPr bwMode="auto">
          <a:xfrm>
            <a:off x="0" y="7797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800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8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Check Out All of MAC </a:t>
            </a:r>
          </a:p>
          <a:p>
            <a:pPr algn="ctr" eaLnBrk="1" hangingPunct="1"/>
            <a:r>
              <a:rPr lang="en-US" sz="48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Online Resources</a:t>
            </a:r>
            <a:endParaRPr lang="en-US" sz="4800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476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www.musicachievementcouncil.org</a:t>
            </a:r>
            <a:endParaRPr lang="en-US" sz="3600" dirty="0" smtClean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endParaRPr lang="en-US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Slide 45 Dr 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14400" y="2150310"/>
            <a:ext cx="7315200" cy="4114800"/>
          </a:xfrm>
          <a:prstGeom prst="rect">
            <a:avLst/>
          </a:prstGeom>
        </p:spPr>
      </p:pic>
      <p:pic>
        <p:nvPicPr>
          <p:cNvPr id="6" name="Picture 5" descr="iPhone Graphi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8051" y="114696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"/>
            <a:ext cx="9144000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556" b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www.musicedconsultants.net</a:t>
            </a:r>
            <a:r>
              <a:rPr lang="en-US" sz="3556" b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/conference-materials</a:t>
            </a:r>
            <a:endParaRPr lang="en-US" sz="3556" b="1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" name="Picture 17" descr="Recruitment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71600"/>
            <a:ext cx="2649537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stA="50000" endPos="75000" dist="127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2" descr="Bridging the Ga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1611476"/>
            <a:ext cx="3200400" cy="38749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4" name="Picture 23" descr="SuccessCOV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2698366"/>
            <a:ext cx="2895600" cy="3747452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2182" y="1282009"/>
            <a:ext cx="2453218" cy="322320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1Right">
              <a:rot lat="1080000" lon="20040000" rev="0"/>
            </a:camera>
            <a:lightRig rig="threePt" dir="t"/>
          </a:scene3d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0" y="2895600"/>
            <a:ext cx="2593340" cy="34073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reflection stA="50000" endPos="75000" dist="12700" dir="5400000" sy="-100000" algn="bl" rotWithShape="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1016" y="5145605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19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602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35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398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581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526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362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678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362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81000" y="137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19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-533400" y="-228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800" y="14478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-533400" y="762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i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4800" y="2286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419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581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5602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35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398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581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526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362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3678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362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-381000" y="137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FFFF00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419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-533400" y="-2286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800" y="14478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-533400" y="762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i="1" dirty="0" err="1" smtClean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0" name="Picture 19" descr="iPhone Graphic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4800" y="228600"/>
            <a:ext cx="1044384" cy="1300213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5029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</a:rPr>
              <a:t>FREE</a:t>
            </a:r>
            <a:r>
              <a:rPr lang="en-US" sz="4000" dirty="0" smtClean="0">
                <a:solidFill>
                  <a:srgbClr val="FFFF00"/>
                </a:solidFill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</a:rPr>
              <a:t>of: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200400"/>
            <a:ext cx="480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2AB091"/>
                </a:solidFill>
                <a:effectLst/>
              </a:rPr>
              <a:t>A Practical Guide for Recruitment and Retention</a:t>
            </a:r>
            <a:endParaRPr lang="en-US" sz="4800" b="1" i="1" dirty="0">
              <a:solidFill>
                <a:srgbClr val="2AB091"/>
              </a:solidFill>
              <a:effectLst/>
            </a:endParaRPr>
          </a:p>
        </p:txBody>
      </p:sp>
      <p:pic>
        <p:nvPicPr>
          <p:cNvPr id="8" name="Picture 7" descr="Recruitment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066800"/>
            <a:ext cx="3390426" cy="438785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5400" dirty="0" smtClean="0">
                <a:solidFill>
                  <a:srgbClr val="FFFF00"/>
                </a:solidFill>
                <a:latin typeface="+mn-lt"/>
              </a:rPr>
              <a:t>DID YOU KNOW . . 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019800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solidFill>
                  <a:srgbClr val="FFFFFF"/>
                </a:solidFill>
              </a:rPr>
              <a:t>www.musicachievementcouncil.org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4953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All of today’s session attendees will receive </a:t>
            </a:r>
            <a:r>
              <a:rPr lang="en-US" sz="4000" u="sng" dirty="0" smtClean="0">
                <a:solidFill>
                  <a:srgbClr val="FFFF00"/>
                </a:solidFill>
              </a:rPr>
              <a:t>FREE</a:t>
            </a:r>
            <a:r>
              <a:rPr lang="en-US" sz="4000" dirty="0" smtClean="0">
                <a:solidFill>
                  <a:srgbClr val="FFFF00"/>
                </a:solidFill>
              </a:rPr>
              <a:t> COPIES </a:t>
            </a:r>
            <a:r>
              <a:rPr lang="en-US" sz="4000" dirty="0" smtClean="0">
                <a:solidFill>
                  <a:srgbClr val="FFFFFF"/>
                </a:solidFill>
              </a:rPr>
              <a:t>of: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8600" y="3048000"/>
            <a:ext cx="480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i="1" dirty="0" smtClean="0">
                <a:solidFill>
                  <a:srgbClr val="45A3D6"/>
                </a:solidFill>
              </a:rPr>
              <a:t>Tips for Success:</a:t>
            </a:r>
          </a:p>
          <a:p>
            <a:pPr algn="ctr"/>
            <a:r>
              <a:rPr lang="en-US" sz="4800" b="1" i="1" dirty="0" smtClean="0">
                <a:solidFill>
                  <a:srgbClr val="45A3D6"/>
                </a:solidFill>
              </a:rPr>
              <a:t>A Guide for Instrumental Music Teachers</a:t>
            </a:r>
            <a:endParaRPr lang="en-US" sz="4800" b="1" i="1" dirty="0">
              <a:solidFill>
                <a:srgbClr val="45A3D6"/>
              </a:solidFill>
            </a:endParaRPr>
          </a:p>
        </p:txBody>
      </p:sp>
      <p:pic>
        <p:nvPicPr>
          <p:cNvPr id="8" name="Picture 7" descr="Success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357" y="1026211"/>
            <a:ext cx="3387443" cy="4383989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  <a:scene3d>
            <a:camera prst="isometricOffAxis2Left">
              <a:rot lat="1080000" lon="1560000" rev="0"/>
            </a:camera>
            <a:lightRig rig="threePt" dir="t"/>
          </a:scene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2867</Words>
  <Application>Microsoft Macintosh PowerPoint</Application>
  <PresentationFormat>On-screen Show (4:3)</PresentationFormat>
  <Paragraphs>493</Paragraphs>
  <Slides>74</Slides>
  <Notes>56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Office Theme</vt:lpstr>
      <vt:lpstr>DID YOU KNOW . . .</vt:lpstr>
      <vt:lpstr>DID YOU KNOW . . .</vt:lpstr>
      <vt:lpstr>DID YOU KNOW . . .</vt:lpstr>
      <vt:lpstr>THE MESSAGE IS. . .</vt:lpstr>
      <vt:lpstr>THE MESSAGE IS. . .</vt:lpstr>
      <vt:lpstr>THE MESSAGE IS.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DID YOU KNOW . . .</vt:lpstr>
      <vt:lpstr>WHAT WAS LEARNED?</vt:lpstr>
      <vt:lpstr>FAMOUS QUOTES. . .</vt:lpstr>
      <vt:lpstr>FAMOUS QUOTES. . .</vt:lpstr>
      <vt:lpstr>Slide 26</vt:lpstr>
      <vt:lpstr>Special Thank You!!!!!</vt:lpstr>
      <vt:lpstr>Today’s Session</vt:lpstr>
      <vt:lpstr>WHAT Other Teachers Think I Do!</vt:lpstr>
      <vt:lpstr>WHAT the Kids Think I Do!</vt:lpstr>
      <vt:lpstr>WHAT Society Thinks I Do!</vt:lpstr>
      <vt:lpstr>WHAT My Mom Thinks I Do!</vt:lpstr>
      <vt:lpstr>WHAT I Think I Do!</vt:lpstr>
      <vt:lpstr>WHAT I Really Get to Do! </vt:lpstr>
      <vt:lpstr>The WHY  RECENT FINDINGS</vt:lpstr>
      <vt:lpstr>The WHY ATTENDANCE RATES</vt:lpstr>
      <vt:lpstr>The WHY DISCIPLINE REFERRALS</vt:lpstr>
      <vt:lpstr>The WHY GPA</vt:lpstr>
      <vt:lpstr>The WHY ON-TIME GRADUATION RATES</vt:lpstr>
      <vt:lpstr>The WHY SUMMARY: What Was Learned?</vt:lpstr>
      <vt:lpstr>The HOW STRATEGIES TO BRIDGE THE GAP</vt:lpstr>
      <vt:lpstr>The HOW STRATEGIES TO BRIDGE THE GAP</vt:lpstr>
      <vt:lpstr>The HOW: First Performance Build the vision EARLY – ELEMENTARY!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The HOW STRATEGIES TO BRIDGE THE GAP</vt:lpstr>
      <vt:lpstr>A Photo is Worth 1000 Words!</vt:lpstr>
      <vt:lpstr>A Video is Worth 10,000 Words!</vt:lpstr>
      <vt:lpstr>The HOW Build the vision EARLY—ELEMENTARY!</vt:lpstr>
      <vt:lpstr>The HOW Engage Parents EARLY—The Parent Band!</vt:lpstr>
      <vt:lpstr>The HOW </vt:lpstr>
      <vt:lpstr>The HOW </vt:lpstr>
      <vt:lpstr>The HOW </vt:lpstr>
      <vt:lpstr>The HOW Have Students Give “Testimonials”</vt:lpstr>
      <vt:lpstr>The HOW What HS/MS Students Can Do:</vt:lpstr>
      <vt:lpstr>The HOW What HS/MS Students Can Do:</vt:lpstr>
      <vt:lpstr>The HOW What HS/MS Students Can Do:</vt:lpstr>
      <vt:lpstr>The HOW What HS/MS Principals Can Do:</vt:lpstr>
      <vt:lpstr>The HOW What Music Supervisors Can Do:</vt:lpstr>
      <vt:lpstr>The HOW What Music Supervisors Can Do:</vt:lpstr>
      <vt:lpstr>Slide 66</vt:lpstr>
      <vt:lpstr>The HOW What Music Supervisors Can Do:</vt:lpstr>
      <vt:lpstr>The HOW What Music Supervisors Can Do:</vt:lpstr>
      <vt:lpstr>The HOW What Music Supervisors Can Do:</vt:lpstr>
      <vt:lpstr>Slide 70</vt:lpstr>
      <vt:lpstr>Slide 71</vt:lpstr>
      <vt:lpstr>Got SMART Phone? www.musicedconsultants.net/conference-materials</vt:lpstr>
      <vt:lpstr>Slide 73</vt:lpstr>
      <vt:lpstr>Slide 74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119</cp:revision>
  <dcterms:created xsi:type="dcterms:W3CDTF">2016-01-28T19:59:14Z</dcterms:created>
  <dcterms:modified xsi:type="dcterms:W3CDTF">2016-01-28T20:35:44Z</dcterms:modified>
</cp:coreProperties>
</file>