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jpeg" ContentType="image/jpeg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Layouts/slideLayout5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slideLayouts/slideLayout1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Default Extension="xml" ContentType="application/xml"/>
  <Override PartName="/ppt/slides/slide19.xml" ContentType="application/vnd.openxmlformats-officedocument.presentationml.slide+xml"/>
  <Override PartName="/ppt/notesSlides/notesSlide5.xml" ContentType="application/vnd.openxmlformats-officedocument.presentationml.notesSlide+xml"/>
  <Override PartName="/ppt/tableStyles.xml" ContentType="application/vnd.openxmlformats-officedocument.presentationml.tableStyles+xml"/>
  <Override PartName="/ppt/notesSlides/notesSlide20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s/slide6.xml" ContentType="application/vnd.openxmlformats-officedocument.presentationml.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s/slide27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1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8.xml" ContentType="application/vnd.openxmlformats-officedocument.presentationml.notes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7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3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19.xml" ContentType="application/vnd.openxmlformats-officedocument.presentationml.notes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notesSlides/notesSlide2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30"/>
  </p:notesMasterIdLst>
  <p:sldIdLst>
    <p:sldId id="287" r:id="rId2"/>
    <p:sldId id="259" r:id="rId3"/>
    <p:sldId id="260" r:id="rId4"/>
    <p:sldId id="284" r:id="rId5"/>
    <p:sldId id="294" r:id="rId6"/>
    <p:sldId id="295" r:id="rId7"/>
    <p:sldId id="285" r:id="rId8"/>
    <p:sldId id="286" r:id="rId9"/>
    <p:sldId id="263" r:id="rId10"/>
    <p:sldId id="264" r:id="rId11"/>
    <p:sldId id="265" r:id="rId12"/>
    <p:sldId id="266" r:id="rId13"/>
    <p:sldId id="268" r:id="rId14"/>
    <p:sldId id="289" r:id="rId15"/>
    <p:sldId id="270" r:id="rId16"/>
    <p:sldId id="288" r:id="rId17"/>
    <p:sldId id="272" r:id="rId18"/>
    <p:sldId id="301" r:id="rId19"/>
    <p:sldId id="296" r:id="rId20"/>
    <p:sldId id="298" r:id="rId21"/>
    <p:sldId id="299" r:id="rId22"/>
    <p:sldId id="300" r:id="rId23"/>
    <p:sldId id="273" r:id="rId24"/>
    <p:sldId id="274" r:id="rId25"/>
    <p:sldId id="275" r:id="rId26"/>
    <p:sldId id="276" r:id="rId27"/>
    <p:sldId id="280" r:id="rId28"/>
    <p:sldId id="283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5620"/>
    <p:restoredTop sz="94660"/>
  </p:normalViewPr>
  <p:slideViewPr>
    <p:cSldViewPr snapToGrid="0" snapToObjects="1">
      <p:cViewPr varScale="1">
        <p:scale>
          <a:sx n="88" d="100"/>
          <a:sy n="88" d="100"/>
        </p:scale>
        <p:origin x="-92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9807F-1B59-5D48-9198-CD0E92E8D150}" type="datetimeFigureOut">
              <a:rPr lang="en-US" smtClean="0"/>
              <a:pPr/>
              <a:t>2/12/16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F61B-FE65-334F-8B66-348BB264E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A33BD8-9E60-5241-A2B8-28C5A6F8E22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83D9116-B4D5-5A49-95EA-0FACA5513BFB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A33BD8-9E60-5241-A2B8-28C5A6F8E22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5F537E1-1B67-ED44-88EF-1C9F23495C72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19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C54698C-CCA3-8E44-A825-574C72707CC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40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19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20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BB8442B-E7F1-4245-BA08-4F1739A6E7AA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21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hdr" sz="quarter"/>
          </p:nvPr>
        </p:nvSpPr>
        <p:spPr>
          <a:noFill/>
        </p:spPr>
        <p:txBody>
          <a:bodyPr/>
          <a:lstStyle/>
          <a:p>
            <a:r>
              <a:rPr lang="en-US" smtClean="0">
                <a:latin typeface="Times" charset="0"/>
              </a:rPr>
              <a:t>www.musiceducationconsultants.net/mmea2010</a:t>
            </a:r>
          </a:p>
        </p:txBody>
      </p:sp>
      <p:sp>
        <p:nvSpPr>
          <p:cNvPr id="2457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DBE309-5900-684B-BE6C-FAAED50F57E5}" type="slidenum">
              <a:rPr lang="en-US">
                <a:latin typeface="Times" charset="0"/>
              </a:rPr>
              <a:pPr/>
              <a:t>22</a:t>
            </a:fld>
            <a:endParaRPr lang="en-US">
              <a:latin typeface="Times" charset="0"/>
            </a:endParaRPr>
          </a:p>
        </p:txBody>
      </p:sp>
      <p:sp>
        <p:nvSpPr>
          <p:cNvPr id="2458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CB81BB-7547-F04D-B467-AD620DF8FBB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A30B11-E947-474B-A1C8-88D3171EDF04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1393E8-D1CF-E644-959A-1E2E4731590B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DBF665-4EF5-A94F-A657-9901CF5B834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DEBDA2-ACC5-6A46-AF54-E6664E4129B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5B21A8-3DA3-214A-9797-136325493D6C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275650-A15B-604C-8DE9-98FE10A34FC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4E3923-61B9-364F-8FB0-0ED690E71A8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4E3923-61B9-364F-8FB0-0ED690E71A85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D09CA-963B-2B40-B397-71E9B1C07EE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B78E2-8A96-0B41-A0CB-AE8C9296A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A82E6-281A-124E-A729-176BA7773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A4CD3-7B1F-6447-BD82-9257B73D2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828800"/>
            <a:ext cx="4038600" cy="4302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6D8990-19E4-624D-A52F-29D476C99851}" type="datetime1">
              <a:rPr lang="en-US"/>
              <a:pPr>
                <a:defRPr/>
              </a:pPr>
              <a:t>2/12/16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www.musicachievementcouncil.org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88C437-0A12-3E4A-B959-FB613AA658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13142-2954-DF4B-BB03-9447E96C6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E2E8-4906-B94D-95C5-473ED83A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C6DF-B193-A247-8240-1338E4A8F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FD9D-CAE8-9249-A7CC-E7C76D095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E288A-001F-6C4E-BCF1-006B03946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777-3A1E-EA45-9372-B3403EA4D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15B1F-444C-004A-B475-5AFABBE31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2ED0-5C30-AD46-B7F5-B62C74A37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003B3B"/>
            </a:gs>
            <a:gs pos="50000">
              <a:srgbClr val="008080"/>
            </a:gs>
            <a:gs pos="100000">
              <a:srgbClr val="003B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6002DBDC-9FAC-CF4C-82AF-77CB7DB79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image" Target="../media/image9.png"/><Relationship Id="rId1" Type="http://schemas.openxmlformats.org/officeDocument/2006/relationships/video" Target="file://localhost/Users/marcianeel/Desktop/Keynote%20Videos/Videos%20for%20PPT/USED%20THESE%20VIDEOS/1b%20Slide%209%20A%20guide%20to%20effective%20communcation.mp4" TargetMode="External"/><Relationship Id="rId2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image" Target="../media/image10.png"/><Relationship Id="rId1" Type="http://schemas.openxmlformats.org/officeDocument/2006/relationships/video" Target="file://localhost/Users/marcianeel/Desktop/Keynote%20Videos/1c%20Slide%2011%20Teamwork%20copy.mp4" TargetMode="External"/><Relationship Id="rId2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11.png"/><Relationship Id="rId1" Type="http://schemas.openxmlformats.org/officeDocument/2006/relationships/video" Target="file://localhost/Users/marcianeel/Desktop/Keynote%20Videos/TBDBITL.mp4" TargetMode="External"/><Relationship Id="rId2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4" Type="http://schemas.openxmlformats.org/officeDocument/2006/relationships/image" Target="../media/image12.png"/><Relationship Id="rId1" Type="http://schemas.openxmlformats.org/officeDocument/2006/relationships/video" Target="file://localhost/Users/marcianeel/Desktop/Projects/%20USE%20in%20Presentations%3F/Videos/Slide%207%20Lemons%20to%20Lemonade.mp4" TargetMode="External"/><Relationship Id="rId2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tags" Target="../tags/tag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4" Type="http://schemas.openxmlformats.org/officeDocument/2006/relationships/image" Target="../media/image14.png"/><Relationship Id="rId1" Type="http://schemas.openxmlformats.org/officeDocument/2006/relationships/video" Target="file://localhost/Users/marcianeel/Desktop/Keynote%20Videos/Videos%20for%20PPT/USED%20THESE%20VIDEOS/1f%20Slide%2022%20Star%20Spangled%20Banner.mp4" TargetMode="External"/><Relationship Id="rId2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7.png"/><Relationship Id="rId1" Type="http://schemas.openxmlformats.org/officeDocument/2006/relationships/video" Target="file://localhost/Users/marcianeel/Desktop/Keynote%20Videos/Star%20Wars%20-%20The%20Force%20Theme%20(Violin%20Cover)%20-%20Jeffrey%20Ding%20He%20copy.mp4" TargetMode="External"/><Relationship Id="rId2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427490" y="1177940"/>
            <a:ext cx="5457026" cy="2582676"/>
          </a:xfrm>
          <a:effectLst>
            <a:outerShdw blurRad="50800" dist="38100" dir="2700000" algn="ctr" rotWithShape="0">
              <a:srgbClr val="000000">
                <a:alpha val="43000"/>
              </a:srgbClr>
            </a:outerShdw>
          </a:effectLst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48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“One is Too Small a Number</a:t>
            </a:r>
            <a:r>
              <a:rPr lang="en-US" sz="44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  </a:t>
            </a:r>
            <a:r>
              <a:rPr lang="en-US" sz="4800" b="1" i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to </a:t>
            </a:r>
            <a:r>
              <a:rPr lang="en-US" sz="4800" b="1" i="1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charset="0"/>
              </a:rPr>
              <a:t>Achieve Something Great”</a:t>
            </a:r>
            <a:endParaRPr lang="en-US" sz="48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-129742" y="114353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dirty="0" smtClean="0">
                <a:solidFill>
                  <a:srgbClr val="FFFFFF"/>
                </a:solidFill>
                <a:latin typeface="Times New Roman" pitchFamily="-104" charset="0"/>
              </a:rPr>
              <a:t>2016 WMEA</a:t>
            </a:r>
            <a:endParaRPr lang="en-US" sz="5400" b="1" dirty="0">
              <a:solidFill>
                <a:srgbClr val="FFFFFF"/>
              </a:solidFill>
            </a:endParaRPr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0" y="5706865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marcia@musicedconsultants.net</a:t>
            </a:r>
            <a:endParaRPr lang="en-US" sz="2800" b="1" dirty="0" smtClean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2800" b="1" dirty="0" err="1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www.musiceducationconsultants.net</a:t>
            </a:r>
            <a:r>
              <a:rPr lang="en-US" sz="2800" b="1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/conference-materials</a:t>
            </a:r>
            <a:endParaRPr lang="en-US" sz="2800" b="1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 descr="2016conference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831" y="1177940"/>
            <a:ext cx="2658173" cy="3312698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800601" y="3577263"/>
            <a:ext cx="491985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Marcia Neel</a:t>
            </a:r>
            <a:endParaRPr lang="en-US" sz="4400" dirty="0" smtClean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pPr algn="ctr"/>
            <a:r>
              <a:rPr lang="en-US" sz="440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February 12, 2016</a:t>
            </a:r>
            <a:endParaRPr lang="en-US" sz="44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9" name="Picture 8" descr="iPhone Graphic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102" y="42549"/>
            <a:ext cx="1044384" cy="13002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2133600" y="457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976313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ctr">
              <a:buFont typeface="Arial" pitchFamily="-104" charset="0"/>
              <a:buNone/>
            </a:pP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Result-driven</a:t>
            </a:r>
            <a:r>
              <a:rPr lang="en-US" sz="3200" dirty="0">
                <a:latin typeface="Times New Roman" pitchFamily="-104" charset="0"/>
              </a:rPr>
              <a:t>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Communication</a:t>
            </a:r>
            <a:r>
              <a:rPr lang="en-US" sz="3200" dirty="0">
                <a:latin typeface="Times New Roman" pitchFamily="-104" charset="0"/>
              </a:rPr>
              <a:t>: Listening and</a:t>
            </a:r>
          </a:p>
          <a:p>
            <a:pPr marL="457200" indent="-457200" algn="ctr">
              <a:buFont typeface="Arial" pitchFamily="-104" charset="0"/>
              <a:buNone/>
            </a:pPr>
            <a:r>
              <a:rPr lang="en-US" sz="3200" dirty="0">
                <a:latin typeface="Times New Roman" pitchFamily="-104" charset="0"/>
              </a:rPr>
              <a:t>communicating effectively will guarantee success!</a:t>
            </a:r>
          </a:p>
        </p:txBody>
      </p:sp>
      <p:pic>
        <p:nvPicPr>
          <p:cNvPr id="8" name="1b Slide 9 A guide to effective communcation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154842" y="2053531"/>
            <a:ext cx="6686035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1126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2286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2133600" y="7620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05000"/>
            <a:ext cx="8382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3.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ollaboration</a:t>
            </a:r>
            <a:r>
              <a:rPr lang="en-US" sz="3600" b="1" dirty="0">
                <a:latin typeface="Times New Roman" pitchFamily="-104" charset="0"/>
              </a:rPr>
              <a:t> (Teamwork).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work effectively and respectfully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with </a:t>
            </a:r>
            <a:r>
              <a:rPr lang="en-US" sz="3200" b="1" i="1" u="sng" dirty="0">
                <a:solidFill>
                  <a:srgbClr val="FFFF00"/>
                </a:solidFill>
                <a:latin typeface="Times New Roman" pitchFamily="-104" charset="0"/>
              </a:rPr>
              <a:t>ALL</a:t>
            </a:r>
            <a:endParaRPr lang="en-US" sz="32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133600" y="457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043117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Teamwork:</a:t>
            </a:r>
            <a:r>
              <a:rPr lang="en-US" sz="2800" b="1" dirty="0" smtClean="0">
                <a:latin typeface="Times New Roman" pitchFamily="-104" charset="0"/>
              </a:rPr>
              <a:t> </a:t>
            </a:r>
            <a:r>
              <a:rPr lang="en-US" sz="2800" b="1" u="sng" dirty="0" smtClean="0">
                <a:latin typeface="Times New Roman" pitchFamily="-104" charset="0"/>
              </a:rPr>
              <a:t>EFFECTIVE </a:t>
            </a:r>
            <a:r>
              <a:rPr lang="en-US" sz="2800" dirty="0" smtClean="0">
                <a:latin typeface="Times New Roman" pitchFamily="-104" charset="0"/>
              </a:rPr>
              <a:t>when </a:t>
            </a:r>
            <a:r>
              <a:rPr lang="en-US" sz="2800" b="1" u="sng" dirty="0">
                <a:latin typeface="Times New Roman" pitchFamily="-104" charset="0"/>
              </a:rPr>
              <a:t>EVERYONE</a:t>
            </a:r>
            <a:r>
              <a:rPr lang="en-US" sz="2800" dirty="0">
                <a:latin typeface="Times New Roman" pitchFamily="-104" charset="0"/>
              </a:rPr>
              <a:t> does their job.</a:t>
            </a:r>
          </a:p>
        </p:txBody>
      </p:sp>
      <p:pic>
        <p:nvPicPr>
          <p:cNvPr id="6" name="1c Slide 11 Teamwork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265810" y="1905000"/>
            <a:ext cx="4430293" cy="33227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6867" name="Rectangle 3"/>
          <p:cNvSpPr>
            <a:spLocks noChangeArrowheads="1"/>
          </p:cNvSpPr>
          <p:nvPr/>
        </p:nvSpPr>
        <p:spPr bwMode="auto">
          <a:xfrm>
            <a:off x="21336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304800" y="1524000"/>
            <a:ext cx="86106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marL="742950" indent="-742950" algn="l">
              <a:buAutoNum type="arabicPeriod" startAt="4"/>
            </a:pPr>
            <a:r>
              <a:rPr lang="en-US" sz="3600" b="1" u="sng" dirty="0" smtClean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 smtClean="0">
                <a:latin typeface="Times New Roman" pitchFamily="-104" charset="0"/>
              </a:rPr>
              <a:t>reativity</a:t>
            </a:r>
            <a:r>
              <a:rPr lang="en-US" sz="3600" b="1" dirty="0" smtClean="0">
                <a:latin typeface="Times New Roman" pitchFamily="-104" charset="0"/>
              </a:rPr>
              <a:t> </a:t>
            </a:r>
            <a:r>
              <a:rPr lang="en-US" sz="3600" b="1" dirty="0">
                <a:latin typeface="Times New Roman" pitchFamily="-104" charset="0"/>
              </a:rPr>
              <a:t>(Innovation). . .</a:t>
            </a:r>
            <a:endParaRPr lang="en-US" sz="3200" dirty="0" smtClean="0">
              <a:latin typeface="Times New Roman" pitchFamily="-104" charset="0"/>
            </a:endParaRPr>
          </a:p>
          <a:p>
            <a:pPr marL="914400" lvl="1" indent="-457200" algn="l">
              <a:buAutoNum type="arabicPeriod" startAt="4"/>
            </a:pPr>
            <a:endParaRPr lang="en-US" sz="2000" dirty="0" smtClean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</a:t>
            </a:r>
            <a:r>
              <a:rPr lang="en-US" sz="3200" b="1" u="sng" dirty="0">
                <a:solidFill>
                  <a:srgbClr val="FFFF00"/>
                </a:solidFill>
                <a:latin typeface="Times New Roman" pitchFamily="-104" charset="0"/>
              </a:rPr>
              <a:t>create new and more worthwhile </a:t>
            </a:r>
          </a:p>
          <a:p>
            <a:pPr lvl="1" algn="l"/>
            <a:r>
              <a:rPr lang="en-US" sz="3200" b="1" u="sng" dirty="0">
                <a:solidFill>
                  <a:srgbClr val="FFFF00"/>
                </a:solidFill>
                <a:latin typeface="Times New Roman" pitchFamily="-104" charset="0"/>
              </a:rPr>
              <a:t>ideas</a:t>
            </a:r>
            <a:r>
              <a:rPr lang="en-US" sz="3200" dirty="0">
                <a:latin typeface="Times New Roman" pitchFamily="-104" charset="0"/>
              </a:rPr>
              <a:t> and</a:t>
            </a:r>
            <a:r>
              <a:rPr lang="en-US" sz="3200" dirty="0" smtClean="0">
                <a:latin typeface="Times New Roman" pitchFamily="-104" charset="0"/>
              </a:rPr>
              <a:t> to work creatively with others.</a:t>
            </a:r>
          </a:p>
          <a:p>
            <a:pPr lvl="1" algn="l"/>
            <a:endParaRPr lang="en-US" sz="2000" i="1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0" y="11430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 dirty="0" smtClean="0">
                <a:solidFill>
                  <a:srgbClr val="FFFF00"/>
                </a:solidFill>
                <a:latin typeface="Times New Roman" pitchFamily="-104" charset="0"/>
              </a:rPr>
              <a:t>(Innovation):</a:t>
            </a:r>
            <a:r>
              <a:rPr lang="en-US" sz="2800" b="1" dirty="0" smtClean="0">
                <a:solidFill>
                  <a:schemeClr val="hlink"/>
                </a:solidFill>
                <a:latin typeface="Times New Roman" pitchFamily="-104" charset="0"/>
              </a:rPr>
              <a:t> </a:t>
            </a:r>
            <a:r>
              <a:rPr lang="en-US" sz="2800" dirty="0" smtClean="0">
                <a:latin typeface="Times New Roman" pitchFamily="-104" charset="0"/>
              </a:rPr>
              <a:t>Ability to think and work creatively </a:t>
            </a:r>
            <a:r>
              <a:rPr lang="en-US" sz="2800" u="sng" dirty="0" smtClean="0">
                <a:solidFill>
                  <a:srgbClr val="FFFF00"/>
                </a:solidFill>
                <a:latin typeface="Times New Roman" pitchFamily="-104" charset="0"/>
              </a:rPr>
              <a:t>with others</a:t>
            </a:r>
            <a:endParaRPr lang="en-US" sz="3200" u="sng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65046" y="3097911"/>
            <a:ext cx="12650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OSU Video</a:t>
            </a:r>
            <a:endParaRPr lang="en-US" dirty="0"/>
          </a:p>
        </p:txBody>
      </p:sp>
      <p:pic>
        <p:nvPicPr>
          <p:cNvPr id="7" name="TBDBITL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722889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2209800" y="7620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304800" y="1905000"/>
            <a:ext cx="83820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5.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onfidence</a:t>
            </a:r>
            <a:r>
              <a:rPr lang="en-US" sz="3600" b="1" dirty="0">
                <a:latin typeface="Times New Roman" pitchFamily="-104" charset="0"/>
              </a:rPr>
              <a:t>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handle </a:t>
            </a:r>
            <a:r>
              <a:rPr lang="en-US" sz="3200" b="1" u="sng" dirty="0">
                <a:solidFill>
                  <a:srgbClr val="FFFF00"/>
                </a:solidFill>
                <a:latin typeface="Times New Roman" pitchFamily="-104" charset="0"/>
              </a:rPr>
              <a:t>EVERY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3200" b="1" dirty="0">
                <a:solidFill>
                  <a:srgbClr val="FFFF00"/>
                </a:solidFill>
                <a:latin typeface="Times New Roman" pitchFamily="-104" charset="0"/>
              </a:rPr>
              <a:t>CIRCUMSTANCE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and grow from 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152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2133600" y="6096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>
              <a:latin typeface="Times New Roman" pitchFamily="-104" charset="0"/>
            </a:endParaRPr>
          </a:p>
        </p:txBody>
      </p:sp>
      <p:sp>
        <p:nvSpPr>
          <p:cNvPr id="43012" name="Rectangle 4"/>
          <p:cNvSpPr>
            <a:spLocks noChangeArrowheads="1"/>
          </p:cNvSpPr>
          <p:nvPr/>
        </p:nvSpPr>
        <p:spPr bwMode="auto">
          <a:xfrm>
            <a:off x="0" y="10668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rgbClr val="FFFF00"/>
                </a:solidFill>
                <a:latin typeface="Times New Roman" pitchFamily="-104" charset="0"/>
              </a:rPr>
              <a:t>Confidence</a:t>
            </a:r>
            <a:r>
              <a:rPr lang="en-US" sz="2800">
                <a:solidFill>
                  <a:srgbClr val="FFFF00"/>
                </a:solidFill>
                <a:latin typeface="Times New Roman" pitchFamily="-104" charset="0"/>
              </a:rPr>
              <a:t>:</a:t>
            </a:r>
            <a:r>
              <a:rPr lang="en-US" sz="2800">
                <a:latin typeface="Times New Roman" pitchFamily="-104" charset="0"/>
              </a:rPr>
              <a:t> Ability to handle </a:t>
            </a:r>
            <a:r>
              <a:rPr lang="en-US" sz="2800" b="1" u="sng">
                <a:latin typeface="Times New Roman" pitchFamily="-104" charset="0"/>
              </a:rPr>
              <a:t>EVERY</a:t>
            </a:r>
            <a:r>
              <a:rPr lang="en-US" sz="2800">
                <a:latin typeface="Times New Roman" pitchFamily="-104" charset="0"/>
              </a:rPr>
              <a:t> CIRCUMSTANCE </a:t>
            </a:r>
            <a:endParaRPr lang="en-US" sz="3200">
              <a:latin typeface="Times New Roman" pitchFamily="-104" charset="0"/>
            </a:endParaRPr>
          </a:p>
        </p:txBody>
      </p:sp>
      <p:pic>
        <p:nvPicPr>
          <p:cNvPr id="7" name="Slide 7 Lemons to Lemonade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26204" y="1729990"/>
            <a:ext cx="8447993" cy="47519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04800" y="228600"/>
            <a:ext cx="883920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but. . .</a:t>
            </a:r>
          </a:p>
          <a:p>
            <a:pPr algn="ctr"/>
            <a:endParaRPr lang="en-US" sz="1000" dirty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“ONE IS TOO SMALL A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NUMBER TO ACHIEVE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SOMETHING GREAT”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</a:p>
          <a:p>
            <a:pPr algn="ctr"/>
            <a:endParaRPr lang="en-US" sz="1000" dirty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SOOOOOO. . .</a:t>
            </a:r>
            <a:endParaRPr lang="en-US" sz="4400" dirty="0">
              <a:solidFill>
                <a:schemeClr val="bg2"/>
              </a:solidFill>
              <a:latin typeface="Times New Roman" pitchFamily="-104" charset="0"/>
            </a:endParaRPr>
          </a:p>
          <a:p>
            <a:pPr algn="ctr"/>
            <a:endParaRPr lang="en-US" sz="1000" dirty="0" smtClean="0">
              <a:solidFill>
                <a:schemeClr val="bg2"/>
              </a:solidFill>
              <a:latin typeface="Times New Roman" pitchFamily="-104" charset="0"/>
            </a:endParaRPr>
          </a:p>
          <a:p>
            <a:pPr algn="ctr"/>
            <a:endParaRPr lang="en-US" sz="1600" b="1" dirty="0" smtClean="0">
              <a:latin typeface="Times New Roman" pitchFamily="-104" charset="0"/>
            </a:endParaRPr>
          </a:p>
          <a:p>
            <a:pPr algn="ctr"/>
            <a:r>
              <a:rPr lang="en-US" sz="4400" b="1" dirty="0" smtClean="0">
                <a:latin typeface="Times New Roman" pitchFamily="-104" charset="0"/>
              </a:rPr>
              <a:t>HOW CAN </a:t>
            </a:r>
            <a:r>
              <a:rPr lang="en-US" sz="4400" b="1" u="sng" dirty="0" smtClean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400" b="1" dirty="0" smtClean="0">
                <a:latin typeface="Times New Roman" pitchFamily="-104" charset="0"/>
              </a:rPr>
              <a:t> ALL WORK</a:t>
            </a:r>
          </a:p>
          <a:p>
            <a:pPr algn="ctr"/>
            <a:r>
              <a:rPr lang="en-US" sz="4400" b="1" u="sng" dirty="0" smtClean="0">
                <a:solidFill>
                  <a:srgbClr val="FFFF00"/>
                </a:solidFill>
                <a:latin typeface="Times New Roman" pitchFamily="-104" charset="0"/>
              </a:rPr>
              <a:t>TOGETHER</a:t>
            </a:r>
            <a:r>
              <a:rPr lang="en-US" sz="4400" b="1" dirty="0" smtClean="0">
                <a:latin typeface="Times New Roman" pitchFamily="-104" charset="0"/>
              </a:rPr>
              <a:t>?</a:t>
            </a:r>
            <a:endParaRPr lang="en-US" sz="4400" b="1" dirty="0">
              <a:latin typeface="Times New Roman" pitchFamily="-104" charset="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685800" y="228600"/>
            <a:ext cx="1828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Parents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3" name="Rectangle 17"/>
          <p:cNvSpPr>
            <a:spLocks noChangeArrowheads="1"/>
          </p:cNvSpPr>
          <p:nvPr/>
        </p:nvSpPr>
        <p:spPr bwMode="auto">
          <a:xfrm>
            <a:off x="304800" y="3124200"/>
            <a:ext cx="2419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Principals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4" name="Rectangle 18"/>
          <p:cNvSpPr>
            <a:spLocks noChangeArrowheads="1"/>
          </p:cNvSpPr>
          <p:nvPr/>
        </p:nvSpPr>
        <p:spPr bwMode="auto">
          <a:xfrm>
            <a:off x="6172200" y="3124200"/>
            <a:ext cx="2668588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Custodians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117540" y="5867400"/>
            <a:ext cx="323678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Support Staff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6" name="Rectangle 20"/>
          <p:cNvSpPr>
            <a:spLocks noChangeArrowheads="1"/>
          </p:cNvSpPr>
          <p:nvPr/>
        </p:nvSpPr>
        <p:spPr bwMode="auto">
          <a:xfrm>
            <a:off x="6289675" y="5867400"/>
            <a:ext cx="285432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Community</a:t>
            </a:r>
            <a:endParaRPr lang="en-US" dirty="0">
              <a:solidFill>
                <a:srgbClr val="66FFCC"/>
              </a:solidFill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  <p:sp>
        <p:nvSpPr>
          <p:cNvPr id="29717" name="Rectangle 21"/>
          <p:cNvSpPr>
            <a:spLocks noChangeArrowheads="1"/>
          </p:cNvSpPr>
          <p:nvPr/>
        </p:nvSpPr>
        <p:spPr bwMode="auto">
          <a:xfrm>
            <a:off x="6400800" y="228600"/>
            <a:ext cx="2200275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rgbClr val="66FFCC"/>
                </a:solidFill>
                <a:effectLst>
                  <a:outerShdw blurRad="50800" dist="38100" dir="2700000" algn="br">
                    <a:srgbClr val="000000">
                      <a:alpha val="43000"/>
                    </a:srgbClr>
                  </a:outerShdw>
                </a:effectLst>
                <a:latin typeface="Times New Roman" pitchFamily="-109" charset="0"/>
                <a:ea typeface="ＭＳ Ｐゴシック" pitchFamily="-109" charset="-128"/>
                <a:cs typeface="ＭＳ Ｐゴシック" pitchFamily="-109" charset="-128"/>
              </a:rPr>
              <a:t>Teachers</a:t>
            </a:r>
            <a:endParaRPr lang="en-US" dirty="0">
              <a:effectLst>
                <a:outerShdw blurRad="50800" dist="38100" dir="2700000" algn="br">
                  <a:srgbClr val="000000">
                    <a:alpha val="43000"/>
                  </a:srgbClr>
                </a:outerShdw>
              </a:effectLst>
              <a:latin typeface="Arial" pitchFamily="-109" charset="0"/>
              <a:ea typeface="ＭＳ Ｐゴシック" pitchFamily="-109" charset="-128"/>
              <a:cs typeface="ＭＳ Ｐゴシック" pitchFamily="-109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97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54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13203"/>
            <a:ext cx="9144000" cy="1143000"/>
          </a:xfrm>
        </p:spPr>
        <p:txBody>
          <a:bodyPr/>
          <a:lstStyle/>
          <a:p>
            <a:pPr lvl="0"/>
            <a:r>
              <a:rPr lang="en-US" b="1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Get EVERYONE on the Same Page</a:t>
            </a:r>
            <a:r>
              <a:rPr lang="en-US" sz="4000" b="1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/>
            </a:r>
            <a:br>
              <a:rPr lang="en-US" sz="4000" b="1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</a:br>
            <a:endParaRPr lang="en-US" dirty="0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0" y="145620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5400" kern="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One Goal:</a:t>
            </a:r>
            <a:endParaRPr kumimoji="0" lang="en-US" sz="5400" u="none" strike="noStrike" kern="0" cap="none" spc="0" normalizeH="0" baseline="0" noProof="0" dirty="0">
              <a:ln>
                <a:noFill/>
              </a:ln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0" y="3353196"/>
            <a:ext cx="91440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200" i="1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To ensure continued,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7200" i="1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active music-making.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720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-76200" y="169533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i="1" kern="0" noProof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Get EVERYONE on the Same Page</a:t>
            </a:r>
            <a:endParaRPr kumimoji="0" lang="en-US" sz="3600" b="1" i="1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0" y="1034909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kern="0" noProof="0" dirty="0" smtClean="0">
                <a:latin typeface="Times New Roman"/>
                <a:ea typeface="ＭＳ Ｐゴシック" charset="-128"/>
                <a:cs typeface="Times New Roman"/>
              </a:rPr>
              <a:t>	</a:t>
            </a:r>
            <a:r>
              <a:rPr lang="en-US" sz="3200" kern="0" dirty="0" smtClean="0">
                <a:latin typeface="Times New Roman"/>
                <a:ea typeface="ＭＳ Ｐゴシック" charset="-128"/>
                <a:cs typeface="Times New Roman"/>
              </a:rPr>
              <a:t>A </a:t>
            </a:r>
            <a:r>
              <a:rPr lang="en-US" sz="3200" kern="0" noProof="0" dirty="0" smtClean="0">
                <a:latin typeface="Times New Roman"/>
                <a:ea typeface="ＭＳ Ｐゴシック" charset="-128"/>
                <a:cs typeface="Times New Roman"/>
              </a:rPr>
              <a:t>district-wide </a:t>
            </a:r>
            <a:r>
              <a:rPr lang="en-US" sz="3200" b="1" kern="0" noProof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vision</a:t>
            </a:r>
            <a:r>
              <a:rPr lang="en-US" sz="3200" b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/mission</a:t>
            </a:r>
            <a:r>
              <a:rPr lang="en-US" sz="3200" b="1" kern="0" noProof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3200" kern="0" noProof="0" dirty="0" smtClean="0">
                <a:latin typeface="Times New Roman"/>
                <a:ea typeface="ＭＳ Ｐゴシック" charset="-128"/>
                <a:cs typeface="Times New Roman"/>
              </a:rPr>
              <a:t>that promotes </a:t>
            </a:r>
            <a:r>
              <a:rPr lang="en-US" sz="3200" kern="0" dirty="0" smtClean="0">
                <a:latin typeface="Times New Roman"/>
                <a:ea typeface="ＭＳ Ｐゴシック" charset="-128"/>
                <a:cs typeface="Times New Roman"/>
              </a:rPr>
              <a:t>unity. . .even include a logo and tag line!</a:t>
            </a:r>
            <a:endParaRPr lang="en-US" sz="3200" kern="0" noProof="0" dirty="0" smtClean="0"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272352" y="213771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Times New Roman"/>
                <a:ea typeface="ＭＳ Ｐゴシック" charset="-128"/>
                <a:cs typeface="Times New Roman"/>
              </a:rPr>
              <a:t>   a. </a:t>
            </a:r>
            <a:r>
              <a:rPr lang="en-US" sz="3200" kern="0" dirty="0" smtClean="0">
                <a:solidFill>
                  <a:srgbClr val="FFFFFF"/>
                </a:solidFill>
                <a:latin typeface="Times New Roman"/>
                <a:ea typeface="ＭＳ Ｐゴシック" charset="-128"/>
                <a:cs typeface="Times New Roman"/>
              </a:rPr>
              <a:t>Good Example of a </a:t>
            </a:r>
            <a:r>
              <a:rPr lang="en-US" sz="3200" b="1" u="sng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Vision</a:t>
            </a:r>
            <a:r>
              <a:rPr lang="en-US" sz="3200" b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3200" kern="0" dirty="0" smtClean="0">
                <a:solidFill>
                  <a:srgbClr val="FFFFFF"/>
                </a:solidFill>
                <a:latin typeface="Times New Roman"/>
                <a:ea typeface="ＭＳ Ｐゴシック" charset="-128"/>
                <a:cs typeface="Times New Roman"/>
              </a:rPr>
              <a:t>(</a:t>
            </a:r>
            <a:r>
              <a:rPr lang="en-US" sz="3200" kern="0" dirty="0" smtClean="0">
                <a:solidFill>
                  <a:srgbClr val="FFFFFF"/>
                </a:solidFill>
                <a:latin typeface="Times New Roman"/>
                <a:ea typeface="ＭＳ Ｐゴシック" charset="-128"/>
                <a:cs typeface="Times New Roman"/>
              </a:rPr>
              <a:t>destination)</a:t>
            </a:r>
            <a:r>
              <a:rPr lang="en-US" sz="3200" kern="0" dirty="0" smtClean="0">
                <a:solidFill>
                  <a:srgbClr val="FFFFFF"/>
                </a:solidFill>
                <a:latin typeface="Times New Roman"/>
                <a:ea typeface="ＭＳ Ｐゴシック" charset="-128"/>
                <a:cs typeface="Times New Roman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306357" y="3007200"/>
            <a:ext cx="11963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                                                  A community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        </a:t>
            </a:r>
            <a:r>
              <a:rPr lang="en-US" sz="3200" i="1" kern="0" dirty="0" err="1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w</a:t>
            </a:r>
            <a:r>
              <a:rPr lang="en-US" sz="3200" i="1" kern="0" noProof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here children grow up experiencing the joy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        of music-making.</a:t>
            </a:r>
            <a:endParaRPr lang="en-US" sz="3200" i="1" kern="0" noProof="0" dirty="0" smtClean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272352" y="2019568"/>
            <a:ext cx="6119067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kern="0" dirty="0" smtClean="0">
                <a:solidFill>
                  <a:srgbClr val="FFFFFF"/>
                </a:solidFill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3200" kern="0" dirty="0" smtClean="0">
                <a:solidFill>
                  <a:srgbClr val="31859C"/>
                </a:solidFill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3200" kern="0" dirty="0" smtClean="0">
                <a:latin typeface="Times New Roman"/>
                <a:ea typeface="ＭＳ Ｐゴシック" charset="-128"/>
                <a:cs typeface="Times New Roman"/>
              </a:rPr>
              <a:t>     Seahawks HS Music Dept:</a:t>
            </a:r>
            <a:r>
              <a:rPr lang="en-US" sz="3200" kern="0" dirty="0" smtClean="0">
                <a:solidFill>
                  <a:srgbClr val="31859C"/>
                </a:solidFill>
                <a:latin typeface="Times New Roman"/>
                <a:ea typeface="ＭＳ Ｐゴシック" charset="-128"/>
                <a:cs typeface="Times New Roman"/>
              </a:rPr>
              <a:t>:</a:t>
            </a:r>
            <a:endParaRPr lang="en-US" sz="3200" i="1" kern="0" noProof="0" dirty="0" smtClean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483549" y="430648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chemeClr val="accent4"/>
                </a:solidFill>
                <a:latin typeface="Times New Roman"/>
                <a:ea typeface="ＭＳ Ｐゴシック" charset="-128"/>
                <a:cs typeface="Times New Roman"/>
              </a:rPr>
              <a:t> </a:t>
            </a:r>
            <a:r>
              <a:rPr lang="en-US" sz="3200" kern="0" dirty="0" err="1" smtClean="0">
                <a:solidFill>
                  <a:schemeClr val="accent4"/>
                </a:solidFill>
                <a:latin typeface="Times New Roman"/>
                <a:ea typeface="ＭＳ Ｐゴシック" charset="-128"/>
                <a:cs typeface="Times New Roman"/>
              </a:rPr>
              <a:t>b</a:t>
            </a:r>
            <a:r>
              <a:rPr lang="en-US" sz="3200" kern="0" dirty="0" smtClean="0">
                <a:solidFill>
                  <a:schemeClr val="accent4"/>
                </a:solidFill>
                <a:latin typeface="Times New Roman"/>
                <a:ea typeface="ＭＳ Ｐゴシック" charset="-128"/>
                <a:cs typeface="Times New Roman"/>
              </a:rPr>
              <a:t>. </a:t>
            </a:r>
            <a:r>
              <a:rPr lang="en-US" sz="3200" kern="0" dirty="0" smtClean="0">
                <a:solidFill>
                  <a:srgbClr val="FFFFFF"/>
                </a:solidFill>
                <a:latin typeface="Times New Roman"/>
                <a:ea typeface="ＭＳ Ｐゴシック" charset="-128"/>
                <a:cs typeface="Times New Roman"/>
              </a:rPr>
              <a:t>Good Example of a </a:t>
            </a:r>
            <a:r>
              <a:rPr lang="en-US" sz="3200" u="sng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Mission </a:t>
            </a:r>
            <a:r>
              <a:rPr lang="en-US" sz="3200" kern="0" dirty="0" smtClean="0">
                <a:solidFill>
                  <a:srgbClr val="FFFFFF"/>
                </a:solidFill>
                <a:latin typeface="Times New Roman"/>
                <a:ea typeface="ＭＳ Ｐゴシック" charset="-128"/>
                <a:cs typeface="Times New Roman"/>
              </a:rPr>
              <a:t>(</a:t>
            </a:r>
            <a:r>
              <a:rPr lang="en-US" sz="3200" kern="0" dirty="0" err="1" smtClean="0">
                <a:solidFill>
                  <a:srgbClr val="FFFFFF"/>
                </a:solidFill>
                <a:latin typeface="Times New Roman"/>
                <a:ea typeface="ＭＳ Ｐゴシック" charset="-128"/>
                <a:cs typeface="Times New Roman"/>
              </a:rPr>
              <a:t>pupose</a:t>
            </a:r>
            <a:r>
              <a:rPr lang="en-US" sz="3200" kern="0" dirty="0" smtClean="0">
                <a:solidFill>
                  <a:srgbClr val="FFFFFF"/>
                </a:solidFill>
                <a:latin typeface="Times New Roman"/>
                <a:ea typeface="ＭＳ Ｐゴシック" charset="-128"/>
                <a:cs typeface="Times New Roman"/>
              </a:rPr>
              <a:t>):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noProof="0" dirty="0" smtClean="0">
                <a:solidFill>
                  <a:schemeClr val="accent4"/>
                </a:solidFill>
                <a:latin typeface="Times New Roman"/>
                <a:ea typeface="ＭＳ Ｐゴシック" charset="-128"/>
                <a:cs typeface="Times New Roman"/>
              </a:rPr>
              <a:t> 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690273" y="3287792"/>
            <a:ext cx="8436591" cy="323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			                              To prepare </a:t>
            </a:r>
            <a:r>
              <a:rPr lang="en-US" sz="3200" b="1" i="1" u="sng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all </a:t>
            </a:r>
          </a:p>
          <a:p>
            <a:pPr marL="514350" lvl="0" indent="-51435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     </a:t>
            </a:r>
            <a:r>
              <a:rPr lang="en-US" sz="32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students for fulfilling, life-long music-making </a:t>
            </a:r>
          </a:p>
          <a:p>
            <a:pPr marL="514350" lvl="0" indent="-51435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i="1" kern="0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      experiences</a:t>
            </a:r>
            <a:endParaRPr lang="en-US" sz="3200" kern="0" noProof="0" dirty="0" smtClean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14879" y="4972586"/>
            <a:ext cx="480091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kern="0" dirty="0" smtClean="0">
                <a:latin typeface="Times New Roman"/>
                <a:ea typeface="ＭＳ Ｐゴシック" charset="-128"/>
                <a:cs typeface="Times New Roman"/>
              </a:rPr>
              <a:t>Seahawks HS  Music Dept: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9" grpId="0"/>
      <p:bldP spid="11" grpId="0"/>
      <p:bldP spid="12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ChangeArrowheads="1"/>
          </p:cNvSpPr>
          <p:nvPr/>
        </p:nvSpPr>
        <p:spPr bwMode="auto">
          <a:xfrm>
            <a:off x="533400" y="1600201"/>
            <a:ext cx="7924800" cy="4154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endParaRPr lang="en-US" sz="3600" i="1" dirty="0">
              <a:latin typeface="Times New Roman" pitchFamily="-104" charset="0"/>
            </a:endParaRPr>
          </a:p>
          <a:p>
            <a:r>
              <a:rPr lang="en-US" sz="6000" b="1" u="sng" dirty="0">
                <a:solidFill>
                  <a:srgbClr val="FFFF00"/>
                </a:solidFill>
                <a:latin typeface="Times New Roman" pitchFamily="-104" charset="0"/>
              </a:rPr>
              <a:t>Im</a:t>
            </a:r>
            <a:r>
              <a:rPr lang="en-US" sz="6000" b="1" dirty="0">
                <a:solidFill>
                  <a:srgbClr val="FFFF00"/>
                </a:solidFill>
                <a:latin typeface="Times New Roman" pitchFamily="-104" charset="0"/>
              </a:rPr>
              <a:t>pressionistic</a:t>
            </a:r>
            <a:r>
              <a:rPr lang="en-US" sz="4400" dirty="0" smtClean="0">
                <a:latin typeface="Times New Roman" pitchFamily="-104" charset="0"/>
              </a:rPr>
              <a:t> </a:t>
            </a:r>
          </a:p>
          <a:p>
            <a:endParaRPr lang="en-US" sz="2000" dirty="0" smtClean="0">
              <a:latin typeface="Times New Roman" pitchFamily="-104" charset="0"/>
            </a:endParaRPr>
          </a:p>
          <a:p>
            <a:pPr algn="ctr"/>
            <a:r>
              <a:rPr lang="en-US" sz="4000" b="1" dirty="0" err="1" smtClean="0">
                <a:latin typeface="Times New Roman" pitchFamily="-104" charset="0"/>
              </a:rPr>
              <a:t>vs</a:t>
            </a:r>
            <a:endParaRPr lang="en-US" sz="4400" dirty="0">
              <a:latin typeface="Times New Roman" pitchFamily="-104" charset="0"/>
            </a:endParaRPr>
          </a:p>
          <a:p>
            <a:endParaRPr lang="en-US" sz="4400" dirty="0">
              <a:latin typeface="Times New Roman" pitchFamily="-104" charset="0"/>
            </a:endParaRPr>
          </a:p>
          <a:p>
            <a:r>
              <a:rPr lang="en-US" sz="6000" b="1" u="sng" dirty="0">
                <a:solidFill>
                  <a:srgbClr val="FFFF00"/>
                </a:solidFill>
                <a:latin typeface="Times New Roman" pitchFamily="-104" charset="0"/>
              </a:rPr>
              <a:t>Ex</a:t>
            </a:r>
            <a:r>
              <a:rPr lang="en-US" sz="6000" b="1" dirty="0">
                <a:solidFill>
                  <a:srgbClr val="FFFF00"/>
                </a:solidFill>
                <a:latin typeface="Times New Roman" pitchFamily="-104" charset="0"/>
              </a:rPr>
              <a:t>pressionistic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427038" y="1143000"/>
            <a:ext cx="2978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b="1" i="1" dirty="0">
                <a:latin typeface="Times New Roman" pitchFamily="-104" charset="0"/>
              </a:rPr>
              <a:t>School is. . .</a:t>
            </a:r>
            <a:endParaRPr lang="en-US" sz="3600" i="1" dirty="0">
              <a:latin typeface="Times New Roman" pitchFamily="-104" charset="0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581025" y="3657600"/>
            <a:ext cx="28241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b="1" i="1" dirty="0">
                <a:latin typeface="Times New Roman" pitchFamily="-104" charset="0"/>
              </a:rPr>
              <a:t>Music is. . .</a:t>
            </a:r>
            <a:endParaRPr lang="en-US" sz="4400" i="1" dirty="0">
              <a:latin typeface="Times New Roman" pitchFamily="-10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/>
      <p:bldP spid="717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8840"/>
            <a:ext cx="9126132" cy="1072832"/>
          </a:xfrm>
        </p:spPr>
        <p:txBody>
          <a:bodyPr>
            <a:noAutofit/>
          </a:bodyPr>
          <a:lstStyle/>
          <a:p>
            <a:pPr lvl="0" eaLnBrk="1" hangingPunct="1">
              <a:defRPr/>
            </a:pPr>
            <a:r>
              <a:rPr lang="en-US" b="1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Get EVERYONE on the Same Page</a:t>
            </a:r>
            <a:endParaRPr lang="en-US" b="1" i="1" dirty="0">
              <a:solidFill>
                <a:srgbClr val="FFFF00"/>
              </a:solidFill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-17868" y="1191672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3200" kern="0" noProof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	Establish a district-wide vision/mission that promotes </a:t>
            </a:r>
            <a:r>
              <a:rPr lang="en-US" sz="32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unity. . .even include a logo and </a:t>
            </a:r>
            <a:r>
              <a:rPr lang="en-US" sz="3200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tag line</a:t>
            </a:r>
            <a:r>
              <a:rPr lang="en-US" sz="32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!</a:t>
            </a:r>
            <a:endParaRPr lang="en-US" sz="3200" kern="0" noProof="0" dirty="0" smtClean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4" name="Rectangle 2"/>
          <p:cNvSpPr txBox="1">
            <a:spLocks noChangeArrowheads="1"/>
          </p:cNvSpPr>
          <p:nvPr/>
        </p:nvSpPr>
        <p:spPr bwMode="auto">
          <a:xfrm>
            <a:off x="0" y="27051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32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      GREAT Example of a </a:t>
            </a:r>
            <a:r>
              <a:rPr lang="en-US" sz="3200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</a:t>
            </a:r>
            <a:r>
              <a:rPr lang="en-US" sz="3200" u="sng" kern="0" dirty="0" smtClean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ag Line</a:t>
            </a:r>
            <a:r>
              <a:rPr lang="en-US" sz="3200" kern="0" dirty="0" smtClean="0">
                <a:solidFill>
                  <a:schemeClr val="accent4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: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US" sz="3200" kern="0" noProof="0" dirty="0" smtClean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  <p:sp>
        <p:nvSpPr>
          <p:cNvPr id="15" name="Rectangle 2"/>
          <p:cNvSpPr txBox="1">
            <a:spLocks noChangeArrowheads="1"/>
          </p:cNvSpPr>
          <p:nvPr/>
        </p:nvSpPr>
        <p:spPr bwMode="auto">
          <a:xfrm>
            <a:off x="570352" y="3521910"/>
            <a:ext cx="82296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en-US" sz="54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What happens in Vegas. . . </a:t>
            </a:r>
          </a:p>
          <a:p>
            <a:pPr marL="514350" marR="0" lvl="0" indent="-51435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  <a:defRPr/>
            </a:pPr>
            <a:endParaRPr lang="en-US" sz="4800" kern="0" noProof="0" dirty="0" smtClean="0">
              <a:solidFill>
                <a:schemeClr val="accent4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/>
              <a:ea typeface="ＭＳ Ｐゴシック" charset="-128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creen Shot 2015-05-14 at 10.05.38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0089" y="1483283"/>
            <a:ext cx="5458089" cy="395672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>
          <a:xfrm>
            <a:off x="-76200" y="156800"/>
            <a:ext cx="9220200" cy="1188123"/>
          </a:xfrm>
        </p:spPr>
        <p:txBody>
          <a:bodyPr>
            <a:noAutofit/>
          </a:bodyPr>
          <a:lstStyle/>
          <a:p>
            <a:pPr eaLnBrk="1" hangingPunct="1"/>
            <a:r>
              <a:rPr lang="en-US" sz="4800" b="1" i="1" dirty="0" smtClean="0">
                <a:solidFill>
                  <a:srgbClr val="FFFF00"/>
                </a:solidFill>
                <a:latin typeface="Times New Roman"/>
                <a:ea typeface="ＭＳ Ｐゴシック" charset="-128"/>
                <a:cs typeface="Times New Roman"/>
              </a:rPr>
              <a:t>Get EVERYONE on the Same Page</a:t>
            </a:r>
            <a:endParaRPr lang="en-US" sz="4800" dirty="0">
              <a:solidFill>
                <a:srgbClr val="FFFF00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1143000" y="3276600"/>
            <a:ext cx="80010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514350" lvl="0" indent="-514350">
              <a:defRPr/>
            </a:pPr>
            <a:r>
              <a:rPr lang="en-US" sz="2800" i="1" kern="0" dirty="0" smtClean="0">
                <a:solidFill>
                  <a:srgbClr val="2C7478"/>
                </a:solidFill>
                <a:latin typeface="+mj-lt"/>
                <a:ea typeface="ＭＳ Ｐゴシック" charset="-128"/>
                <a:cs typeface="ＭＳ Ｐゴシック" charset="-128"/>
              </a:rPr>
              <a:t>                                          </a:t>
            </a:r>
            <a:endParaRPr lang="en-US" sz="2800" i="1" kern="0" dirty="0" smtClean="0">
              <a:solidFill>
                <a:srgbClr val="2C7478"/>
              </a:solidFill>
              <a:ea typeface="ＭＳ Ｐゴシック" charset="-128"/>
              <a:cs typeface="ＭＳ Ｐゴシック" charset="-128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0" y="1344923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en-US" sz="48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How c</a:t>
            </a:r>
            <a:r>
              <a:rPr lang="en-US" sz="48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ould </a:t>
            </a:r>
            <a:r>
              <a:rPr lang="en-US" sz="48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/>
                <a:ea typeface="ＭＳ Ｐゴシック" charset="-128"/>
                <a:cs typeface="Times New Roman"/>
              </a:rPr>
              <a:t>this work for you?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6728" y="3101875"/>
            <a:ext cx="7505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Mistral"/>
                <a:ea typeface="ＭＳ Ｐゴシック" charset="-128"/>
                <a:cs typeface="Mistral"/>
              </a:rPr>
              <a:t>What happens in Music. . . </a:t>
            </a:r>
          </a:p>
          <a:p>
            <a:endParaRPr lang="en-US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6764" y="3938631"/>
            <a:ext cx="75057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/>
            <a:r>
              <a:rPr lang="en-US" sz="6000" kern="0" dirty="0" smtClean="0">
                <a:solidFill>
                  <a:srgbClr val="FFFFFF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Mistral"/>
                <a:ea typeface="ＭＳ Ｐゴシック" charset="-128"/>
                <a:cs typeface="Mistral"/>
              </a:rPr>
              <a:t>Stays for a Lifetime!</a:t>
            </a:r>
          </a:p>
          <a:p>
            <a:endParaRPr lang="en-US" sz="6000" dirty="0">
              <a:solidFill>
                <a:srgbClr val="FFFFFF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55896"/>
            <a:ext cx="914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44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latin typeface="Times New Roman" pitchFamily="-104" charset="0"/>
            </a:endParaRPr>
          </a:p>
          <a:p>
            <a:pPr algn="ctr"/>
            <a:r>
              <a:rPr lang="en-US" sz="3600" dirty="0">
                <a:latin typeface="Times New Roman" pitchFamily="-104" charset="0"/>
              </a:rPr>
              <a:t>With </a:t>
            </a:r>
            <a:r>
              <a:rPr lang="en-US" sz="3600" b="1" i="1" u="sng" dirty="0">
                <a:solidFill>
                  <a:srgbClr val="FFFF00"/>
                </a:solidFill>
                <a:latin typeface="Times New Roman" pitchFamily="-104" charset="0"/>
              </a:rPr>
              <a:t>GREAT</a:t>
            </a:r>
            <a:r>
              <a:rPr lang="en-US" sz="3600" dirty="0">
                <a:latin typeface="Times New Roman" pitchFamily="-104" charset="0"/>
              </a:rPr>
              <a:t> </a:t>
            </a:r>
            <a:r>
              <a:rPr lang="en-US" sz="3600" i="1" dirty="0">
                <a:solidFill>
                  <a:srgbClr val="FFFF00"/>
                </a:solidFill>
                <a:latin typeface="Times New Roman" pitchFamily="-104" charset="0"/>
              </a:rPr>
              <a:t>THANKS</a:t>
            </a:r>
            <a:r>
              <a:rPr lang="en-US" sz="3600" dirty="0">
                <a:latin typeface="Times New Roman" pitchFamily="-104" charset="0"/>
              </a:rPr>
              <a:t> to Dr. Tim!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28600" y="229571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000" b="1" u="sng" dirty="0" smtClean="0">
                <a:solidFill>
                  <a:srgbClr val="FFFF00"/>
                </a:solidFill>
                <a:latin typeface="Times New Roman" pitchFamily="-104" charset="0"/>
              </a:rPr>
              <a:t>REAL 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Communication</a:t>
            </a:r>
            <a:endParaRPr lang="en-US" dirty="0"/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304800" y="3057710"/>
            <a:ext cx="85344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encourage one another to reach out to each other?</a:t>
            </a: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algn="l"/>
            <a:r>
              <a:rPr lang="en-US" sz="4000" dirty="0">
                <a:latin typeface="Times New Roman" pitchFamily="-104" charset="0"/>
              </a:rPr>
              <a:t>Do harmony and balance apply to more than great music-making?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13716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   A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Attitude</a:t>
            </a:r>
            <a:endParaRPr lang="en-US" dirty="0"/>
          </a:p>
        </p:txBody>
      </p:sp>
      <p:sp>
        <p:nvSpPr>
          <p:cNvPr id="49156" name="Rectangle 6"/>
          <p:cNvSpPr>
            <a:spLocks noChangeArrowheads="1"/>
          </p:cNvSpPr>
          <p:nvPr/>
        </p:nvSpPr>
        <p:spPr bwMode="auto">
          <a:xfrm>
            <a:off x="304800" y="2286000"/>
            <a:ext cx="853440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generate the proper attitude?</a:t>
            </a: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algn="l"/>
            <a:r>
              <a:rPr lang="en-US" sz="4000" dirty="0">
                <a:latin typeface="Times New Roman" pitchFamily="-104" charset="0"/>
              </a:rPr>
              <a:t>Does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our</a:t>
            </a:r>
            <a:r>
              <a:rPr lang="en-US" sz="4000" dirty="0">
                <a:latin typeface="Times New Roman" pitchFamily="-104" charset="0"/>
              </a:rPr>
              <a:t> attitude play a crucial role in the outcome of the program’s success?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04800" y="13716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Responsibility</a:t>
            </a:r>
            <a:endParaRPr lang="en-US" dirty="0"/>
          </a:p>
        </p:txBody>
      </p:sp>
      <p:sp>
        <p:nvSpPr>
          <p:cNvPr id="51204" name="Rectangle 5"/>
          <p:cNvSpPr>
            <a:spLocks noChangeArrowheads="1"/>
          </p:cNvSpPr>
          <p:nvPr/>
        </p:nvSpPr>
        <p:spPr bwMode="auto">
          <a:xfrm>
            <a:off x="304800" y="2133600"/>
            <a:ext cx="85344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come together ready to invest energy for ongoing growth and development of our goals? </a:t>
            </a: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respond to each other in a fashion that will advance the entire program to the next level?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228600" y="14478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 E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Excellence</a:t>
            </a:r>
            <a:endParaRPr lang="en-US" dirty="0"/>
          </a:p>
        </p:txBody>
      </p:sp>
      <p:sp>
        <p:nvSpPr>
          <p:cNvPr id="53252" name="Rectangle 6"/>
          <p:cNvSpPr>
            <a:spLocks noChangeArrowheads="1"/>
          </p:cNvSpPr>
          <p:nvPr/>
        </p:nvSpPr>
        <p:spPr bwMode="auto">
          <a:xfrm>
            <a:off x="304800" y="2438400"/>
            <a:ext cx="8534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latin typeface="Times New Roman" pitchFamily="-104" charset="0"/>
              </a:rPr>
              <a:t>Do </a:t>
            </a:r>
            <a:r>
              <a:rPr lang="en-US" sz="4000" u="sng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>
                <a:latin typeface="Times New Roman" pitchFamily="-104" charset="0"/>
              </a:rPr>
              <a:t> reflect a sense of excellence to go beyond the basic requirements -- to put forth extra effort?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ChangeArrowheads="1"/>
          </p:cNvSpPr>
          <p:nvPr/>
        </p:nvSpPr>
        <p:spPr bwMode="auto">
          <a:xfrm>
            <a:off x="0" y="204733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After all, doesn’t </a:t>
            </a:r>
            <a:r>
              <a:rPr lang="en-US" sz="40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she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 deserve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 the very best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f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rom EVERYONE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?</a:t>
            </a:r>
            <a:endParaRPr lang="en-US" sz="9600" i="1" dirty="0">
              <a:solidFill>
                <a:schemeClr val="folHlink"/>
              </a:solidFill>
              <a:latin typeface="Times New Roman" pitchFamily="-104" charset="0"/>
            </a:endParaRPr>
          </a:p>
        </p:txBody>
      </p:sp>
      <p:pic>
        <p:nvPicPr>
          <p:cNvPr id="5" name="1f Slide 22 Star Spangled Banner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75611" y="1512474"/>
            <a:ext cx="7367470" cy="41442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587" name="Rectangle 6"/>
          <p:cNvSpPr>
            <a:spLocks noChangeArrowheads="1"/>
          </p:cNvSpPr>
          <p:nvPr/>
        </p:nvSpPr>
        <p:spPr bwMode="auto">
          <a:xfrm>
            <a:off x="0" y="-75904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i="1" dirty="0">
                <a:solidFill>
                  <a:srgbClr val="FFFF00"/>
                </a:solidFill>
                <a:latin typeface="Times New Roman" pitchFamily="-104" charset="0"/>
              </a:rPr>
              <a:t>Contact Information:</a:t>
            </a:r>
            <a:endParaRPr lang="en-US" sz="4000" i="1" dirty="0">
              <a:solidFill>
                <a:schemeClr val="hlink"/>
              </a:solidFill>
              <a:latin typeface="Times New Roman" pitchFamily="-104" charset="0"/>
            </a:endParaRPr>
          </a:p>
        </p:txBody>
      </p:sp>
      <p:sp>
        <p:nvSpPr>
          <p:cNvPr id="67588" name="Rectangle 7"/>
          <p:cNvSpPr>
            <a:spLocks noChangeArrowheads="1"/>
          </p:cNvSpPr>
          <p:nvPr/>
        </p:nvSpPr>
        <p:spPr bwMode="auto">
          <a:xfrm>
            <a:off x="3609606" y="2471946"/>
            <a:ext cx="3534008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@</a:t>
            </a:r>
            <a:r>
              <a:rPr lang="en-US" sz="3200" dirty="0" err="1" smtClean="0">
                <a:solidFill>
                  <a:srgbClr val="FFFF00"/>
                </a:solidFill>
                <a:latin typeface="Times New Roman" pitchFamily="-104" charset="0"/>
              </a:rPr>
              <a:t>MusicEdConsult</a:t>
            </a:r>
            <a:endParaRPr lang="en-US" sz="32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67589" name="Rectangle 12"/>
          <p:cNvSpPr>
            <a:spLocks noChangeArrowheads="1"/>
          </p:cNvSpPr>
          <p:nvPr/>
        </p:nvSpPr>
        <p:spPr bwMode="auto">
          <a:xfrm>
            <a:off x="0" y="48633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err="1">
                <a:latin typeface="Times New Roman" pitchFamily="-104" charset="0"/>
              </a:rPr>
              <a:t>marcia@musicedconsultants.net</a:t>
            </a:r>
            <a:endParaRPr lang="en-US" sz="3200" dirty="0">
              <a:latin typeface="Times New Roman" pitchFamily="-104" charset="0"/>
            </a:endParaRPr>
          </a:p>
        </p:txBody>
      </p:sp>
      <p:sp>
        <p:nvSpPr>
          <p:cNvPr id="67590" name="Rectangle 13"/>
          <p:cNvSpPr>
            <a:spLocks noChangeArrowheads="1"/>
          </p:cNvSpPr>
          <p:nvPr/>
        </p:nvSpPr>
        <p:spPr bwMode="auto">
          <a:xfrm>
            <a:off x="0" y="3174866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b="1" i="1" dirty="0">
                <a:solidFill>
                  <a:srgbClr val="FFFF00"/>
                </a:solidFill>
                <a:latin typeface="Times New Roman" pitchFamily="-104" charset="0"/>
              </a:rPr>
              <a:t>Thank </a:t>
            </a:r>
            <a:r>
              <a:rPr lang="en-US" sz="5400" b="1" i="1" dirty="0" smtClean="0">
                <a:solidFill>
                  <a:srgbClr val="FFFF00"/>
                </a:solidFill>
                <a:latin typeface="Times New Roman" pitchFamily="-104" charset="0"/>
              </a:rPr>
              <a:t>You, WMEA!</a:t>
            </a:r>
            <a:endParaRPr lang="en-US" sz="6000" b="1" i="1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10" name="Picture 9" descr="2016conferencelog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6803" y="4098791"/>
            <a:ext cx="1963906" cy="2447480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0" y="1156218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i="1" dirty="0" smtClean="0">
                <a:solidFill>
                  <a:srgbClr val="FFFF00"/>
                </a:solidFill>
                <a:latin typeface="Times New Roman" pitchFamily="-104" charset="0"/>
              </a:rPr>
              <a:t>Sessions Posted:</a:t>
            </a:r>
            <a:endParaRPr lang="en-US" sz="4000" i="1" dirty="0">
              <a:solidFill>
                <a:schemeClr val="hlink"/>
              </a:solidFill>
              <a:latin typeface="Times New Roman" pitchFamily="-104" charset="0"/>
            </a:endParaRPr>
          </a:p>
        </p:txBody>
      </p:sp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0" y="1671738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-104" charset="0"/>
              </a:rPr>
              <a:t>www.musicedconsultants.net</a:t>
            </a:r>
            <a:r>
              <a:rPr lang="en-US" sz="3200" dirty="0" smtClean="0">
                <a:latin typeface="Times New Roman" pitchFamily="-104" charset="0"/>
              </a:rPr>
              <a:t>/conference-materials</a:t>
            </a:r>
            <a:endParaRPr lang="en-US" sz="3200" dirty="0">
              <a:latin typeface="Times New Roman" pitchFamily="-104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9088" y="2256514"/>
            <a:ext cx="1184816" cy="971083"/>
          </a:xfrm>
          <a:prstGeom prst="rect">
            <a:avLst/>
          </a:prstGeom>
          <a:effectLst>
            <a:reflection stA="50000" endPos="75000" dist="12700" dir="5400000" sy="-100000" algn="bl" rotWithShape="0"/>
          </a:effectLst>
        </p:spPr>
      </p:pic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advClick="0">
            <mp:flip dir="u"/>
          </mp:transition>
        </mc:Choice>
    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<p:transition advClick="0">
            <p:newsflash/>
          </p:transition>
        </mc:Fallback>
      </mc:AlternateContent>
    </mc:Choice>
    <mc:Fallback>
      <mc:AlternateContent>
        <mc:Choice Requires="mp">
          <p:transition advClick="0">
            <p:newsflash/>
          </p:transition>
        </mc:Choice>
    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<p:transition advClick="0">
            <p:newsflash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8"/>
          <p:cNvSpPr>
            <a:spLocks noChangeArrowheads="1"/>
          </p:cNvSpPr>
          <p:nvPr/>
        </p:nvSpPr>
        <p:spPr bwMode="auto">
          <a:xfrm>
            <a:off x="0" y="152400"/>
            <a:ext cx="9144000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A focus on these </a:t>
            </a:r>
            <a:r>
              <a:rPr lang="en-US" sz="4400" i="1" u="sng" dirty="0">
                <a:latin typeface="Times New Roman" pitchFamily="-104" charset="0"/>
              </a:rPr>
              <a:t>5 C’s</a:t>
            </a:r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 is essential </a:t>
            </a:r>
          </a:p>
          <a:p>
            <a:pPr marL="457200" indent="-457200" algn="ctr"/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to prepare students for </a:t>
            </a:r>
            <a:r>
              <a:rPr lang="en-US" sz="4400" i="1" dirty="0" smtClean="0">
                <a:solidFill>
                  <a:srgbClr val="FFFF00"/>
                </a:solidFill>
                <a:latin typeface="Times New Roman" pitchFamily="-104" charset="0"/>
              </a:rPr>
              <a:t>their </a:t>
            </a:r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future.</a:t>
            </a:r>
            <a:endParaRPr lang="en-US" sz="3600" dirty="0">
              <a:latin typeface="Times New Roman" pitchFamily="-104" charset="0"/>
            </a:endParaRPr>
          </a:p>
        </p:txBody>
      </p:sp>
      <p:sp>
        <p:nvSpPr>
          <p:cNvPr id="9226" name="Rectangle 10"/>
          <p:cNvSpPr>
            <a:spLocks noChangeArrowheads="1"/>
          </p:cNvSpPr>
          <p:nvPr/>
        </p:nvSpPr>
        <p:spPr bwMode="auto">
          <a:xfrm>
            <a:off x="685800" y="2057400"/>
            <a:ext cx="4419600" cy="344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4400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 dirty="0">
                <a:latin typeface="Times New Roman" pitchFamily="-104" charset="0"/>
              </a:rPr>
              <a:t>ritical Thinking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 dirty="0">
                <a:latin typeface="Times New Roman" pitchFamily="-104" charset="0"/>
              </a:rPr>
              <a:t>ommunication 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 dirty="0">
                <a:latin typeface="Times New Roman" pitchFamily="-104" charset="0"/>
              </a:rPr>
              <a:t>ollaboration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 dirty="0">
                <a:latin typeface="Times New Roman" pitchFamily="-104" charset="0"/>
              </a:rPr>
              <a:t>reativity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4400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 dirty="0">
                <a:latin typeface="Times New Roman" pitchFamily="-104" charset="0"/>
              </a:rPr>
              <a:t>onfidence</a:t>
            </a:r>
            <a:endParaRPr lang="en-US" sz="3600" dirty="0">
              <a:latin typeface="Times New Roman" pitchFamily="-104" charset="0"/>
            </a:endParaRPr>
          </a:p>
        </p:txBody>
      </p:sp>
      <p:pic>
        <p:nvPicPr>
          <p:cNvPr id="20484" name="Picture 7" descr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3457834"/>
            <a:ext cx="3657600" cy="2147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reflection stA="50000" endPos="75000" dist="12700" dir="5400000" sy="-100000" algn="bl" rotWithShape="0"/>
          </a:effectLst>
        </p:spPr>
      </p:pic>
      <p:pic>
        <p:nvPicPr>
          <p:cNvPr id="20485" name="Picture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1776672"/>
            <a:ext cx="36576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6" name="Rectangle 1030"/>
          <p:cNvSpPr>
            <a:spLocks noChangeArrowheads="1"/>
          </p:cNvSpPr>
          <p:nvPr/>
        </p:nvSpPr>
        <p:spPr bwMode="auto">
          <a:xfrm>
            <a:off x="1371600" y="5562600"/>
            <a:ext cx="3086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4400" i="1" dirty="0">
                <a:solidFill>
                  <a:srgbClr val="FFFF00"/>
                </a:solidFill>
                <a:latin typeface="Times New Roman" pitchFamily="-104" charset="0"/>
              </a:rPr>
              <a:t>Therefore. . 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6" grpId="0"/>
      <p:bldP spid="2048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928688" y="942975"/>
            <a:ext cx="70437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Life Skills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Practice Room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04800" y="2040456"/>
            <a:ext cx="4490181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latin typeface="Times New Roman" pitchFamily="-104" charset="0"/>
              </a:rPr>
              <a:t>How does music create 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MORE </a:t>
            </a:r>
            <a:r>
              <a:rPr lang="en-US" sz="4000" dirty="0" smtClean="0">
                <a:latin typeface="Times New Roman" pitchFamily="-104" charset="0"/>
              </a:rPr>
              <a:t>than music and how does it all comes together to create something </a:t>
            </a:r>
            <a:r>
              <a:rPr lang="en-US" sz="4000" b="1" dirty="0" smtClean="0">
                <a:solidFill>
                  <a:srgbClr val="FFFF00"/>
                </a:solidFill>
                <a:effectLst/>
                <a:latin typeface="Times New Roman" pitchFamily="-104" charset="0"/>
              </a:rPr>
              <a:t>GREAT</a:t>
            </a:r>
            <a:r>
              <a:rPr lang="en-US" sz="4000" dirty="0" smtClean="0">
                <a:latin typeface="Times New Roman" pitchFamily="-104" charset="0"/>
              </a:rPr>
              <a:t>?</a:t>
            </a:r>
          </a:p>
        </p:txBody>
      </p:sp>
      <p:pic>
        <p:nvPicPr>
          <p:cNvPr id="6" name="Picture 5" descr="Screen Shot 2016-02-11 at 11.12.5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6561" y="2040456"/>
            <a:ext cx="2937583" cy="3406703"/>
          </a:xfrm>
          <a:prstGeom prst="rect">
            <a:avLst/>
          </a:prstGeom>
          <a:ln>
            <a:noFill/>
          </a:ln>
          <a:effectLst>
            <a:reflection stA="50000" endPos="75000" dist="12700" dir="5400000" sy="-100000" algn="bl" rotWithShape="0"/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4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4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45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4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7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5" grpId="0"/>
      <p:bldP spid="645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64515" name="Rectangle 3"/>
          <p:cNvSpPr>
            <a:spLocks noChangeArrowheads="1"/>
          </p:cNvSpPr>
          <p:nvPr/>
        </p:nvSpPr>
        <p:spPr bwMode="auto">
          <a:xfrm>
            <a:off x="928688" y="942975"/>
            <a:ext cx="7043737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44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Life Skills</a:t>
            </a:r>
            <a:r>
              <a:rPr lang="en-US" sz="44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Practice Room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64516" name="Rectangle 4"/>
          <p:cNvSpPr>
            <a:spLocks noChangeArrowheads="1"/>
          </p:cNvSpPr>
          <p:nvPr/>
        </p:nvSpPr>
        <p:spPr bwMode="auto">
          <a:xfrm>
            <a:off x="304800" y="1828800"/>
            <a:ext cx="7667625" cy="372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1.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ritical Thinking</a:t>
            </a:r>
            <a:r>
              <a:rPr lang="en-US" sz="3600" b="1" dirty="0">
                <a:latin typeface="Times New Roman" pitchFamily="-104" charset="0"/>
              </a:rPr>
              <a:t>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lvl="1" algn="l"/>
            <a:r>
              <a:rPr lang="en-US" sz="3200" dirty="0">
                <a:latin typeface="Times New Roman" pitchFamily="-104" charset="0"/>
              </a:rPr>
              <a:t>Ability to reason effectively and 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solve </a:t>
            </a:r>
            <a:endParaRPr lang="en-US" sz="32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	problems </a:t>
            </a:r>
            <a:r>
              <a:rPr lang="en-US" sz="3200" dirty="0" smtClean="0">
                <a:latin typeface="Times New Roman" pitchFamily="-104" charset="0"/>
              </a:rPr>
              <a:t>and </a:t>
            </a:r>
            <a:r>
              <a:rPr lang="en-US" sz="3200" dirty="0" smtClean="0">
                <a:latin typeface="Times New Roman"/>
                <a:cs typeface="Times New Roman"/>
              </a:rPr>
              <a:t>analyze how parts </a:t>
            </a:r>
          </a:p>
          <a:p>
            <a:r>
              <a:rPr lang="en-US" sz="3200" dirty="0" smtClean="0">
                <a:latin typeface="Times New Roman"/>
                <a:cs typeface="Times New Roman"/>
              </a:rPr>
              <a:t>	of a whole interact with each other to 	</a:t>
            </a:r>
            <a:r>
              <a:rPr lang="en-US" sz="32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produce overall outcomes </a:t>
            </a:r>
            <a:r>
              <a:rPr lang="en-US" sz="3200" dirty="0" smtClean="0">
                <a:latin typeface="Times New Roman"/>
                <a:cs typeface="Times New Roman"/>
              </a:rPr>
              <a:t>in complex 	systems.</a:t>
            </a:r>
            <a:endParaRPr lang="en-US" sz="32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lvl="1" algn="l"/>
            <a:endParaRPr lang="en-US" sz="2000" dirty="0" smtClean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Practice Room</a:t>
            </a:r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sp>
        <p:nvSpPr>
          <p:cNvPr id="24580" name="Rectangle 4"/>
          <p:cNvSpPr>
            <a:spLocks noChangeArrowheads="1"/>
          </p:cNvSpPr>
          <p:nvPr/>
        </p:nvSpPr>
        <p:spPr bwMode="auto">
          <a:xfrm>
            <a:off x="0" y="1371600"/>
            <a:ext cx="9144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b="1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Solve Problems</a:t>
            </a:r>
            <a:endParaRPr lang="en-US" sz="24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	EX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: Having a problem getting</a:t>
            </a:r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</a:t>
            </a:r>
          </a:p>
          <a:p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people to 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turn off their phones and</a:t>
            </a:r>
            <a:endParaRPr lang="en-US" sz="4400" dirty="0" smtClean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  <a:p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beepers </a:t>
            </a:r>
            <a:r>
              <a:rPr lang="en-US" sz="4400" dirty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at your concerts</a:t>
            </a:r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? One teacher</a:t>
            </a:r>
          </a:p>
          <a:p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challenged his students to come up   </a:t>
            </a:r>
          </a:p>
          <a:p>
            <a:r>
              <a:rPr lang="en-US" sz="4400" dirty="0" smtClean="0">
                <a:effectLst>
                  <a:outerShdw blurRad="50800" dist="38100" dir="2700000">
                    <a:srgbClr val="000000">
                      <a:alpha val="43000"/>
                    </a:srgbClr>
                  </a:outerShdw>
                </a:effectLst>
                <a:latin typeface="Times New Roman" pitchFamily="-104" charset="0"/>
              </a:rPr>
              <a:t>   with the solution. Here it is. . .</a:t>
            </a:r>
          </a:p>
          <a:p>
            <a:endParaRPr lang="en-US" sz="4400" dirty="0">
              <a:effectLst>
                <a:outerShdw blurRad="50800" dist="38100" dir="2700000">
                  <a:srgbClr val="000000">
                    <a:alpha val="43000"/>
                  </a:srgbClr>
                </a:outerShdw>
              </a:effectLst>
              <a:latin typeface="Times New Roman" pitchFamily="-104" charset="0"/>
            </a:endParaRPr>
          </a:p>
        </p:txBody>
      </p:sp>
      <p:pic>
        <p:nvPicPr>
          <p:cNvPr id="44037" name="Picture 5" descr="Basso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36478" y="1562120"/>
            <a:ext cx="7094766" cy="74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036478" y="1614184"/>
            <a:ext cx="7094766" cy="4031873"/>
          </a:xfrm>
          <a:prstGeom prst="rect">
            <a:avLst/>
          </a:prstGeom>
          <a:noFill/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FFFF00"/>
                </a:solidFill>
                <a:latin typeface="Times New Roman"/>
                <a:cs typeface="Times New Roman"/>
              </a:rPr>
              <a:t>EXAMPLE: </a:t>
            </a:r>
            <a:r>
              <a:rPr lang="en-US" sz="3200" dirty="0" smtClean="0">
                <a:latin typeface="Times New Roman"/>
                <a:cs typeface="Times New Roman"/>
              </a:rPr>
              <a:t>Ability to analyze how parts </a:t>
            </a:r>
          </a:p>
          <a:p>
            <a:r>
              <a:rPr lang="en-US" sz="3200" dirty="0" smtClean="0">
                <a:latin typeface="Times New Roman"/>
                <a:cs typeface="Times New Roman"/>
              </a:rPr>
              <a:t>of a whole interact with each other to </a:t>
            </a:r>
            <a:r>
              <a:rPr lang="en-US" sz="3200" u="sng" dirty="0" smtClean="0">
                <a:solidFill>
                  <a:srgbClr val="FFFF00"/>
                </a:solidFill>
                <a:latin typeface="Times New Roman"/>
                <a:cs typeface="Times New Roman"/>
              </a:rPr>
              <a:t>produce overall outcomes </a:t>
            </a:r>
            <a:r>
              <a:rPr lang="en-US" sz="3200" dirty="0" smtClean="0">
                <a:latin typeface="Times New Roman"/>
                <a:cs typeface="Times New Roman"/>
              </a:rPr>
              <a:t>in complex systems.</a:t>
            </a:r>
          </a:p>
          <a:p>
            <a:endParaRPr lang="en-US" sz="3200" dirty="0" smtClean="0">
              <a:latin typeface="Times New Roman"/>
              <a:cs typeface="Times New Roman"/>
            </a:endParaRPr>
          </a:p>
          <a:p>
            <a:r>
              <a:rPr lang="en-US" sz="3200" dirty="0" smtClean="0">
                <a:latin typeface="Times New Roman"/>
                <a:cs typeface="Times New Roman"/>
              </a:rPr>
              <a:t>See how this creative young man used this concept to produce a remarkable outcome!</a:t>
            </a:r>
            <a:endParaRPr lang="en-US" sz="3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53182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209800" y="578644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latin typeface="Times New Roman" pitchFamily="-104" charset="0"/>
            </a:endParaRPr>
          </a:p>
        </p:txBody>
      </p:sp>
      <p:pic>
        <p:nvPicPr>
          <p:cNvPr id="7" name="Star Wars - The Force Theme (Violin Cover) - Jeffrey Ding He copy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694190"/>
            <a:ext cx="9144000" cy="5143500"/>
          </a:xfrm>
          <a:prstGeom prst="rect">
            <a:avLst/>
          </a:prstGeom>
        </p:spPr>
      </p:pic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0" y="1088497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3200" dirty="0" smtClean="0">
                <a:latin typeface="Times New Roman" pitchFamily="-104" charset="0"/>
              </a:rPr>
              <a:t>JEFFREY DING - </a:t>
            </a:r>
            <a:r>
              <a:rPr lang="en-US" sz="3200" dirty="0" smtClean="0">
                <a:latin typeface="Times New Roman"/>
                <a:cs typeface="Times New Roman"/>
              </a:rPr>
              <a:t>Produce overall outcomes </a:t>
            </a:r>
            <a:endParaRPr lang="en-US" sz="3200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Music Skills Practice Room is. . .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2133600" y="838200"/>
            <a:ext cx="45497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The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Life Skills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Practice Room</a:t>
            </a:r>
            <a:endParaRPr lang="en-US" sz="44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04800" y="1600200"/>
            <a:ext cx="8686800" cy="56938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>
              <a:srgbClr val="000000">
                <a:alpha val="43000"/>
              </a:srgbClr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2.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ommunication</a:t>
            </a:r>
            <a:r>
              <a:rPr lang="en-US" sz="3600" b="1" dirty="0">
                <a:latin typeface="Times New Roman" pitchFamily="-104" charset="0"/>
              </a:rPr>
              <a:t>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 smtClean="0">
              <a:latin typeface="Times New Roman" pitchFamily="-104" charset="0"/>
            </a:endParaRPr>
          </a:p>
          <a:p>
            <a:pPr lvl="1"/>
            <a:r>
              <a:rPr lang="en-US" sz="3200" dirty="0" smtClean="0">
                <a:latin typeface="Times New Roman" pitchFamily="-104" charset="0"/>
              </a:rPr>
              <a:t>Ability to </a:t>
            </a:r>
            <a:r>
              <a:rPr lang="en-US" sz="3200" u="sng" dirty="0" smtClean="0">
                <a:solidFill>
                  <a:srgbClr val="FFFF00"/>
                </a:solidFill>
                <a:latin typeface="Times New Roman" pitchFamily="-104" charset="0"/>
              </a:rPr>
              <a:t>listen</a:t>
            </a:r>
            <a:r>
              <a:rPr lang="en-US" sz="3200" dirty="0" smtClean="0">
                <a:latin typeface="Times New Roman" pitchFamily="-104" charset="0"/>
              </a:rPr>
              <a:t> </a:t>
            </a:r>
          </a:p>
          <a:p>
            <a:pPr lvl="1"/>
            <a:r>
              <a:rPr lang="en-US" sz="3200" dirty="0" smtClean="0">
                <a:latin typeface="Times New Roman" pitchFamily="-104" charset="0"/>
              </a:rPr>
              <a:t>effectively</a:t>
            </a:r>
          </a:p>
          <a:p>
            <a:pPr lvl="1" algn="l"/>
            <a:endParaRPr lang="en-US" sz="2000" dirty="0" smtClean="0">
              <a:latin typeface="Times New Roman" pitchFamily="-104" charset="0"/>
            </a:endParaRP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Ability </a:t>
            </a:r>
            <a:r>
              <a:rPr lang="en-US" sz="3200" dirty="0">
                <a:latin typeface="Times New Roman" pitchFamily="-104" charset="0"/>
              </a:rPr>
              <a:t>to </a:t>
            </a:r>
            <a:r>
              <a:rPr lang="en-US" sz="3200" u="sng" dirty="0">
                <a:solidFill>
                  <a:srgbClr val="FFFF00"/>
                </a:solidFill>
                <a:latin typeface="Times New Roman" pitchFamily="-104" charset="0"/>
              </a:rPr>
              <a:t>express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</a:p>
          <a:p>
            <a:pPr lvl="1" algn="l"/>
            <a:r>
              <a:rPr lang="en-US" sz="3200" u="sng" dirty="0">
                <a:solidFill>
                  <a:srgbClr val="FFFF00"/>
                </a:solidFill>
                <a:latin typeface="Times New Roman" pitchFamily="-104" charset="0"/>
              </a:rPr>
              <a:t>thoughts</a:t>
            </a:r>
            <a:r>
              <a:rPr lang="en-US" sz="3200" dirty="0">
                <a:latin typeface="Times New Roman" pitchFamily="-104" charset="0"/>
              </a:rPr>
              <a:t> effectively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with others</a:t>
            </a:r>
            <a:r>
              <a:rPr lang="en-US" sz="3200" dirty="0" smtClean="0">
                <a:latin typeface="Times New Roman" pitchFamily="-104" charset="0"/>
              </a:rPr>
              <a:t> – </a:t>
            </a: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both </a:t>
            </a:r>
            <a:r>
              <a:rPr lang="en-US" sz="3200" dirty="0">
                <a:latin typeface="Times New Roman" pitchFamily="-104" charset="0"/>
              </a:rPr>
              <a:t>verbally and</a:t>
            </a:r>
            <a:r>
              <a:rPr lang="en-US" sz="3200" dirty="0" smtClean="0">
                <a:latin typeface="Times New Roman" pitchFamily="-104" charset="0"/>
              </a:rPr>
              <a:t> non</a:t>
            </a:r>
            <a:r>
              <a:rPr lang="en-US" sz="3200" dirty="0">
                <a:latin typeface="Times New Roman" pitchFamily="-104" charset="0"/>
              </a:rPr>
              <a:t>-</a:t>
            </a:r>
            <a:r>
              <a:rPr lang="en-US" sz="3200" dirty="0" smtClean="0">
                <a:latin typeface="Times New Roman" pitchFamily="-104" charset="0"/>
              </a:rPr>
              <a:t>verbally</a:t>
            </a: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Have you tried </a:t>
            </a:r>
            <a:r>
              <a:rPr lang="en-US" sz="3200" i="1" dirty="0" smtClean="0">
                <a:solidFill>
                  <a:srgbClr val="FFFF00"/>
                </a:solidFill>
                <a:latin typeface="Times New Roman" pitchFamily="-104" charset="0"/>
              </a:rPr>
              <a:t>Result-driven Communication</a:t>
            </a:r>
            <a:r>
              <a:rPr lang="en-US" sz="3200" dirty="0" smtClean="0">
                <a:latin typeface="Times New Roman" pitchFamily="-104" charset="0"/>
              </a:rPr>
              <a:t>?</a:t>
            </a:r>
          </a:p>
          <a:p>
            <a:pPr lvl="1" algn="l"/>
            <a:endParaRPr lang="en-US" sz="3200" dirty="0" smtClean="0">
              <a:latin typeface="Times New Roman" pitchFamily="-104" charset="0"/>
            </a:endParaRPr>
          </a:p>
          <a:p>
            <a:pPr lvl="1" algn="l"/>
            <a:endParaRPr lang="en-US" sz="2000" dirty="0">
              <a:latin typeface="Times New Roman" pitchFamily="-104" charset="0"/>
            </a:endParaRPr>
          </a:p>
        </p:txBody>
      </p:sp>
      <p:pic>
        <p:nvPicPr>
          <p:cNvPr id="26629" name="Picture 9" descr="1459055735_3480b405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24400" y="1752600"/>
            <a:ext cx="4267200" cy="342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2|3.1"/>
</p:tagLst>
</file>

<file path=ppt/theme/theme1.xml><?xml version="1.0" encoding="utf-8"?>
<a:theme xmlns:a="http://schemas.openxmlformats.org/drawingml/2006/main" name="Calm Seas">
  <a:themeElements>
    <a:clrScheme name="Calm Seas 1">
      <a:dk1>
        <a:srgbClr val="010199"/>
      </a:dk1>
      <a:lt1>
        <a:srgbClr val="FFFFFF"/>
      </a:lt1>
      <a:dk2>
        <a:srgbClr val="A2B3DD"/>
      </a:dk2>
      <a:lt2>
        <a:srgbClr val="FFFFFF"/>
      </a:lt2>
      <a:accent1>
        <a:srgbClr val="33CCCC"/>
      </a:accent1>
      <a:accent2>
        <a:srgbClr val="00C600"/>
      </a:accent2>
      <a:accent3>
        <a:srgbClr val="CED6EB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Calm Seas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Calm Seas 1">
        <a:dk1>
          <a:srgbClr val="010199"/>
        </a:dk1>
        <a:lt1>
          <a:srgbClr val="FFFFFF"/>
        </a:lt1>
        <a:dk2>
          <a:srgbClr val="A2B3DD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CED6EB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2">
        <a:dk1>
          <a:srgbClr val="000066"/>
        </a:dk1>
        <a:lt1>
          <a:srgbClr val="FFFFFF"/>
        </a:lt1>
        <a:dk2>
          <a:srgbClr val="A2B3DD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CED6EB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3">
        <a:dk1>
          <a:srgbClr val="000000"/>
        </a:dk1>
        <a:lt1>
          <a:srgbClr val="FFFFFF"/>
        </a:lt1>
        <a:dk2>
          <a:srgbClr val="A2B3DD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CED6EB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4">
        <a:dk1>
          <a:srgbClr val="003366"/>
        </a:dk1>
        <a:lt1>
          <a:srgbClr val="FFFFFF"/>
        </a:lt1>
        <a:dk2>
          <a:srgbClr val="A2B3DD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CED6EB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399</TotalTime>
  <Words>989</Words>
  <Application>Microsoft Macintosh PowerPoint</Application>
  <PresentationFormat>On-screen Show (4:3)</PresentationFormat>
  <Paragraphs>198</Paragraphs>
  <Slides>28</Slides>
  <Notes>27</Notes>
  <HiddenSlides>0</HiddenSlides>
  <MMClips>6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Calm Seas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Get EVERYONE on the Same Page </vt:lpstr>
      <vt:lpstr>Slide 19</vt:lpstr>
      <vt:lpstr>Get EVERYONE on the Same Page</vt:lpstr>
      <vt:lpstr>Slide 21</vt:lpstr>
      <vt:lpstr>Get EVERYONE on the Same Page</vt:lpstr>
      <vt:lpstr>Slide 23</vt:lpstr>
      <vt:lpstr>Slide 24</vt:lpstr>
      <vt:lpstr>Slide 25</vt:lpstr>
      <vt:lpstr>Slide 26</vt:lpstr>
      <vt:lpstr>Slide 27</vt:lpstr>
      <vt:lpstr>Slide 28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Marcia Neel</dc:creator>
  <cp:lastModifiedBy>Marcia Neel</cp:lastModifiedBy>
  <cp:revision>205</cp:revision>
  <dcterms:created xsi:type="dcterms:W3CDTF">2016-02-12T20:59:08Z</dcterms:created>
  <dcterms:modified xsi:type="dcterms:W3CDTF">2016-02-12T21:09:03Z</dcterms:modified>
</cp:coreProperties>
</file>