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tags/tag1.xml" ContentType="application/vnd.openxmlformats-officedocument.presentationml.tags+xml"/>
  <Override PartName="/ppt/notesSlides/notesSlide30.xml" ContentType="application/vnd.openxmlformats-officedocument.presentationml.notesSlide+xml"/>
  <Default Extension="bin" ContentType="application/vnd.openxmlformats-officedocument.presentationml.printerSettings"/>
  <Override PartName="/ppt/notesSlides/notesSlide1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3.xml" ContentType="application/vnd.openxmlformats-officedocument.presentationml.slide+xml"/>
  <Override PartName="/ppt/notesSlides/notesSlide3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notesSlides/notesSlide4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26.xml" ContentType="application/vnd.openxmlformats-officedocument.presentationml.notesSlide+xml"/>
  <Override PartName="/ppt/notesSlides/notesSlide45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15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notesSlides/notesSlide3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11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notesSlides/notesSlide23.xml" ContentType="application/vnd.openxmlformats-officedocument.presentationml.notes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2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notesSlides/notesSlide27.xml" ContentType="application/vnd.openxmlformats-officedocument.presentationml.notesSlide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1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notesSlides/notesSlide4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Override PartName="/ppt/notesSlides/notesSlide39.xml" ContentType="application/vnd.openxmlformats-officedocument.presentationml.notesSlide+xml"/>
  <Default Extension="png" ContentType="image/png"/>
  <Override PartName="/ppt/notesSlides/notesSlide25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4069" r:id="rId1"/>
  </p:sldMasterIdLst>
  <p:notesMasterIdLst>
    <p:notesMasterId r:id="rId47"/>
  </p:notesMasterIdLst>
  <p:handoutMasterIdLst>
    <p:handoutMasterId r:id="rId48"/>
  </p:handoutMasterIdLst>
  <p:sldIdLst>
    <p:sldId id="499" r:id="rId2"/>
    <p:sldId id="418" r:id="rId3"/>
    <p:sldId id="259" r:id="rId4"/>
    <p:sldId id="367" r:id="rId5"/>
    <p:sldId id="345" r:id="rId6"/>
    <p:sldId id="373" r:id="rId7"/>
    <p:sldId id="374" r:id="rId8"/>
    <p:sldId id="420" r:id="rId9"/>
    <p:sldId id="368" r:id="rId10"/>
    <p:sldId id="392" r:id="rId11"/>
    <p:sldId id="431" r:id="rId12"/>
    <p:sldId id="442" r:id="rId13"/>
    <p:sldId id="401" r:id="rId14"/>
    <p:sldId id="427" r:id="rId15"/>
    <p:sldId id="443" r:id="rId16"/>
    <p:sldId id="444" r:id="rId17"/>
    <p:sldId id="445" r:id="rId18"/>
    <p:sldId id="412" r:id="rId19"/>
    <p:sldId id="530" r:id="rId20"/>
    <p:sldId id="531" r:id="rId21"/>
    <p:sldId id="533" r:id="rId22"/>
    <p:sldId id="532" r:id="rId23"/>
    <p:sldId id="353" r:id="rId24"/>
    <p:sldId id="528" r:id="rId25"/>
    <p:sldId id="413" r:id="rId26"/>
    <p:sldId id="354" r:id="rId27"/>
    <p:sldId id="379" r:id="rId28"/>
    <p:sldId id="376" r:id="rId29"/>
    <p:sldId id="525" r:id="rId30"/>
    <p:sldId id="526" r:id="rId31"/>
    <p:sldId id="527" r:id="rId32"/>
    <p:sldId id="357" r:id="rId33"/>
    <p:sldId id="430" r:id="rId34"/>
    <p:sldId id="358" r:id="rId35"/>
    <p:sldId id="359" r:id="rId36"/>
    <p:sldId id="361" r:id="rId37"/>
    <p:sldId id="395" r:id="rId38"/>
    <p:sldId id="362" r:id="rId39"/>
    <p:sldId id="369" r:id="rId40"/>
    <p:sldId id="364" r:id="rId41"/>
    <p:sldId id="365" r:id="rId42"/>
    <p:sldId id="417" r:id="rId43"/>
    <p:sldId id="419" r:id="rId44"/>
    <p:sldId id="421" r:id="rId45"/>
    <p:sldId id="529" r:id="rId46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0000"/>
    <a:srgbClr val="FFFFFF"/>
    <a:srgbClr val="FFFF00"/>
    <a:srgbClr val="2444C7"/>
    <a:srgbClr val="4890C5"/>
    <a:srgbClr val="4D9AFF"/>
    <a:srgbClr val="1A85FF"/>
    <a:srgbClr val="E58955"/>
    <a:srgbClr val="663300"/>
    <a:srgbClr val="33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60" autoAdjust="0"/>
    <p:restoredTop sz="95513" autoAdjust="0"/>
  </p:normalViewPr>
  <p:slideViewPr>
    <p:cSldViewPr>
      <p:cViewPr>
        <p:scale>
          <a:sx n="100" d="100"/>
          <a:sy n="100" d="100"/>
        </p:scale>
        <p:origin x="-58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-2520" y="-104"/>
      </p:cViewPr>
      <p:guideLst>
        <p:guide orient="horz" pos="2891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handoutMaster" Target="handoutMasters/handout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1/24/16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1/24/16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1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10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11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12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13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14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15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16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17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18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19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20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21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22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23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24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25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53249C-0124-C842-94CC-967B691BC945}" type="slidenum">
              <a:rPr lang="en-US">
                <a:latin typeface="Times" charset="0"/>
              </a:rPr>
              <a:pPr/>
              <a:t>26</a:t>
            </a:fld>
            <a:endParaRPr lang="en-US">
              <a:latin typeface="Times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27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28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29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30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31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796D4-2468-D241-AEE4-66E9989D8D25}" type="slidenum">
              <a:rPr lang="en-US">
                <a:latin typeface="Times" charset="0"/>
              </a:rPr>
              <a:pPr/>
              <a:t>32</a:t>
            </a:fld>
            <a:endParaRPr lang="en-US">
              <a:latin typeface="Times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33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22F2C-74E5-1B42-B6C2-D65B614F5CB8}" type="slidenum">
              <a:rPr lang="en-US">
                <a:latin typeface="Times" charset="0"/>
              </a:rPr>
              <a:pPr/>
              <a:t>34</a:t>
            </a:fld>
            <a:endParaRPr lang="en-US">
              <a:latin typeface="Times" charset="0"/>
            </a:endParaRPr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0EA7B2-6225-2841-AD00-BA1FADCBDB0A}" type="slidenum">
              <a:rPr lang="en-US">
                <a:latin typeface="Times" charset="0"/>
              </a:rPr>
              <a:pPr/>
              <a:t>35</a:t>
            </a:fld>
            <a:endParaRPr lang="en-US">
              <a:latin typeface="Times" charset="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4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FF3CE-7206-C54C-B3FB-F0122E611A2A}" type="slidenum">
              <a:rPr lang="en-US">
                <a:latin typeface="Times" charset="0"/>
              </a:rPr>
              <a:pPr/>
              <a:t>41</a:t>
            </a:fld>
            <a:endParaRPr lang="en-US">
              <a:latin typeface="Times" charset="0"/>
            </a:endParaRPr>
          </a:p>
        </p:txBody>
      </p:sp>
      <p:sp>
        <p:nvSpPr>
          <p:cNvPr id="7782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782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42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43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44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45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911E31-A891-7145-813C-32B07326DB4A}" type="slidenum">
              <a:rPr lang="en-US">
                <a:latin typeface="Times" charset="0"/>
              </a:rPr>
              <a:pPr/>
              <a:t>5</a:t>
            </a:fld>
            <a:endParaRPr lang="en-US">
              <a:latin typeface="Times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827501BC-4349-A844-BA03-C42FA1A8B46F}" type="slidenum">
              <a:rPr lang="en-US" sz="1200"/>
              <a:pPr algn="r" eaLnBrk="0" hangingPunct="0"/>
              <a:t>6</a:t>
            </a:fld>
            <a:endParaRPr lang="en-US" sz="1200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7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8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4C40B-BD92-904B-B0D1-39491AF29CEA}" type="slidenum">
              <a:rPr lang="en-US">
                <a:latin typeface="Times" charset="0"/>
              </a:rPr>
              <a:pPr/>
              <a:t>9</a:t>
            </a:fld>
            <a:endParaRPr lang="en-US">
              <a:latin typeface="Times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2CC2A0-207B-324C-9854-DFDA1863FDE1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AEA901-911E-8F4B-ADE6-4DAAFA38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347133-5F69-4640-A4AA-4405A49ED681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298BF-2ED1-C641-8AF2-D62E0FB0FC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128916-3468-0F48-8867-0723C64D51C4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830AD8-A0C4-9245-9CC9-F064FDAEB2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1/24/16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2895-75B7-7F42-B0DA-5DCF2C23CB47}" type="datetime1">
              <a:rPr lang="en-US"/>
              <a:pPr>
                <a:defRPr/>
              </a:pPr>
              <a:t>1/24/16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ABC7-3438-0242-9902-1569626F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1/24/16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69239-3426-2942-8EA9-48A848B123C2}" type="datetime1">
              <a:rPr lang="en-US"/>
              <a:pPr>
                <a:defRPr/>
              </a:pPr>
              <a:t>1/24/16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A4C9D-5E3E-F844-B17C-D86FA4D50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0166F8-CE87-8B43-BAE2-65CDED238B66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91FE74-AD99-234C-AAB2-EBF98255DF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144613-3C06-4C49-AAF4-D49BC73B3724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2BA3FF-04C3-304C-AFAC-535F33ABCD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AF616D-1AB2-584A-ABDC-F8AFEBF9E4D3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5A3C15-6233-A445-AFD5-FCAA310809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FD230F-A3F0-5041-8E23-129B9FF44FF8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15CF69-2477-6646-8D09-BB92A8E738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AF37C9-2858-2148-A578-424EB224237F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FBA6AC-771E-6B4B-A2B5-C6E1E0B157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818DE9-B5AB-A045-89EF-2CB70DA3856F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B258C2-9E0C-F843-94B0-06B40E8DF8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1F48C1-105D-9946-8B5E-4E7A0D78D215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5B5DC3-9D3E-EE47-91E6-964F596B2AE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6CA918-6897-3547-9585-3256AAB893D3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4FF567-FC49-4B4E-BB0F-A4A90FB61F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0232422-39F9-8E4E-9D55-B4F015B40938}" type="datetime1">
              <a:rPr lang="en-US" smtClean="0"/>
              <a:pPr>
                <a:defRPr/>
              </a:pPr>
              <a:t>1/24/16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www.musicachievementcouncil.org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65C1D2B-DEBA-2D44-B1C4-CDFCB62A14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1" r:id="rId12"/>
    <p:sldLayoutId id="2147484082" r:id="rId13"/>
    <p:sldLayoutId id="2147484083" r:id="rId14"/>
    <p:sldLayoutId id="2147484084" r:id="rId15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png"/><Relationship Id="rId5" Type="http://schemas.openxmlformats.org/officeDocument/2006/relationships/image" Target="../media/image2.jpe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4" Type="http://schemas.openxmlformats.org/officeDocument/2006/relationships/image" Target="../media/image22.png"/><Relationship Id="rId1" Type="http://schemas.openxmlformats.org/officeDocument/2006/relationships/video" Target="file://localhost/Users/marcianeel/Desktop/NAfME%20EastDiv%20R&amp;R%20Videos%20Used%20copy/a%20The%20Parent%20Band.mp4" TargetMode="External"/><Relationship Id="rId2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image" Target="../media/image25.png"/><Relationship Id="rId1" Type="http://schemas.openxmlformats.org/officeDocument/2006/relationships/video" Target="file://localhost/Users/marcianeel/Desktop/NAMM%20Show%20Videos/Slide%2023%20Mariachi%20Performance:Bailey%20copy.mov" TargetMode="External"/><Relationship Id="rId2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png"/><Relationship Id="rId5" Type="http://schemas.openxmlformats.org/officeDocument/2006/relationships/image" Target="../media/image28.jpe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image" Target="../media/image32.png"/><Relationship Id="rId1" Type="http://schemas.openxmlformats.org/officeDocument/2006/relationships/video" Target="file://localhost/Users/marcianeel/Desktop/NAfME%20EastDiv%20R&amp;R%20Videos%20Used%20copy/c%20Why%20Stay%20in%20Band.mp4" TargetMode="External"/><Relationship Id="rId2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9.png"/><Relationship Id="rId5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38.jpeg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4" Type="http://schemas.openxmlformats.org/officeDocument/2006/relationships/image" Target="../media/image42.png"/><Relationship Id="rId1" Type="http://schemas.openxmlformats.org/officeDocument/2006/relationships/video" Target="file://localhost/Users/marcianeel/Desktop/NAfME%20EastDiv%20R&amp;R%20Videos%20Used%20copy/d%20There%20Is%20A%20Place.mp4" TargetMode="External"/><Relationship Id="rId2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4" Type="http://schemas.openxmlformats.org/officeDocument/2006/relationships/image" Target="../media/image47.png"/><Relationship Id="rId1" Type="http://schemas.openxmlformats.org/officeDocument/2006/relationships/video" Target="file://localhost/Users/marcianeel/Desktop/Projects/OKMEA%202014/OKMEA%20PPTS/1%20R&amp;R%20PPT/OKMEA%20R&amp;R%20Videos/22%20First%20Performance.mov" TargetMode="External"/><Relationship Id="rId2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1.png"/><Relationship Id="rId1" Type="http://schemas.openxmlformats.org/officeDocument/2006/relationships/video" Target="file://localhost/Users/marcianeel/Desktop/Projects/OKMEA%202014/OKMEA%20PPTS/1%20R&amp;R%20PPT/OKMEA%20R&amp;R%20Videos/37%20MAC_DrTim.mp4" TargetMode="External"/><Relationship Id="rId2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4" Type="http://schemas.openxmlformats.org/officeDocument/2006/relationships/image" Target="../media/image56.png"/><Relationship Id="rId5" Type="http://schemas.openxmlformats.org/officeDocument/2006/relationships/image" Target="../media/image57.jpe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8.png"/><Relationship Id="rId12" Type="http://schemas.openxmlformats.org/officeDocument/2006/relationships/image" Target="../media/image69.png"/><Relationship Id="rId13" Type="http://schemas.openxmlformats.org/officeDocument/2006/relationships/image" Target="../media/image70.png"/><Relationship Id="rId14" Type="http://schemas.openxmlformats.org/officeDocument/2006/relationships/image" Target="../media/image71.jpeg"/><Relationship Id="rId15" Type="http://schemas.openxmlformats.org/officeDocument/2006/relationships/image" Target="../media/image54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jpeg"/><Relationship Id="rId6" Type="http://schemas.openxmlformats.org/officeDocument/2006/relationships/image" Target="../media/image63.png"/><Relationship Id="rId7" Type="http://schemas.openxmlformats.org/officeDocument/2006/relationships/image" Target="../media/image64.jpeg"/><Relationship Id="rId8" Type="http://schemas.openxmlformats.org/officeDocument/2006/relationships/image" Target="../media/image65.jpeg"/><Relationship Id="rId9" Type="http://schemas.openxmlformats.org/officeDocument/2006/relationships/image" Target="../media/image66.jpeg"/><Relationship Id="rId10" Type="http://schemas.openxmlformats.org/officeDocument/2006/relationships/image" Target="../media/image67.jpeg"/></Relationships>
</file>

<file path=ppt/slides/_rels/slide4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8.png"/><Relationship Id="rId12" Type="http://schemas.openxmlformats.org/officeDocument/2006/relationships/image" Target="../media/image69.png"/><Relationship Id="rId13" Type="http://schemas.openxmlformats.org/officeDocument/2006/relationships/image" Target="../media/image70.png"/><Relationship Id="rId14" Type="http://schemas.openxmlformats.org/officeDocument/2006/relationships/image" Target="../media/image71.jpeg"/><Relationship Id="rId15" Type="http://schemas.openxmlformats.org/officeDocument/2006/relationships/image" Target="../media/image54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jpeg"/><Relationship Id="rId6" Type="http://schemas.openxmlformats.org/officeDocument/2006/relationships/image" Target="../media/image63.png"/><Relationship Id="rId7" Type="http://schemas.openxmlformats.org/officeDocument/2006/relationships/image" Target="../media/image64.jpeg"/><Relationship Id="rId8" Type="http://schemas.openxmlformats.org/officeDocument/2006/relationships/image" Target="../media/image65.jpeg"/><Relationship Id="rId9" Type="http://schemas.openxmlformats.org/officeDocument/2006/relationships/image" Target="../media/image66.jpeg"/><Relationship Id="rId10" Type="http://schemas.openxmlformats.org/officeDocument/2006/relationships/image" Target="../media/image6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11.png"/><Relationship Id="rId1" Type="http://schemas.openxmlformats.org/officeDocument/2006/relationships/video" Target="file://localhost/Users/marcianeel/Desktop/Projects/OKMEA%202014/OKMEA%20PPTS/1%20R&amp;R%20PPT/OKMEA%20R&amp;R%20Videos/Video%20of%20Dan%20copy.MOV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106680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You CAN Successfully </a:t>
            </a:r>
          </a:p>
          <a:p>
            <a:pPr algn="ctr"/>
            <a:r>
              <a:rPr lang="en-US" sz="4000" b="1" i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Recruit and Retain</a:t>
            </a:r>
          </a:p>
          <a:p>
            <a:pPr algn="ctr"/>
            <a:r>
              <a:rPr lang="en-US" sz="4000" b="1" i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Even MORE Music Students!</a:t>
            </a:r>
            <a:endParaRPr lang="en-US" sz="4000" dirty="0">
              <a:solidFill>
                <a:srgbClr val="FFFF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23" name="Rectangle 1030"/>
          <p:cNvSpPr txBox="1">
            <a:spLocks noChangeArrowheads="1"/>
          </p:cNvSpPr>
          <p:nvPr/>
        </p:nvSpPr>
        <p:spPr bwMode="auto">
          <a:xfrm>
            <a:off x="0" y="60960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sz="3200" dirty="0" err="1" smtClean="0">
                <a:solidFill>
                  <a:srgbClr val="FFFFFF"/>
                </a:solidFill>
                <a:latin typeface="+mn-lt"/>
              </a:rPr>
              <a:t>www.musicachievementcouncil.org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  <a:latin typeface="+mn-lt"/>
              </a:rPr>
              <a:t>2016 Music Education Days</a:t>
            </a:r>
          </a:p>
          <a:p>
            <a:pPr algn="ctr"/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January 23, 2015  2:30 PM Room Avila AB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35198" y="2971800"/>
            <a:ext cx="1365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+mn-lt"/>
              </a:rPr>
              <a:t>Brent </a:t>
            </a:r>
            <a:r>
              <a:rPr lang="en-US" dirty="0" err="1" smtClean="0">
                <a:solidFill>
                  <a:srgbClr val="FFFFFF"/>
                </a:solidFill>
                <a:latin typeface="+mn-lt"/>
              </a:rPr>
              <a:t>Sienko</a:t>
            </a:r>
            <a:endParaRPr lang="en-US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67000" y="3200400"/>
            <a:ext cx="1897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+mn-lt"/>
              </a:rPr>
              <a:t>Sydney </a:t>
            </a:r>
            <a:r>
              <a:rPr lang="en-US" dirty="0" err="1" smtClean="0">
                <a:solidFill>
                  <a:srgbClr val="FFFFFF"/>
                </a:solidFill>
                <a:latin typeface="+mn-lt"/>
              </a:rPr>
              <a:t>Carpentier</a:t>
            </a:r>
            <a:endParaRPr lang="en-US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38600" y="2971800"/>
            <a:ext cx="1221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FFFF"/>
                </a:solidFill>
                <a:latin typeface="+mn-lt"/>
              </a:rPr>
              <a:t>Takazo</a:t>
            </a:r>
            <a:r>
              <a:rPr lang="en-US" dirty="0" smtClean="0">
                <a:solidFill>
                  <a:srgbClr val="FFFFFF"/>
                </a:solidFill>
                <a:latin typeface="+mn-lt"/>
              </a:rPr>
              <a:t> Hall</a:t>
            </a:r>
            <a:endParaRPr lang="en-US" dirty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00600" y="3212068"/>
            <a:ext cx="1512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+mn-lt"/>
              </a:rPr>
              <a:t>Dennis Crystal</a:t>
            </a:r>
            <a:endParaRPr lang="en-US" dirty="0"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96000" y="2983468"/>
            <a:ext cx="1084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FFFF"/>
                </a:solidFill>
                <a:latin typeface="+mn-lt"/>
              </a:rPr>
              <a:t>Kaizo</a:t>
            </a:r>
            <a:r>
              <a:rPr lang="en-US" dirty="0" smtClean="0">
                <a:solidFill>
                  <a:srgbClr val="FFFFFF"/>
                </a:solidFill>
                <a:latin typeface="+mn-lt"/>
              </a:rPr>
              <a:t> Hall</a:t>
            </a:r>
            <a:endParaRPr lang="en-US" dirty="0">
              <a:latin typeface="+mn-lt"/>
            </a:endParaRPr>
          </a:p>
        </p:txBody>
      </p:sp>
      <p:pic>
        <p:nvPicPr>
          <p:cNvPr id="20" name="Picture 19" descr="iPhone Graphi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2416" y="4114800"/>
            <a:ext cx="1044384" cy="130021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" y="5593129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latin typeface="+mn-lt"/>
              </a:rPr>
              <a:t>The Music Achievement Council</a:t>
            </a:r>
            <a:endParaRPr lang="en-US" sz="320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24" name="Picture 23" descr="images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5580698"/>
            <a:ext cx="1752600" cy="591502"/>
          </a:xfrm>
          <a:prstGeom prst="rect">
            <a:avLst/>
          </a:prstGeom>
        </p:spPr>
      </p:pic>
      <p:pic>
        <p:nvPicPr>
          <p:cNvPr id="25" name="Picture 24" descr="Screen Shot 2015-12-04 at 9.10.01 A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569" y="3505200"/>
            <a:ext cx="1216431" cy="2984500"/>
          </a:xfrm>
          <a:prstGeom prst="rect">
            <a:avLst/>
          </a:prstGeom>
        </p:spPr>
      </p:pic>
      <p:pic>
        <p:nvPicPr>
          <p:cNvPr id="27" name="Picture 26" descr="Screen Shot 2016-01-23 at 11.44.34 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1200" y="3611139"/>
            <a:ext cx="5181600" cy="202766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838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Presentation Day</a:t>
            </a:r>
            <a:b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52600"/>
            <a:ext cx="800100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Best in classroom setting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Show up unannounced</a:t>
            </a:r>
            <a:endParaRPr lang="en-US" dirty="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Never </a:t>
            </a:r>
            <a:r>
              <a:rPr lang="en-US" dirty="0">
                <a:solidFill>
                  <a:schemeClr val="bg1"/>
                </a:solidFill>
              </a:rPr>
              <a:t>ask, “how many want to be </a:t>
            </a:r>
            <a:r>
              <a:rPr lang="en-US" dirty="0" smtClean="0">
                <a:solidFill>
                  <a:schemeClr val="bg1"/>
                </a:solidFill>
              </a:rPr>
              <a:t>in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chemeClr val="bg1"/>
                </a:solidFill>
              </a:rPr>
              <a:t>    the band, choir</a:t>
            </a:r>
            <a:r>
              <a:rPr lang="en-US" dirty="0">
                <a:solidFill>
                  <a:schemeClr val="bg1"/>
                </a:solidFill>
              </a:rPr>
              <a:t>, orchestra. . .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        Instead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</a:rPr>
              <a:t>, ask for a who of hands “how many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of   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chemeClr val="bg1"/>
                </a:solidFill>
                <a:ea typeface="ＭＳ Ｐゴシック" charset="-128"/>
              </a:rPr>
              <a:t>       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you 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</a:rPr>
              <a:t>want to try an instrument?”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Keep </a:t>
            </a:r>
            <a:r>
              <a:rPr lang="en-US" dirty="0" smtClean="0">
                <a:solidFill>
                  <a:schemeClr val="bg1"/>
                </a:solidFill>
              </a:rPr>
              <a:t>presentation short (30 minutes)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>
                <a:solidFill>
                  <a:srgbClr val="FFFF00"/>
                </a:solidFill>
              </a:rPr>
              <a:t>BE ENTHUSIASTIC!!!!!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228600" y="914400"/>
            <a:ext cx="536920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  </a:t>
            </a:r>
            <a:r>
              <a:rPr lang="en-US" sz="2800" dirty="0">
                <a:solidFill>
                  <a:srgbClr val="FFFFFF"/>
                </a:solidFill>
                <a:latin typeface="+mn-lt"/>
              </a:rPr>
              <a:t>  Can be:  Musical Aptitude Survey </a:t>
            </a:r>
          </a:p>
          <a:p>
            <a:r>
              <a:rPr lang="en-US" sz="2800" dirty="0">
                <a:solidFill>
                  <a:srgbClr val="FFFFFF"/>
                </a:solidFill>
                <a:latin typeface="+mn-lt"/>
              </a:rPr>
              <a:t>	     </a:t>
            </a:r>
            <a:r>
              <a:rPr lang="en-US" sz="2800" dirty="0" smtClean="0">
                <a:solidFill>
                  <a:srgbClr val="FFFFFF"/>
                </a:solidFill>
                <a:latin typeface="+mn-lt"/>
              </a:rPr>
              <a:t>    Instrument </a:t>
            </a:r>
            <a:r>
              <a:rPr lang="en-US" sz="2800" dirty="0">
                <a:solidFill>
                  <a:srgbClr val="FFFFFF"/>
                </a:solidFill>
                <a:latin typeface="+mn-lt"/>
              </a:rPr>
              <a:t>Try-out</a:t>
            </a:r>
          </a:p>
        </p:txBody>
      </p:sp>
      <p:pic>
        <p:nvPicPr>
          <p:cNvPr id="37894" name="Picture 10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6999" y="609600"/>
            <a:ext cx="2084553" cy="2438401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600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Follow-up idea #1 from: </a:t>
            </a:r>
            <a:b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Jeff Scott &amp; Emily Wilkinson, ALMEA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24000"/>
            <a:ext cx="9144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“Congratulations!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You have been chosen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play (insert instrument)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in the (name of school) band!”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3200" dirty="0" smtClean="0">
              <a:solidFill>
                <a:srgbClr val="FFFFFF"/>
              </a:solidFill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Giving a “Golden Invitation” to band makes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>
                <a:solidFill>
                  <a:srgbClr val="FFFFFF"/>
                </a:solidFill>
              </a:rPr>
              <a:t>them feel special!”</a:t>
            </a:r>
          </a:p>
        </p:txBody>
      </p:sp>
      <p:pic>
        <p:nvPicPr>
          <p:cNvPr id="9" name="Picture 8" descr="Screen Shot 2015-01-23 at 8.01.3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752600"/>
            <a:ext cx="2336800" cy="2616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stA="50000" endPos="75000" dist="127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600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Follow-up idea from: 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Chris Crone, PAMEA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57600" y="685800"/>
            <a:ext cx="5486400" cy="56388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   Make the time to have each 4th grader touch, hold, and play </a:t>
            </a:r>
            <a:r>
              <a:rPr lang="en-US" dirty="0" smtClean="0">
                <a:solidFill>
                  <a:srgbClr val="FFFF00"/>
                </a:solidFill>
              </a:rPr>
              <a:t>three instruments </a:t>
            </a:r>
            <a:r>
              <a:rPr lang="en-US" dirty="0" smtClean="0">
                <a:solidFill>
                  <a:srgbClr val="FFFFFF"/>
                </a:solidFill>
              </a:rPr>
              <a:t>of their choice and then send a </a:t>
            </a:r>
            <a:r>
              <a:rPr lang="en-US" dirty="0" smtClean="0">
                <a:solidFill>
                  <a:srgbClr val="FFFF00"/>
                </a:solidFill>
              </a:rPr>
              <a:t>personal letter </a:t>
            </a:r>
            <a:r>
              <a:rPr lang="en-US" dirty="0" smtClean="0">
                <a:solidFill>
                  <a:srgbClr val="FFFFFF"/>
                </a:solidFill>
              </a:rPr>
              <a:t>home with each student letting the parents know which instrument their child had success on. . .</a:t>
            </a:r>
            <a:r>
              <a:rPr lang="en-US" dirty="0" smtClean="0">
                <a:solidFill>
                  <a:srgbClr val="FFFF00"/>
                </a:solidFill>
              </a:rPr>
              <a:t>your instrumental numbers go through the roof!</a:t>
            </a:r>
            <a:r>
              <a:rPr lang="en-US" dirty="0" smtClean="0">
                <a:solidFill>
                  <a:srgbClr val="FFFFFF"/>
                </a:solidFill>
              </a:rPr>
              <a:t>”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 descr="1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600200"/>
            <a:ext cx="2908467" cy="193992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6" name="Picture 5" descr="Students-from-Eduardo-Mata-Elementar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27" y="3886200"/>
            <a:ext cx="3091573" cy="18288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Parent Support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198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04800" y="1066800"/>
            <a:ext cx="3461657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98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914400"/>
            <a:ext cx="5029200" cy="56388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Recruitment Letters</a:t>
            </a:r>
            <a:endParaRPr lang="en-US" sz="28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Keep </a:t>
            </a:r>
            <a:r>
              <a:rPr lang="en-US" dirty="0">
                <a:solidFill>
                  <a:schemeClr val="bg1"/>
                </a:solidFill>
              </a:rPr>
              <a:t>them simple, upbeat and informational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Emphasize rewards, details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your </a:t>
            </a:r>
            <a:r>
              <a:rPr lang="en-US" dirty="0">
                <a:solidFill>
                  <a:schemeClr val="bg1"/>
                </a:solidFill>
              </a:rPr>
              <a:t>expectations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RSVP form</a:t>
            </a:r>
          </a:p>
          <a:p>
            <a:pPr lvl="1" eaLnBrk="1" hangingPunct="1">
              <a:lnSpc>
                <a:spcPct val="90000"/>
              </a:lnSpc>
            </a:pPr>
            <a:endParaRPr lang="en-US" sz="1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Initial </a:t>
            </a:r>
            <a:r>
              <a:rPr lang="en-US" sz="2800" b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Meeting</a:t>
            </a:r>
            <a:endParaRPr lang="en-US" sz="28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Involve </a:t>
            </a:r>
            <a:r>
              <a:rPr lang="en-US" dirty="0">
                <a:solidFill>
                  <a:schemeClr val="bg1"/>
                </a:solidFill>
              </a:rPr>
              <a:t>current parents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</a:rPr>
              <a:t>Explain rental program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</a:rPr>
              <a:t>Provide advocacy </a:t>
            </a:r>
            <a:r>
              <a:rPr lang="en-US" dirty="0" smtClean="0">
                <a:solidFill>
                  <a:schemeClr val="bg1"/>
                </a:solidFill>
              </a:rPr>
              <a:t>materials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None/>
            </a:pPr>
            <a:endParaRPr lang="en-US" sz="1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Best Ambassador is an </a:t>
            </a:r>
            <a:r>
              <a:rPr lang="en-US" sz="28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Excited</a:t>
            </a: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Child</a:t>
            </a:r>
            <a:endParaRPr lang="en-US" sz="2800" dirty="0" smtClean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pic>
        <p:nvPicPr>
          <p:cNvPr id="6" name="Picture 5" descr="Screen Shot 2016-01-23 at 11.44.34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876800"/>
            <a:ext cx="3107500" cy="121602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6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6000" endPos="75000" dist="12700" dir="5400000" sy="-100000" algn="bl" rotWithShape="0"/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19812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28687" marR="0" lvl="1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motivated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5000" endPos="75000" dist="12700" dir="5400000" sy="-100000" algn="bl" rotWithShape="0"/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19812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28687" marR="0" lvl="1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276600"/>
            <a:ext cx="4648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90600"/>
            <a:ext cx="4267200" cy="152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</a:rPr>
              <a:t>Teach </a:t>
            </a:r>
            <a:r>
              <a:rPr lang="en-US" dirty="0">
                <a:solidFill>
                  <a:srgbClr val="FFFFFF"/>
                </a:solidFill>
              </a:rPr>
              <a:t>PARENTS how to support their child’s </a:t>
            </a:r>
            <a:r>
              <a:rPr lang="en-US" dirty="0" smtClean="0">
                <a:solidFill>
                  <a:srgbClr val="FFFFFF"/>
                </a:solidFill>
              </a:rPr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76400"/>
            <a:ext cx="4030372" cy="2971800"/>
          </a:xfrm>
          <a:prstGeom prst="rect">
            <a:avLst/>
          </a:prstGeom>
          <a:ln>
            <a:noFill/>
          </a:ln>
          <a:effectLst>
            <a:reflection stA="66000" endPos="75000" dist="12700" dir="5400000" sy="-100000" algn="bl" rotWithShape="0"/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19812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28687" marR="0" lvl="1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276600"/>
            <a:ext cx="4648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76200" y="4953000"/>
            <a:ext cx="5029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Communicate with Parents REGULARLY to keep them </a:t>
            </a:r>
            <a:r>
              <a:rPr kumimoji="0" lang="en-US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engaged</a:t>
            </a:r>
            <a:endParaRPr kumimoji="0" lang="en-US" sz="2800" b="1" i="0" u="sng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95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Parent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Support…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Directly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!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 Band – REALLY FUN!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a The Parent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3716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1524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Increase Your Base!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38800" y="1371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August 31, 2013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0" y="1066800"/>
            <a:ext cx="9144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	Hispanic </a:t>
            </a:r>
            <a:r>
              <a:rPr lang="en-US" sz="2800" dirty="0" smtClean="0">
                <a:solidFill>
                  <a:srgbClr val="FFFFFF"/>
                </a:solidFill>
              </a:rPr>
              <a:t>population has seen explosive growth in the</a:t>
            </a:r>
            <a:r>
              <a:rPr lang="en-US" sz="2800" dirty="0" smtClean="0">
                <a:solidFill>
                  <a:srgbClr val="FFFFFF"/>
                </a:solidFill>
              </a:rPr>
              <a:t> 	last </a:t>
            </a:r>
            <a:r>
              <a:rPr lang="en-US" sz="2800" dirty="0" smtClean="0">
                <a:solidFill>
                  <a:srgbClr val="FFFFFF"/>
                </a:solidFill>
              </a:rPr>
              <a:t>four decades: </a:t>
            </a:r>
          </a:p>
          <a:p>
            <a:pPr>
              <a:defRPr/>
            </a:pPr>
            <a:endParaRPr lang="en-US" sz="1400" dirty="0" smtClean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			1970		  9.6 million</a:t>
            </a:r>
          </a:p>
          <a:p>
            <a:pPr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			1980		14</a:t>
            </a:r>
            <a:r>
              <a:rPr lang="en-US" sz="2800" dirty="0" smtClean="0">
                <a:solidFill>
                  <a:srgbClr val="FFFFFF"/>
                </a:solidFill>
              </a:rPr>
              <a:t>.5 </a:t>
            </a:r>
            <a:r>
              <a:rPr lang="en-US" sz="2800" dirty="0" smtClean="0">
                <a:solidFill>
                  <a:srgbClr val="FFFFFF"/>
                </a:solidFill>
              </a:rPr>
              <a:t>million</a:t>
            </a:r>
          </a:p>
          <a:p>
            <a:pPr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			1990		</a:t>
            </a:r>
            <a:r>
              <a:rPr lang="en-US" sz="2800" dirty="0" smtClean="0">
                <a:solidFill>
                  <a:srgbClr val="FFFFFF"/>
                </a:solidFill>
              </a:rPr>
              <a:t>22.6 </a:t>
            </a:r>
            <a:r>
              <a:rPr lang="en-US" sz="2800" dirty="0" smtClean="0">
                <a:solidFill>
                  <a:srgbClr val="FFFFFF"/>
                </a:solidFill>
              </a:rPr>
              <a:t>million</a:t>
            </a:r>
          </a:p>
          <a:p>
            <a:pPr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			2000		</a:t>
            </a:r>
            <a:r>
              <a:rPr lang="en-US" sz="2800" dirty="0" smtClean="0">
                <a:solidFill>
                  <a:srgbClr val="FFFFFF"/>
                </a:solidFill>
              </a:rPr>
              <a:t>35.7 </a:t>
            </a:r>
            <a:r>
              <a:rPr lang="en-US" sz="2800" dirty="0" smtClean="0">
                <a:solidFill>
                  <a:srgbClr val="FFFFFF"/>
                </a:solidFill>
              </a:rPr>
              <a:t>million</a:t>
            </a:r>
          </a:p>
          <a:p>
            <a:pPr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			2010	</a:t>
            </a:r>
            <a:r>
              <a:rPr lang="en-US" sz="2800" dirty="0" smtClean="0">
                <a:solidFill>
                  <a:srgbClr val="FFFFFF"/>
                </a:solidFill>
              </a:rPr>
              <a:t>	50.8 million</a:t>
            </a:r>
          </a:p>
          <a:p>
            <a:pPr>
              <a:defRPr/>
            </a:pPr>
            <a:r>
              <a:rPr lang="en-US" sz="2800" dirty="0" smtClean="0">
                <a:solidFill>
                  <a:srgbClr val="FFFFFF"/>
                </a:solidFill>
              </a:rPr>
              <a:t>			2014		55.4 million</a:t>
            </a:r>
          </a:p>
          <a:p>
            <a:pPr>
              <a:defRPr/>
            </a:pPr>
            <a:endParaRPr lang="en-US" sz="2800" dirty="0" smtClean="0">
              <a:solidFill>
                <a:srgbClr val="FFFFFF"/>
              </a:solidFill>
            </a:endParaRPr>
          </a:p>
        </p:txBody>
      </p:sp>
      <p:pic>
        <p:nvPicPr>
          <p:cNvPr id="8" name="Picture 7" descr="Screen Shot 2016-01-24 at 1.09.1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5029200"/>
            <a:ext cx="3581400" cy="440493"/>
          </a:xfrm>
          <a:prstGeom prst="rect">
            <a:avLst/>
          </a:prstGeom>
        </p:spPr>
      </p:pic>
      <p:pic>
        <p:nvPicPr>
          <p:cNvPr id="9" name="Picture 8" descr="Screen Shot 2016-01-24 at 1.10.46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00" y="5442774"/>
            <a:ext cx="3581400" cy="996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Today’s Session</a:t>
            </a:r>
            <a:endParaRPr lang="en-US" dirty="0">
              <a:solidFill>
                <a:srgbClr val="FFFF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 l="-2753" r="-2753"/>
          <a:stretch>
            <a:fillRect/>
          </a:stretch>
        </p:blipFill>
        <p:spPr>
          <a:xfrm>
            <a:off x="533400" y="1219200"/>
            <a:ext cx="4038600" cy="430212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257800" y="1371600"/>
            <a:ext cx="3733800" cy="4302125"/>
          </a:xfrm>
        </p:spPr>
        <p:txBody>
          <a:bodyPr>
            <a:noAutofit/>
          </a:bodyPr>
          <a:lstStyle/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b="1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Recruiting</a:t>
            </a:r>
            <a:r>
              <a:rPr lang="en-US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dirty="0">
              <a:solidFill>
                <a:srgbClr val="FFFFFF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b="1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Retaining</a:t>
            </a:r>
            <a:r>
              <a:rPr lang="en-US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dirty="0">
                <a:solidFill>
                  <a:srgbClr val="FFFFFF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dirty="0" smtClean="0">
              <a:solidFill>
                <a:srgbClr val="FFFFFF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First Performance Program</a:t>
            </a:r>
            <a:endParaRPr lang="en-US" b="1" dirty="0">
              <a:solidFill>
                <a:srgbClr val="FFFF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304800"/>
            <a:ext cx="8915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Increase Your Base 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Projected Growth of Hispanics: 2014 - 2060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04800" y="1524000"/>
            <a:ext cx="8534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38400" y="6172200"/>
            <a:ext cx="4450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http://</a:t>
            </a:r>
            <a:r>
              <a:rPr lang="en-US" sz="2400" dirty="0" err="1" smtClean="0">
                <a:solidFill>
                  <a:srgbClr val="FFFF00"/>
                </a:solidFill>
              </a:rPr>
              <a:t>infoworks.ride.ri.gov/state/ri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1" name="Left Arrow 10"/>
          <p:cNvSpPr/>
          <p:nvPr/>
        </p:nvSpPr>
        <p:spPr bwMode="auto">
          <a:xfrm flipH="1">
            <a:off x="609600" y="2362200"/>
            <a:ext cx="2590800" cy="685800"/>
          </a:xfrm>
          <a:prstGeom prst="lef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17" name="Left Arrow 16"/>
          <p:cNvSpPr/>
          <p:nvPr/>
        </p:nvSpPr>
        <p:spPr bwMode="auto">
          <a:xfrm flipH="1">
            <a:off x="609600" y="2819400"/>
            <a:ext cx="5334000" cy="685800"/>
          </a:xfrm>
          <a:prstGeom prst="lef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22" name="TextBox 21"/>
          <p:cNvSpPr txBox="1"/>
          <p:nvPr/>
        </p:nvSpPr>
        <p:spPr>
          <a:xfrm>
            <a:off x="609600" y="24384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+mn-lt"/>
              </a:rPr>
              <a:t>2014 Total: 17.4 %</a:t>
            </a:r>
            <a:endParaRPr lang="en-US" sz="24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3543" y="2895600"/>
            <a:ext cx="5085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+mn-lt"/>
              </a:rPr>
              <a:t> Projected 2060 Total: 24.4%  </a:t>
            </a:r>
            <a:endParaRPr lang="en-US" sz="2400" b="1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04800" y="1524000"/>
            <a:ext cx="8534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" y="6248400"/>
            <a:ext cx="9058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https://www.census.gov/content/dam/Census/library/publications/2015/demo/p25-1143.pdf</a:t>
            </a: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-1524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¡Mariachi!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6096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Bailey MS Mariachi Program: Year 2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Slide 23 Mariachi Performance:Bailey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09600" y="1295400"/>
            <a:ext cx="8001000" cy="5400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New Recruits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292" name="Picture 2051" descr="3-DSC_002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52400" y="1295400"/>
            <a:ext cx="3186113" cy="2074863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12295" name="Picture 7" descr="HS Musicia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1981200"/>
            <a:ext cx="1771650" cy="31242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12296" name="Picture 4" descr="DSC_02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3733800"/>
            <a:ext cx="1692275" cy="22098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12297" name="Picture 13" descr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69162" y="3581400"/>
            <a:ext cx="1570038" cy="23622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10200" y="1219200"/>
            <a:ext cx="1889125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0" y="76200"/>
            <a:ext cx="9144000" cy="1371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444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444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New </a:t>
            </a: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Recruits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 </a:t>
            </a: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Why Do Kids Stay?  Let’s Ask </a:t>
            </a:r>
            <a:r>
              <a:rPr lang="en-US" sz="4444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THEM!</a:t>
            </a:r>
            <a:endParaRPr lang="en-US" sz="4444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5" name="Picture 4" descr="IMG_399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524000"/>
            <a:ext cx="5588000" cy="4191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0" y="76200"/>
            <a:ext cx="9144000" cy="1371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444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444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New </a:t>
            </a: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Recruits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 </a:t>
            </a:r>
            <a:r>
              <a:rPr lang="en-US" sz="4444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Why Do Kids Stay?  Let’s Ask </a:t>
            </a:r>
            <a:r>
              <a:rPr lang="en-US" sz="4444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THEM!</a:t>
            </a:r>
            <a:endParaRPr lang="en-US" sz="4444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6" name="c Why Stay in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19200" y="1371600"/>
            <a:ext cx="678180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Retention: Keys to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Success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813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67200" y="1066800"/>
            <a:ext cx="4724400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8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066800"/>
            <a:ext cx="4114800" cy="2057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Provide a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satisfying experience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from the day they receive their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instruments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13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8134" name="Picture 9" descr="AP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886200"/>
            <a:ext cx="2286000" cy="201295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4813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3886200"/>
            <a:ext cx="2514600" cy="200977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28600" y="3200400"/>
            <a:ext cx="4114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Build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appreciation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for the ensemble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28600" y="4572000"/>
            <a:ext cx="41148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Give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recognition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and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reinforcement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build="p" autoUpdateAnimBg="0"/>
      <p:bldP spid="8" grpId="0" build="p" autoUpdateAnimBg="0"/>
      <p:bldP spid="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sz="12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Actions That Help </a:t>
            </a:r>
            <a:r>
              <a:rPr lang="en-US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Retain</a:t>
            </a:r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Students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990600"/>
            <a:ext cx="5029200" cy="54864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Developing group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pride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Improving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communication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with parents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Evaluating yourself continually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“What else?”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Understanding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each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 as an individual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Being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positive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and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enthusiastic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Providing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engaging lessons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consistently</a:t>
            </a:r>
          </a:p>
        </p:txBody>
      </p:sp>
      <p:pic>
        <p:nvPicPr>
          <p:cNvPr id="54277" name="Picture 1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143000"/>
            <a:ext cx="3505200" cy="3962400"/>
          </a:xfrm>
          <a:prstGeom prst="rect">
            <a:avLst/>
          </a:prstGeom>
          <a:ln>
            <a:noFill/>
          </a:ln>
          <a:effectLst>
            <a:reflection stA="65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reflection stA="57000" endPos="75000" dist="12700" dir="5400000" sy="-100000" algn="bl" rotWithShape="0"/>
            <a:softEdge rad="112500"/>
          </a:effec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1066800"/>
            <a:ext cx="2114550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19812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3352800" y="1524000"/>
            <a:ext cx="53340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</a:endParaRPr>
          </a:p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5604" name="Rectangle 10"/>
          <p:cNvSpPr>
            <a:spLocks noChangeArrowheads="1"/>
          </p:cNvSpPr>
          <p:nvPr/>
        </p:nvSpPr>
        <p:spPr bwMode="auto">
          <a:xfrm>
            <a:off x="4114800" y="1981200"/>
            <a:ext cx="5029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12 </a:t>
            </a:r>
            <a:r>
              <a:rPr lang="en-US" sz="3200" dirty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pages of proven methods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10 pages of sample forms</a:t>
            </a:r>
            <a:endParaRPr lang="en-US" sz="3200" dirty="0" smtClean="0">
              <a:solidFill>
                <a:schemeClr val="bg1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+mn-lt"/>
            </a:endParaRP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Guidelines </a:t>
            </a:r>
            <a:r>
              <a:rPr lang="en-US" sz="3200" dirty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for</a:t>
            </a:r>
            <a:r>
              <a:rPr lang="en-US" sz="3200" dirty="0" smtClean="0">
                <a:solidFill>
                  <a:schemeClr val="bg1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n-lt"/>
              </a:rPr>
              <a:t> directors</a:t>
            </a:r>
          </a:p>
        </p:txBody>
      </p:sp>
      <p:pic>
        <p:nvPicPr>
          <p:cNvPr id="25605" name="Picture 11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937" y="1371600"/>
            <a:ext cx="3344863" cy="43434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25606" name="Text Box 15"/>
          <p:cNvSpPr txBox="1"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Materials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Available for You to Use. . . A Year-Round Planner</a:t>
            </a:r>
            <a:endParaRPr lang="en-US" sz="3200" dirty="0">
              <a:solidFill>
                <a:srgbClr val="FFFF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reflection stA="50000" endPos="32000" dist="12700" dir="5400000" sy="-100000" algn="bl" rotWithShape="0"/>
            <a:softEdge rad="112500"/>
          </a:effectLst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581400"/>
            <a:ext cx="1752600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1800" y="1066800"/>
            <a:ext cx="2114550" cy="2286000"/>
          </a:xfrm>
          <a:prstGeom prst="rect">
            <a:avLst/>
          </a:prstGeom>
          <a:ln>
            <a:noFill/>
          </a:ln>
          <a:effectLst>
            <a:reflection stA="50000" endPos="32000" dist="12700" dir="5400000" sy="-100000" algn="bl" rotWithShape="0"/>
            <a:softEdge rad="112500"/>
          </a:effec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19812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2743200"/>
            <a:ext cx="388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32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Didn’t </a:t>
            </a:r>
            <a:r>
              <a:rPr lang="en-US" sz="3200" dirty="0">
                <a:solidFill>
                  <a:srgbClr val="FFFFFF"/>
                </a:solidFill>
                <a:latin typeface="+mn-lt"/>
              </a:rPr>
              <a:t>like the</a:t>
            </a: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 teacher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9200"/>
            <a:ext cx="21336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581400"/>
            <a:ext cx="1752600" cy="2286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3657600"/>
            <a:ext cx="2743200" cy="20574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1066800"/>
            <a:ext cx="211455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19812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2743200"/>
            <a:ext cx="388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32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Didn’t </a:t>
            </a:r>
            <a:r>
              <a:rPr lang="en-US" sz="3200" dirty="0">
                <a:solidFill>
                  <a:srgbClr val="FFFFFF"/>
                </a:solidFill>
                <a:latin typeface="+mn-lt"/>
              </a:rPr>
              <a:t>like the</a:t>
            </a: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 teacher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8600" y="41148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+mn-lt"/>
              </a:rPr>
              <a:t>Conflicts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28600" y="7620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  <a:latin typeface="+mn-lt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  <a:latin typeface="+mn-lt"/>
              </a:rPr>
              <a:t>The first disappointment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2" name="Picture 11" descr="Screen Shot 2016-01-23 at 11.44.34 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5410200"/>
            <a:ext cx="2328596" cy="91122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447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Can You Do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?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8373" name="Picture 4" descr="DSC_00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19125" y="1066800"/>
            <a:ext cx="3114675" cy="4302125"/>
          </a:xfrm>
          <a:prstGeom prst="rect">
            <a:avLst/>
          </a:prstGeom>
          <a:ln>
            <a:noFill/>
          </a:ln>
          <a:effectLst>
            <a:reflection blurRad="12700" stA="53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837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066800"/>
            <a:ext cx="4572000" cy="44958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Talk to the student</a:t>
            </a:r>
          </a:p>
          <a:p>
            <a:pPr lvl="1" eaLnBrk="1" hangingPunct="1"/>
            <a:r>
              <a:rPr lang="en-US" dirty="0">
                <a:solidFill>
                  <a:srgbClr val="FFFFFF"/>
                </a:solidFill>
              </a:rPr>
              <a:t>Probe for real reason they want to quit</a:t>
            </a:r>
          </a:p>
          <a:p>
            <a:pPr lvl="1" eaLnBrk="1" hangingPunct="1"/>
            <a:r>
              <a:rPr lang="en-US" dirty="0">
                <a:solidFill>
                  <a:srgbClr val="FFFFFF"/>
                </a:solidFill>
              </a:rPr>
              <a:t>Show interest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Check their instrument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Talk with the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parents</a:t>
            </a:r>
          </a:p>
          <a:p>
            <a:pPr eaLnBrk="1" hangingPunct="1"/>
            <a:r>
              <a:rPr lang="en-US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Iowa Bandmasters Exit Survey online</a:t>
            </a:r>
            <a:endParaRPr lang="en-US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37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371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Why Should Students Continue? </a:t>
            </a:r>
            <a:b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Tell Your </a:t>
            </a:r>
            <a:r>
              <a:rPr lang="en-US" b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OWN 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Story: 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d There Is A Plac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09600" y="16002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If …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143000"/>
            <a:ext cx="3962400" cy="4876800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saw immediate success?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Parents heard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their kids play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their first performance just weeks after they started?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Learning to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play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was </a:t>
            </a: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really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fun?</a:t>
            </a:r>
          </a:p>
        </p:txBody>
      </p:sp>
      <p:pic>
        <p:nvPicPr>
          <p:cNvPr id="62469" name="Picture 4" descr="3-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67200" y="1447800"/>
            <a:ext cx="4445000" cy="2895600"/>
          </a:xfrm>
          <a:prstGeom prst="rect">
            <a:avLst/>
          </a:prstGeom>
          <a:ln>
            <a:noFill/>
          </a:ln>
          <a:effectLst>
            <a:reflection stA="63000" endPos="66000" dist="12700" dir="5400000" sy="-100000" algn="bl" rotWithShape="0"/>
            <a:softEdge rad="112500"/>
          </a:effectLst>
        </p:spPr>
      </p:pic>
      <p:sp>
        <p:nvSpPr>
          <p:cNvPr id="6246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First Performance Concert!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4516" name="Picture 3" descr="First Perf cov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766465" y="917963"/>
            <a:ext cx="2997200" cy="4495800"/>
          </a:xfrm>
          <a:effectLst>
            <a:reflection stA="50000" endPos="75000" dist="12700" dir="5400000" sy="-100000" algn="bl" rotWithShape="0"/>
          </a:effectLst>
        </p:spPr>
      </p:pic>
      <p:sp>
        <p:nvSpPr>
          <p:cNvPr id="645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1676400"/>
            <a:ext cx="4724400" cy="2743200"/>
          </a:xfrm>
        </p:spPr>
        <p:txBody>
          <a:bodyPr>
            <a:noAutofit/>
          </a:bodyPr>
          <a:lstStyle/>
          <a:p>
            <a:pPr algn="ctr" eaLnBrk="1" hangingPunct="1">
              <a:buFont typeface="Wingdings" charset="2"/>
              <a:buNone/>
            </a:pPr>
            <a:r>
              <a:rPr lang="en-US" sz="4000" b="1" dirty="0" smtClean="0">
                <a:solidFill>
                  <a:srgbClr val="4D9AFF"/>
                </a:solidFill>
                <a:ea typeface="ＭＳ Ｐゴシック" charset="-128"/>
                <a:cs typeface="ＭＳ Ｐゴシック" charset="-128"/>
              </a:rPr>
              <a:t>A </a:t>
            </a:r>
            <a:r>
              <a:rPr lang="en-US" sz="4000" b="1" dirty="0">
                <a:solidFill>
                  <a:srgbClr val="4D9AFF"/>
                </a:solidFill>
                <a:ea typeface="ＭＳ Ｐゴシック" charset="-128"/>
                <a:cs typeface="ＭＳ Ｐゴシック" charset="-128"/>
              </a:rPr>
              <a:t>scripted demonstration of what your students have learned</a:t>
            </a:r>
          </a:p>
        </p:txBody>
      </p:sp>
      <p:sp>
        <p:nvSpPr>
          <p:cNvPr id="6451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000" b="1" i="1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First Performance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Demonstration Concert for </a:t>
            </a:r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Band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or </a:t>
            </a:r>
            <a:r>
              <a:rPr lang="en-US" sz="40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Orchestra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6565" name="Picture 4" descr="First Perf cov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383900" y="1422609"/>
            <a:ext cx="1917477" cy="2901718"/>
          </a:xfrm>
          <a:effectLst>
            <a:reflection stA="50000" endPos="75000" dist="12700" dir="5400000" sy="-100000" algn="bl" rotWithShape="0"/>
          </a:effectLst>
        </p:spPr>
      </p:pic>
      <p:sp>
        <p:nvSpPr>
          <p:cNvPr id="41267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2286000" y="1676400"/>
            <a:ext cx="4038600" cy="2133600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Schedule 6-8 weeks after the first class</a:t>
            </a: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Complete “turn-key” package</a:t>
            </a:r>
          </a:p>
        </p:txBody>
      </p:sp>
      <p:sp>
        <p:nvSpPr>
          <p:cNvPr id="66562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685800" y="4267200"/>
            <a:ext cx="5105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3200" b="1" i="1" dirty="0">
                <a:solidFill>
                  <a:srgbClr val="4D9AFF"/>
                </a:solidFill>
                <a:latin typeface="+mn-lt"/>
              </a:rPr>
              <a:t>May be the best performance in terms of excitement and audience</a:t>
            </a:r>
            <a:r>
              <a:rPr lang="en-US" sz="3200" i="1" dirty="0">
                <a:solidFill>
                  <a:srgbClr val="4D9AFF"/>
                </a:solidFill>
                <a:latin typeface="+mn-lt"/>
              </a:rPr>
              <a:t>!</a:t>
            </a:r>
          </a:p>
        </p:txBody>
      </p:sp>
      <p:pic>
        <p:nvPicPr>
          <p:cNvPr id="66567" name="Picture 10" descr="Beg Band Conce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1600200"/>
            <a:ext cx="2506663" cy="32004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build="p" autoUpdateAnimBg="0"/>
      <p:bldP spid="41267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000" b="1" i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First Performance 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Demonstration</a:t>
            </a:r>
            <a:b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8610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en-US" sz="2800" i="1">
              <a:latin typeface="Times New Roman" charset="0"/>
            </a:endParaRPr>
          </a:p>
        </p:txBody>
      </p:sp>
      <p:pic>
        <p:nvPicPr>
          <p:cNvPr id="7" name="22 First Performance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6858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Why Does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First Performance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Work?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6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838200"/>
            <a:ext cx="6705600" cy="31242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The timing of the performance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Parents want to hear their kids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Student interest soars and they learn to love performing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Students practice more prior to a </a:t>
            </a:r>
            <a:r>
              <a:rPr lang="en-US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performance</a:t>
            </a:r>
            <a:endParaRPr lang="en-US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0661" name="Picture 4" descr="First Perf cover"/>
          <p:cNvPicPr>
            <a:picLocks noChangeAspect="1" noChangeArrowheads="1"/>
          </p:cNvPicPr>
          <p:nvPr/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 bwMode="auto">
          <a:xfrm rot="310421">
            <a:off x="7107623" y="1143425"/>
            <a:ext cx="1482183" cy="22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81000" y="4800600"/>
            <a:ext cx="8610600" cy="190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defTabSz="4572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n-US" sz="3200" dirty="0" smtClean="0">
                <a:solidFill>
                  <a:schemeClr val="bg1"/>
                </a:solidFill>
                <a:latin typeface="+mn-lt"/>
                <a:ea typeface="ＭＳ Ｐゴシック" charset="-128"/>
                <a:cs typeface="ＭＳ Ｐゴシック" charset="-128"/>
              </a:rPr>
              <a:t>The audience will be large … enthusiastic … and will arrive early -- lots of quality time with those who care most about the outcome -</a:t>
            </a:r>
            <a:r>
              <a:rPr lang="en-US" sz="3200" dirty="0" smtClean="0">
                <a:solidFill>
                  <a:srgbClr val="FFFF00"/>
                </a:solidFill>
                <a:latin typeface="+mn-lt"/>
                <a:ea typeface="ＭＳ Ｐゴシック" charset="-128"/>
                <a:cs typeface="ＭＳ Ｐゴシック" charset="-128"/>
              </a:rPr>
              <a:t>- </a:t>
            </a:r>
            <a:r>
              <a:rPr lang="en-US" sz="3200" b="1" i="1" dirty="0" smtClean="0">
                <a:solidFill>
                  <a:srgbClr val="FFFF00"/>
                </a:solidFill>
                <a:latin typeface="+mn-lt"/>
                <a:ea typeface="ＭＳ Ｐゴシック" charset="-128"/>
                <a:cs typeface="ＭＳ Ｐゴシック" charset="-128"/>
              </a:rPr>
              <a:t>the parents!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81000" y="3733800"/>
            <a:ext cx="8610600" cy="1676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It works with any group … any schedule … any situation … and any method book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16772" name="Text Box 4"/>
          <p:cNvSpPr txBox="1">
            <a:spLocks noChangeArrowheads="1"/>
          </p:cNvSpPr>
          <p:nvPr/>
        </p:nvSpPr>
        <p:spPr bwMode="auto">
          <a:xfrm>
            <a:off x="0" y="22860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i="1" dirty="0">
                <a:solidFill>
                  <a:srgbClr val="FFFF00"/>
                </a:solidFill>
                <a:latin typeface="Times New Roman" charset="0"/>
              </a:rPr>
              <a:t>Parents will be </a:t>
            </a:r>
            <a:r>
              <a:rPr lang="en-US" sz="2800" b="1" i="1" u="sng" dirty="0">
                <a:solidFill>
                  <a:srgbClr val="FFFF00"/>
                </a:solidFill>
                <a:latin typeface="Times New Roman" charset="0"/>
              </a:rPr>
              <a:t>amazed</a:t>
            </a:r>
            <a:r>
              <a:rPr lang="en-US" sz="2800" i="1" dirty="0">
                <a:solidFill>
                  <a:srgbClr val="FFFF00"/>
                </a:solidFill>
                <a:latin typeface="Times New Roman" charset="0"/>
              </a:rPr>
              <a:t> … </a:t>
            </a:r>
            <a:r>
              <a:rPr lang="en-US" sz="3200" i="1" dirty="0">
                <a:solidFill>
                  <a:srgbClr val="FFFF00"/>
                </a:solidFill>
                <a:latin typeface="Times New Roman" charset="0"/>
              </a:rPr>
              <a:t>most</a:t>
            </a:r>
            <a:r>
              <a:rPr lang="en-US" sz="2800" i="1" dirty="0">
                <a:solidFill>
                  <a:srgbClr val="FFFF00"/>
                </a:solidFill>
                <a:latin typeface="Times New Roman" charset="0"/>
              </a:rPr>
              <a:t> have no idea how much their child has learned based on what they hear at home!</a:t>
            </a:r>
          </a:p>
        </p:txBody>
      </p:sp>
      <p:pic>
        <p:nvPicPr>
          <p:cNvPr id="72709" name="Picture 8" descr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574800"/>
            <a:ext cx="76962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6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1028" descr="DSC_00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412426">
            <a:off x="448857" y="1708391"/>
            <a:ext cx="4038600" cy="2598738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424963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295400"/>
            <a:ext cx="4648200" cy="4953000"/>
          </a:xfrm>
          <a:effectLst/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 will be interested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All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will have an equal opportunity to succeed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Music is an integral part of their </a:t>
            </a: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total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education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 is eagerly welcome-- regardless of talent or ability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want to play because it looks like </a:t>
            </a:r>
            <a:r>
              <a:rPr lang="en-US" sz="2800" b="1" i="1" u="sng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fun</a:t>
            </a:r>
            <a:endParaRPr lang="en-US" sz="2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noFill/>
          <a:effectLst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  <a:t>Fundamental Beliefs of </a:t>
            </a:r>
            <a:b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+mj-lt"/>
              </a:rPr>
            </a:br>
            <a:r>
              <a:rPr lang="en-US" b="1" dirty="0" smtClean="0">
                <a:solidFill>
                  <a:srgbClr val="FFFF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Effective Recruiters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2"/>
          <p:cNvSpPr>
            <a:spLocks noGrp="1" noChangeArrowheads="1"/>
          </p:cNvSpPr>
          <p:nvPr>
            <p:ph idx="1"/>
          </p:nvPr>
        </p:nvSpPr>
        <p:spPr>
          <a:xfrm>
            <a:off x="1905000" y="1447800"/>
            <a:ext cx="6324600" cy="3657600"/>
          </a:xfrm>
        </p:spPr>
        <p:txBody>
          <a:bodyPr>
            <a:normAutofit/>
          </a:bodyPr>
          <a:lstStyle/>
          <a:p>
            <a:pPr eaLnBrk="1" hangingPunct="1">
              <a:spcAft>
                <a:spcPts val="1200"/>
              </a:spcAft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Many schools have the principal serve as the narrator -- </a:t>
            </a:r>
            <a:r>
              <a:rPr lang="en-US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GREAT PR!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The sound of </a:t>
            </a:r>
          </a:p>
          <a:p>
            <a:pPr eaLnBrk="1" hangingPunct="1"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    applause is </a:t>
            </a:r>
          </a:p>
          <a:p>
            <a:pPr eaLnBrk="1" hangingPunct="1">
              <a:buFont typeface="Wingdings" charset="2"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    infectious</a:t>
            </a:r>
          </a:p>
        </p:txBody>
      </p:sp>
      <p:sp>
        <p:nvSpPr>
          <p:cNvPr id="7475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 b="1" dirty="0">
                <a:solidFill>
                  <a:srgbClr val="FFFF00"/>
                </a:solidFill>
                <a:latin typeface="Times New Roman" charset="0"/>
              </a:rPr>
              <a:t>Students enjoy the satisfaction of a performance after good preparation – the process starts </a:t>
            </a:r>
            <a:r>
              <a:rPr lang="en-US" sz="3200" b="1" i="1" u="sng" dirty="0">
                <a:solidFill>
                  <a:srgbClr val="FFFF00"/>
                </a:solidFill>
                <a:latin typeface="Times New Roman" charset="0"/>
              </a:rPr>
              <a:t>early</a:t>
            </a:r>
            <a:endParaRPr lang="en-US" sz="3200" dirty="0">
              <a:solidFill>
                <a:srgbClr val="FFFF00"/>
              </a:solidFill>
              <a:latin typeface="Times New Roman" charset="0"/>
            </a:endParaRPr>
          </a:p>
        </p:txBody>
      </p:sp>
      <p:pic>
        <p:nvPicPr>
          <p:cNvPr id="7475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819400"/>
            <a:ext cx="3963093" cy="23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stA="50000" endPos="75000" dist="127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0662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600200"/>
            <a:ext cx="1498600" cy="22479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8" descr="C:\Documents and Settings\William Harvey\Local Settings\Temporary Internet Files\Content.IE5\FN4DI34B\MPj040539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371600"/>
            <a:ext cx="6858000" cy="448945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Put the Date on Your Calendar!</a:t>
            </a:r>
            <a:b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Schedule </a:t>
            </a:r>
            <a:r>
              <a:rPr lang="en-US" b="1" i="1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First</a:t>
            </a:r>
            <a:r>
              <a:rPr lang="en-US" b="1" i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 Performance 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NOW</a:t>
            </a:r>
            <a:r>
              <a:rPr lang="en-US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524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M.A.C. Wants to Help. . .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 </a:t>
            </a:r>
            <a:r>
              <a:rPr lang="en-US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Check Out Our Online Resources</a:t>
            </a:r>
            <a:endParaRPr lang="en-US" b="1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37 MAC_DrTim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41400" y="2590800"/>
            <a:ext cx="7112000" cy="403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47800"/>
            <a:ext cx="9144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www.musicachievementcouncil.org</a:t>
            </a:r>
            <a:endParaRPr lang="en-US" sz="3200" b="1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3200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@</a:t>
            </a:r>
            <a:r>
              <a:rPr lang="en-US" sz="3200" b="1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MusicAchCouncil</a:t>
            </a:r>
            <a:endParaRPr lang="en-US" sz="3200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Picture 7" descr="Twitter_bird_logo_2012.sv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2209800"/>
            <a:ext cx="943928" cy="762770"/>
          </a:xfrm>
          <a:prstGeom prst="rect">
            <a:avLst/>
          </a:prstGeom>
        </p:spPr>
      </p:pic>
      <p:pic>
        <p:nvPicPr>
          <p:cNvPr id="9" name="Picture 8" descr="iPhone Graphi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9616" y="1371600"/>
            <a:ext cx="1044384" cy="1300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066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http://</a:t>
            </a:r>
            <a:r>
              <a:rPr lang="en-US" sz="2800" b="1" dirty="0" err="1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www.musicedconsultants.net</a:t>
            </a: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/conference-materials</a:t>
            </a:r>
            <a:endParaRPr lang="en-US" sz="2800" b="1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" name="Picture 17" descr="RecruitmentCOV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71600"/>
            <a:ext cx="2649537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stA="50000" endPos="75000" dist="127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" name="Picture 22" descr="Bridging the Ga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1611476"/>
            <a:ext cx="3200400" cy="38749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stA="50000" endPos="75000" dist="127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4" name="Picture 23" descr="SuccessCOVE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2698366"/>
            <a:ext cx="2895600" cy="3747452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2182" y="1196395"/>
            <a:ext cx="2453218" cy="322320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/>
          </a:scene3d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00" y="2895600"/>
            <a:ext cx="2593340" cy="34073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stA="50000" endPos="75000" dist="127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Picture 8" descr="iPhone Graphic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4800" y="5257800"/>
            <a:ext cx="1044384" cy="1300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438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4196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5814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5602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24200" y="4535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3987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5814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526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3622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36782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3622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-381000" y="1371600"/>
            <a:ext cx="6858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			  	 			</a:t>
            </a:r>
            <a:r>
              <a:rPr lang="en-US" sz="3200" b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		      							</a:t>
            </a: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					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endParaRPr lang="en-US" sz="3200" b="1" i="1" kern="0" dirty="0" smtClean="0">
              <a:solidFill>
                <a:srgbClr val="4890C5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			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4196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-533400" y="-2286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Thanks to these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800" y="1447800"/>
            <a:ext cx="838200" cy="677333"/>
          </a:xfrm>
          <a:prstGeom prst="rect">
            <a:avLst/>
          </a:prstGeom>
        </p:spPr>
      </p:pic>
      <p:sp>
        <p:nvSpPr>
          <p:cNvPr id="22" name="Rectangle 21"/>
          <p:cNvSpPr>
            <a:spLocks noGrp="1" noChangeArrowheads="1"/>
          </p:cNvSpPr>
          <p:nvPr/>
        </p:nvSpPr>
        <p:spPr bwMode="auto">
          <a:xfrm>
            <a:off x="-533400" y="7620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err="1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0" name="Picture 19" descr="iPhone Graphic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24800" y="228600"/>
            <a:ext cx="1044384" cy="1300213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438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4196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5814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5602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24200" y="4535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3987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5814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526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3622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36782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3622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-381000" y="1371600"/>
            <a:ext cx="6858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			  	 			</a:t>
            </a:r>
            <a:r>
              <a:rPr lang="en-US" sz="3200" b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		      							</a:t>
            </a: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					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endParaRPr lang="en-US" sz="3200" b="1" i="1" kern="0" dirty="0" smtClean="0">
              <a:solidFill>
                <a:srgbClr val="4890C5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			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4196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-533400" y="-2286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Thanks to these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800" y="1447800"/>
            <a:ext cx="838200" cy="677333"/>
          </a:xfrm>
          <a:prstGeom prst="rect">
            <a:avLst/>
          </a:prstGeom>
        </p:spPr>
      </p:pic>
      <p:sp>
        <p:nvSpPr>
          <p:cNvPr id="22" name="Rectangle 21"/>
          <p:cNvSpPr>
            <a:spLocks noGrp="1" noChangeArrowheads="1"/>
          </p:cNvSpPr>
          <p:nvPr/>
        </p:nvSpPr>
        <p:spPr bwMode="auto">
          <a:xfrm>
            <a:off x="-533400" y="7620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err="1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0" name="Picture 19" descr="iPhone Graphic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24800" y="228600"/>
            <a:ext cx="1044384" cy="1300213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Attracting </a:t>
            </a: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. . .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701" name="Picture 4" descr="4-DSC_0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286844">
            <a:off x="351087" y="1872573"/>
            <a:ext cx="4445000" cy="28956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447800"/>
            <a:ext cx="4038600" cy="48768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Foster student </a:t>
            </a:r>
            <a:r>
              <a:rPr lang="en-US" sz="28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interest through </a:t>
            </a:r>
            <a:r>
              <a:rPr lang="en-US" sz="2800" b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visibility</a:t>
            </a:r>
            <a:endParaRPr lang="en-US" sz="2800" dirty="0" smtClean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Inform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parents of benefits of music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Build and nurture </a:t>
            </a:r>
            <a:r>
              <a:rPr lang="en-US" sz="28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support among administration &amp; classroom </a:t>
            </a:r>
            <a:r>
              <a:rPr lang="en-US" sz="28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teachers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None/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69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" name="Picture 6" descr="Screen Shot 2016-01-23 at 11.44.34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936" y="5257800"/>
            <a:ext cx="2466664" cy="965253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Recruiting</a:t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Recruiting is a </a:t>
            </a:r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YEAR-ROUND</a:t>
            </a:r>
            <a:r>
              <a:rPr lang="en-US" sz="40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process including:</a:t>
            </a:r>
            <a:r>
              <a:rPr lang="en-US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</a:b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143000"/>
            <a:ext cx="8382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8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Regular visits with feeder programs/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teachers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Effective PR: Bulletin boards, school newsletters, PTA announcements, concert programs, school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announcements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Mass concerts with feeder programs </a:t>
            </a: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      including recorder classes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Recruitment meetings with</a:t>
            </a: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	students and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parents—</a:t>
            </a: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REACH OUT!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Instrument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demos/petting zoos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Follow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-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ups – </a:t>
            </a:r>
            <a:r>
              <a:rPr lang="en-US" sz="2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SHOW UP FOR EVERYTHING!</a:t>
            </a:r>
            <a:endParaRPr lang="en-US" sz="2800" b="1" i="1" u="sng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" name="Picture 8" descr="Screen Shot 2015-04-10 at 8.24.23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819400"/>
            <a:ext cx="2005780" cy="24384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2679700"/>
            <a:ext cx="2324100" cy="34925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 dirty="0" err="1">
                <a:solidFill>
                  <a:srgbClr val="FFFFFF"/>
                </a:solidFill>
                <a:latin typeface="Arial" charset="0"/>
              </a:rPr>
              <a:t>www.musicachievementcouncil.org</a:t>
            </a:r>
            <a:endParaRPr lang="en-US" sz="12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Engage Students Early.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Video of Dan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12800" y="1524000"/>
            <a:ext cx="7569200" cy="429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What’s Really Important.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581400" y="990600"/>
            <a:ext cx="57912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20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Ensure </a:t>
            </a:r>
            <a:r>
              <a:rPr lang="en-US" sz="44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HIGH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quality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and fulfillment </a:t>
            </a: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Your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ENTHUSIASM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matters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Be </a:t>
            </a: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friendly, approachable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 have big dreams of </a:t>
            </a: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success—</a:t>
            </a:r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give it to them!</a:t>
            </a: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It’s never to early to recruit</a:t>
            </a:r>
            <a:endParaRPr lang="en-US" dirty="0" smtClean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None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Learning can be FUN! 				</a:t>
            </a:r>
            <a:r>
              <a:rPr lang="en-US" sz="36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SMILE</a:t>
            </a:r>
            <a:r>
              <a:rPr lang="en-US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b="1" i="1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3797" name="Picture 5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371600"/>
            <a:ext cx="3048000" cy="4700717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Plan Way A</a:t>
            </a:r>
            <a:r>
              <a:rPr lang="en-US" sz="36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en-US" sz="32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</a:t>
            </a:r>
            <a:r>
              <a:rPr lang="en-US" sz="24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ad 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0996966">
            <a:off x="304800" y="1457325"/>
            <a:ext cx="4038600" cy="2587625"/>
          </a:xfrm>
          <a:effectLst>
            <a:reflection stA="50000" endPos="75000" dist="12700" dir="5400000" sy="-100000" algn="bl" rotWithShape="0"/>
          </a:effectLst>
        </p:spPr>
      </p:pic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219200"/>
            <a:ext cx="4800600" cy="4876800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charset="2"/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  <a:p>
            <a:pPr lvl="1" eaLnBrk="1" hangingPunct="1"/>
            <a:r>
              <a:rPr lang="en-US" dirty="0"/>
              <a:t>Meet with feeder/classroom teachers to identify future instrumentalists</a:t>
            </a:r>
          </a:p>
          <a:p>
            <a:pPr lvl="1" eaLnBrk="1" hangingPunct="1"/>
            <a:r>
              <a:rPr lang="en-US" dirty="0"/>
              <a:t>Select recruitment materials: DVDs, posters, surveys, forms, pamphlets, PR items</a:t>
            </a:r>
          </a:p>
          <a:p>
            <a:pPr lvl="1" eaLnBrk="1" hangingPunct="1"/>
            <a:r>
              <a:rPr lang="en-US" dirty="0"/>
              <a:t>Enlist dealer help well in advance--let them know what you </a:t>
            </a:r>
            <a:r>
              <a:rPr lang="en-US" dirty="0" smtClean="0"/>
              <a:t>need</a:t>
            </a:r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914400"/>
            <a:ext cx="4141788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35847" name="Picture 7" descr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3743325"/>
            <a:ext cx="2286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6952</TotalTime>
  <Words>1646</Words>
  <Application>Microsoft Macintosh PowerPoint</Application>
  <PresentationFormat>On-screen Show (4:3)</PresentationFormat>
  <Paragraphs>328</Paragraphs>
  <Slides>45</Slides>
  <Notes>45</Notes>
  <HiddenSlides>0</HiddenSlides>
  <MMClips>7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Slide 1</vt:lpstr>
      <vt:lpstr>Today’s Session</vt:lpstr>
      <vt:lpstr>Slide 3</vt:lpstr>
      <vt:lpstr>Fundamental Beliefs of  Effective Recruiters</vt:lpstr>
      <vt:lpstr>Key Steps in Recruiting:  Attracting Students. . .</vt:lpstr>
      <vt:lpstr>Key Steps in Recruiting Recruiting is a YEAR-ROUND process including: </vt:lpstr>
      <vt:lpstr>Key Steps in Recruiting:      Engage Students Early. . .</vt:lpstr>
      <vt:lpstr>Key Steps in Recruiting:      What’s Really Important. . .</vt:lpstr>
      <vt:lpstr>Key Steps in Recruiting: Plan Way Ahead </vt:lpstr>
      <vt:lpstr>Presentation Day </vt:lpstr>
      <vt:lpstr>Follow-up idea #1 from:  Jeff Scott &amp; Emily Wilkinson, ALMEA </vt:lpstr>
      <vt:lpstr>Follow-up idea from:  Chris Crone, PAMEA </vt:lpstr>
      <vt:lpstr>Engage Parent Support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Engage Parent Support…Directly! The Parent Band – REALLY FUN!</vt:lpstr>
      <vt:lpstr>Slide 19</vt:lpstr>
      <vt:lpstr>Slide 20</vt:lpstr>
      <vt:lpstr>Slide 21</vt:lpstr>
      <vt:lpstr>Slide 22</vt:lpstr>
      <vt:lpstr>Keeping Your New Recruits</vt:lpstr>
      <vt:lpstr>   Keeping Your New Recruits   Why Do Kids Stay?  Let’s Ask THEM!</vt:lpstr>
      <vt:lpstr>   Keeping Your New Recruits   Why Do Kids Stay?  Let’s Ask THEM!</vt:lpstr>
      <vt:lpstr>Retention: Keys to Success</vt:lpstr>
      <vt:lpstr>Actions That Help Retain Students</vt:lpstr>
      <vt:lpstr>Common Reasons for Drop-outs?</vt:lpstr>
      <vt:lpstr>Common Reasons for Drop-outs?</vt:lpstr>
      <vt:lpstr>Common Reasons for Drop-outs?</vt:lpstr>
      <vt:lpstr>Common Reasons for Drop-outs?</vt:lpstr>
      <vt:lpstr>What Can You Do? </vt:lpstr>
      <vt:lpstr>Why Should Students Continue?  Tell Your OWN Story: </vt:lpstr>
      <vt:lpstr>What If …</vt:lpstr>
      <vt:lpstr>First Performance Concert!</vt:lpstr>
      <vt:lpstr>First Performance Demonstration Concert for Band or Orchestra</vt:lpstr>
      <vt:lpstr>First Performance Demonstration </vt:lpstr>
      <vt:lpstr>Why Does First Performance Work?</vt:lpstr>
      <vt:lpstr>Slide 39</vt:lpstr>
      <vt:lpstr>Slide 40</vt:lpstr>
      <vt:lpstr>Put the Date on Your Calendar! Schedule First Performance NOW!</vt:lpstr>
      <vt:lpstr>M.A.C. Wants to Help. . .   Check Out Our Online Resources</vt:lpstr>
      <vt:lpstr>Got SMART Phone? http://www.musicedconsultants.net/conference-materials</vt:lpstr>
      <vt:lpstr>Slide 44</vt:lpstr>
      <vt:lpstr>Slide 45</vt:lpstr>
    </vt:vector>
  </TitlesOfParts>
  <Company>Music Achievement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1280</cp:revision>
  <dcterms:created xsi:type="dcterms:W3CDTF">2016-01-24T21:04:06Z</dcterms:created>
  <dcterms:modified xsi:type="dcterms:W3CDTF">2016-01-24T22:32:25Z</dcterms:modified>
</cp:coreProperties>
</file>