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tags/tag1.xml" ContentType="application/vnd.openxmlformats-officedocument.presentationml.tags+xml"/>
  <Override PartName="/ppt/slides/slide33.xml" ContentType="application/vnd.openxmlformats-officedocument.presentationml.slide+xml"/>
  <Default Extension="bin" ContentType="application/vnd.openxmlformats-officedocument.presentationml.printerSettings"/>
  <Override PartName="/ppt/notesSlides/notesSlide3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s/slide63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ppt/notesSlides/notesSlide43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4069" r:id="rId1"/>
  </p:sldMasterIdLst>
  <p:notesMasterIdLst>
    <p:notesMasterId r:id="rId67"/>
  </p:notesMasterIdLst>
  <p:handoutMasterIdLst>
    <p:handoutMasterId r:id="rId68"/>
  </p:handoutMasterIdLst>
  <p:sldIdLst>
    <p:sldId id="500" r:id="rId2"/>
    <p:sldId id="50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509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520" r:id="rId22"/>
    <p:sldId id="521" r:id="rId23"/>
    <p:sldId id="522" r:id="rId24"/>
    <p:sldId id="523" r:id="rId25"/>
    <p:sldId id="524" r:id="rId26"/>
    <p:sldId id="499" r:id="rId27"/>
    <p:sldId id="418" r:id="rId28"/>
    <p:sldId id="259" r:id="rId29"/>
    <p:sldId id="367" r:id="rId30"/>
    <p:sldId id="345" r:id="rId31"/>
    <p:sldId id="373" r:id="rId32"/>
    <p:sldId id="374" r:id="rId33"/>
    <p:sldId id="420" r:id="rId34"/>
    <p:sldId id="368" r:id="rId35"/>
    <p:sldId id="392" r:id="rId36"/>
    <p:sldId id="431" r:id="rId37"/>
    <p:sldId id="442" r:id="rId38"/>
    <p:sldId id="401" r:id="rId39"/>
    <p:sldId id="427" r:id="rId40"/>
    <p:sldId id="443" r:id="rId41"/>
    <p:sldId id="444" r:id="rId42"/>
    <p:sldId id="445" r:id="rId43"/>
    <p:sldId id="412" r:id="rId44"/>
    <p:sldId id="353" r:id="rId45"/>
    <p:sldId id="413" r:id="rId46"/>
    <p:sldId id="354" r:id="rId47"/>
    <p:sldId id="379" r:id="rId48"/>
    <p:sldId id="376" r:id="rId49"/>
    <p:sldId id="525" r:id="rId50"/>
    <p:sldId id="526" r:id="rId51"/>
    <p:sldId id="527" r:id="rId52"/>
    <p:sldId id="357" r:id="rId53"/>
    <p:sldId id="430" r:id="rId54"/>
    <p:sldId id="358" r:id="rId55"/>
    <p:sldId id="359" r:id="rId56"/>
    <p:sldId id="361" r:id="rId57"/>
    <p:sldId id="395" r:id="rId58"/>
    <p:sldId id="362" r:id="rId59"/>
    <p:sldId id="369" r:id="rId60"/>
    <p:sldId id="364" r:id="rId61"/>
    <p:sldId id="365" r:id="rId62"/>
    <p:sldId id="417" r:id="rId63"/>
    <p:sldId id="419" r:id="rId64"/>
    <p:sldId id="421" r:id="rId65"/>
    <p:sldId id="530" r:id="rId66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30101"/>
    <a:srgbClr val="0000FF"/>
    <a:srgbClr val="000000"/>
    <a:srgbClr val="FFFFFF"/>
    <a:srgbClr val="FFFF00"/>
    <a:srgbClr val="2444C7"/>
    <a:srgbClr val="4890C5"/>
    <a:srgbClr val="4D9AFF"/>
    <a:srgbClr val="1A85FF"/>
    <a:srgbClr val="E5895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58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handoutMaster" Target="handoutMasters/handoutMaster1.xml"/><Relationship Id="rId69" Type="http://schemas.openxmlformats.org/officeDocument/2006/relationships/printerSettings" Target="printerSettings/printerSettings1.bin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31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32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33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35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36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37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38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39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40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41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42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43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44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45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46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47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48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49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50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51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52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53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54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55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61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62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63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64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65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2CC2A0-207B-324C-9854-DFDA1863FDE1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EA901-911E-8F4B-ADE6-4DAAFA38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347133-5F69-4640-A4AA-4405A49ED681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298BF-2ED1-C641-8AF2-D62E0FB0FC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128916-3468-0F48-8867-0723C64D51C4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30AD8-A0C4-9245-9CC9-F064FDAEB2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1/29/16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166F8-CE87-8B43-BAE2-65CDED238B66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1FE74-AD99-234C-AAB2-EBF98255DF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144613-3C06-4C49-AAF4-D49BC73B3724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BA3FF-04C3-304C-AFAC-535F33ABCD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AF616D-1AB2-584A-ABDC-F8AFEBF9E4D3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5A3C15-6233-A445-AFD5-FCAA310809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FD230F-A3F0-5041-8E23-129B9FF44FF8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5CF69-2477-6646-8D09-BB92A8E738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F37C9-2858-2148-A578-424EB224237F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BA6AC-771E-6B4B-A2B5-C6E1E0B157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818DE9-B5AB-A045-89EF-2CB70DA3856F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B258C2-9E0C-F843-94B0-06B40E8DF8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1F48C1-105D-9946-8B5E-4E7A0D78D215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B5DC3-9D3E-EE47-91E6-964F596B2A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6CA918-6897-3547-9585-3256AAB893D3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FF567-FC49-4B4E-BB0F-A4A90FB61F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232422-39F9-8E4E-9D55-B4F015B40938}" type="datetime1">
              <a:rPr lang="en-US" smtClean="0"/>
              <a:pPr>
                <a:defRPr/>
              </a:pPr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5C1D2B-DEBA-2D44-B1C4-CDFCB62A14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4.png"/><Relationship Id="rId5" Type="http://schemas.openxmlformats.org/officeDocument/2006/relationships/image" Target="../media/image25.jpeg"/><Relationship Id="rId6" Type="http://schemas.openxmlformats.org/officeDocument/2006/relationships/image" Target="../media/image1.png"/><Relationship Id="rId7" Type="http://schemas.openxmlformats.org/officeDocument/2006/relationships/image" Target="../media/image26.jpe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37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48.png"/><Relationship Id="rId1" Type="http://schemas.openxmlformats.org/officeDocument/2006/relationships/video" Target="file://localhost/Users/marcianeel/Desktop/OHMEA%202016%20PPT%20Videos/PPT%20Slide%2018%20Parent%20Band.mp4" TargetMode="External"/><Relationship Id="rId2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image" Target="../media/image51.jpe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54.png"/><Relationship Id="rId1" Type="http://schemas.openxmlformats.org/officeDocument/2006/relationships/video" Target="file://localhost/Users/marcianeel/Desktop/OHMEA%202016%20PPT%20Videos/PPT%20Slide%2021%20Why%20Kids%20Stay%20in%20Band.mp4" TargetMode="External"/><Relationship Id="rId2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eg"/><Relationship Id="rId5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1.png"/><Relationship Id="rId5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4" Type="http://schemas.openxmlformats.org/officeDocument/2006/relationships/image" Target="../media/image64.png"/><Relationship Id="rId1" Type="http://schemas.openxmlformats.org/officeDocument/2006/relationships/video" Target="file://localhost/Users/marcianeel/Desktop/OHMEA%202016%20PPT%20Videos/PPT%20Slide%2029%20There%20Is%20A%20Place.mp4" TargetMode="External"/><Relationship Id="rId2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5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4" Type="http://schemas.openxmlformats.org/officeDocument/2006/relationships/image" Target="../media/image69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24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77.png"/><Relationship Id="rId5" Type="http://schemas.openxmlformats.org/officeDocument/2006/relationships/image" Target="../media/image11.jpe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/Relationships>
</file>

<file path=ppt/slides/_rels/slide6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6.png"/><Relationship Id="rId12" Type="http://schemas.openxmlformats.org/officeDocument/2006/relationships/image" Target="../media/image87.png"/><Relationship Id="rId13" Type="http://schemas.openxmlformats.org/officeDocument/2006/relationships/image" Target="../media/image88.png"/><Relationship Id="rId14" Type="http://schemas.openxmlformats.org/officeDocument/2006/relationships/image" Target="../media/image89.jpeg"/><Relationship Id="rId15" Type="http://schemas.openxmlformats.org/officeDocument/2006/relationships/image" Target="../media/image76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jpeg"/><Relationship Id="rId6" Type="http://schemas.openxmlformats.org/officeDocument/2006/relationships/image" Target="../media/image81.png"/><Relationship Id="rId7" Type="http://schemas.openxmlformats.org/officeDocument/2006/relationships/image" Target="../media/image82.jpeg"/><Relationship Id="rId8" Type="http://schemas.openxmlformats.org/officeDocument/2006/relationships/image" Target="../media/image83.jpeg"/><Relationship Id="rId9" Type="http://schemas.openxmlformats.org/officeDocument/2006/relationships/image" Target="../media/image84.jpeg"/><Relationship Id="rId10" Type="http://schemas.openxmlformats.org/officeDocument/2006/relationships/image" Target="../media/image85.jpeg"/></Relationships>
</file>

<file path=ppt/slides/_rels/slide6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6.png"/><Relationship Id="rId12" Type="http://schemas.openxmlformats.org/officeDocument/2006/relationships/image" Target="../media/image87.png"/><Relationship Id="rId13" Type="http://schemas.openxmlformats.org/officeDocument/2006/relationships/image" Target="../media/image88.png"/><Relationship Id="rId14" Type="http://schemas.openxmlformats.org/officeDocument/2006/relationships/image" Target="../media/image89.jpeg"/><Relationship Id="rId15" Type="http://schemas.openxmlformats.org/officeDocument/2006/relationships/image" Target="../media/image76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jpeg"/><Relationship Id="rId6" Type="http://schemas.openxmlformats.org/officeDocument/2006/relationships/image" Target="../media/image81.png"/><Relationship Id="rId7" Type="http://schemas.openxmlformats.org/officeDocument/2006/relationships/image" Target="../media/image82.jpeg"/><Relationship Id="rId8" Type="http://schemas.openxmlformats.org/officeDocument/2006/relationships/image" Target="../media/image83.jpeg"/><Relationship Id="rId9" Type="http://schemas.openxmlformats.org/officeDocument/2006/relationships/image" Target="../media/image84.jpeg"/><Relationship Id="rId10" Type="http://schemas.openxmlformats.org/officeDocument/2006/relationships/image" Target="../media/image8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57200" y="2971800"/>
            <a:ext cx="6172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purpose is </a:t>
            </a:r>
            <a:r>
              <a:rPr lang="en-US" sz="4000" i="1" dirty="0" smtClean="0">
                <a:solidFill>
                  <a:srgbClr val="FFFF00"/>
                </a:solidFill>
              </a:rPr>
              <a:t>to enable more students to begin and continue in instrumental music programs.</a:t>
            </a:r>
            <a:endParaRPr lang="en-US" sz="4000" i="1" dirty="0">
              <a:solidFill>
                <a:srgbClr val="FFFF00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1430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The </a:t>
            </a:r>
            <a:r>
              <a:rPr lang="en-US" sz="4000" i="1" dirty="0" smtClean="0">
                <a:solidFill>
                  <a:srgbClr val="FFFF00"/>
                </a:solidFill>
              </a:rPr>
              <a:t>Music Achievement Council (MAC) </a:t>
            </a:r>
            <a:r>
              <a:rPr lang="en-US" sz="4000" i="1" dirty="0" smtClean="0">
                <a:solidFill>
                  <a:srgbClr val="FFFFFF"/>
                </a:solidFill>
              </a:rPr>
              <a:t>is an action-oriented, non-profit organization whose sole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6" name="Picture 15" descr="Screen Shot 2015-12-04 at 9.10.01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514600"/>
            <a:ext cx="1304429" cy="32004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00B000"/>
                </a:solidFill>
              </a:rPr>
              <a:t>Bridging the Gap between </a:t>
            </a:r>
          </a:p>
          <a:p>
            <a:pPr algn="ctr"/>
            <a:r>
              <a:rPr lang="en-US" sz="4800" b="1" i="1" dirty="0" smtClean="0">
                <a:solidFill>
                  <a:srgbClr val="00B000"/>
                </a:solidFill>
              </a:rPr>
              <a:t>Middle School and High School</a:t>
            </a:r>
            <a:endParaRPr lang="en-US" sz="4800" b="1" i="1" dirty="0">
              <a:solidFill>
                <a:srgbClr val="00B000"/>
              </a:solidFill>
            </a:endParaRPr>
          </a:p>
        </p:txBody>
      </p:sp>
      <p:pic>
        <p:nvPicPr>
          <p:cNvPr id="8" name="Picture 7" descr="Bridging-the-G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290" y="1143000"/>
            <a:ext cx="3508075" cy="46482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914400"/>
            <a:ext cx="5562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200" b="1" i="1" dirty="0" smtClean="0">
                <a:solidFill>
                  <a:srgbClr val="FFFF00"/>
                </a:solidFill>
              </a:rPr>
              <a:t>First Performance Demo Concert for Band and/or Orchestra </a:t>
            </a:r>
            <a:r>
              <a:rPr lang="en-US" sz="3200" dirty="0" smtClean="0">
                <a:solidFill>
                  <a:schemeClr val="bg1"/>
                </a:solidFill>
              </a:rPr>
              <a:t>features sheet music, parts, sample letters, programs and student certificates for beginning ensembles. Students can perform a composition in seven short weeks with the materials provided!</a:t>
            </a:r>
            <a:endParaRPr lang="en-US" sz="3200" i="1" dirty="0" smtClean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14400"/>
            <a:ext cx="2248052" cy="295364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819400"/>
            <a:ext cx="2209800" cy="2903387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11" name="Picture 10" descr="Greg Bi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667000"/>
            <a:ext cx="2743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72200" y="5638800"/>
            <a:ext cx="23463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Greg </a:t>
            </a:r>
            <a:r>
              <a:rPr lang="en-US" sz="3200" b="1" i="1" dirty="0" err="1" smtClean="0">
                <a:solidFill>
                  <a:srgbClr val="FFFFFF"/>
                </a:solidFill>
              </a:rPr>
              <a:t>Bimm</a:t>
            </a:r>
            <a:endParaRPr lang="en-US" sz="3200" b="1" i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2345" y="5638800"/>
            <a:ext cx="34516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Charlie </a:t>
            </a:r>
            <a:r>
              <a:rPr lang="en-US" sz="3200" b="1" i="1" dirty="0" err="1" smtClean="0">
                <a:solidFill>
                  <a:srgbClr val="FFFFFF"/>
                </a:solidFill>
              </a:rPr>
              <a:t>Menghini</a:t>
            </a:r>
            <a:endParaRPr lang="en-US" sz="3200" b="1" i="1" dirty="0"/>
          </a:p>
        </p:txBody>
      </p:sp>
      <p:pic>
        <p:nvPicPr>
          <p:cNvPr id="14" name="Picture 13" descr="Charlie Menghini-USED THIS 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0" y="2471815"/>
            <a:ext cx="2159000" cy="3052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565" y="5638800"/>
            <a:ext cx="2480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Marcia Neel</a:t>
            </a:r>
            <a:endParaRPr lang="en-US" sz="3200" b="1" i="1" dirty="0"/>
          </a:p>
        </p:txBody>
      </p:sp>
      <p:pic>
        <p:nvPicPr>
          <p:cNvPr id="10" name="Picture 9" descr="Screen Shot 2015-12-04 at 9.37.2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67000"/>
            <a:ext cx="2438400" cy="288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565" y="5638800"/>
            <a:ext cx="25243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Terry Shade</a:t>
            </a:r>
            <a:endParaRPr lang="en-US" sz="3200" b="1" i="1" dirty="0"/>
          </a:p>
        </p:txBody>
      </p:sp>
      <p:pic>
        <p:nvPicPr>
          <p:cNvPr id="11" name="Picture 10" descr="Terry Shad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743200"/>
            <a:ext cx="2451100" cy="278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9" name="Picture 8" descr="3-12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086600" cy="461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12" name="Picture 11" descr="slog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124200"/>
            <a:ext cx="3800475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47916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Music making has been </a:t>
            </a:r>
            <a:r>
              <a:rPr lang="en-US" sz="3600" i="1" dirty="0" smtClean="0">
                <a:solidFill>
                  <a:srgbClr val="FFFF00"/>
                </a:solidFill>
              </a:rPr>
              <a:t>scientifically </a:t>
            </a:r>
            <a:r>
              <a:rPr lang="en-US" sz="3600" i="1" dirty="0" smtClean="0">
                <a:solidFill>
                  <a:schemeClr val="bg1"/>
                </a:solidFill>
              </a:rPr>
              <a:t>proven to:</a:t>
            </a:r>
          </a:p>
          <a:p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1600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Exercise the brain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22098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Inspire creativity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8194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Increase productivity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      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62200" y="34290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Fight memory loss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40386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Reduce stress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            </a:t>
            </a:r>
            <a:endParaRPr lang="en-US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4648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Lower blood pressure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      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5221069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Build confidence</a:t>
            </a:r>
            <a:endParaRPr lang="en-US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29200" y="5824716"/>
            <a:ext cx="701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Stave off depression</a:t>
            </a:r>
          </a:p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ATTENDANCE RATES </a:t>
            </a:r>
            <a:r>
              <a:rPr lang="en-US" sz="4000" u="sng" dirty="0" smtClean="0">
                <a:solidFill>
                  <a:srgbClr val="FFFF00"/>
                </a:solidFill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87%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93%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DISCIPLINE REPORTS </a:t>
            </a:r>
            <a:r>
              <a:rPr lang="en-US" sz="4000" u="sng" dirty="0" smtClean="0">
                <a:solidFill>
                  <a:srgbClr val="FFFF00"/>
                </a:solidFill>
              </a:rPr>
              <a:t>FELL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4.34</a:t>
            </a:r>
            <a:r>
              <a:rPr lang="en-US" sz="4000" dirty="0" smtClean="0">
                <a:solidFill>
                  <a:srgbClr val="FFCC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over 4 years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3.23</a:t>
            </a:r>
            <a:r>
              <a:rPr lang="en-US" sz="4000" i="1" dirty="0" smtClean="0">
                <a:solidFill>
                  <a:srgbClr val="FFFFFF"/>
                </a:solidFill>
              </a:rPr>
              <a:t> over 4 years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3.75</a:t>
            </a:r>
            <a:r>
              <a:rPr lang="en-US" sz="4000" i="1" dirty="0" smtClean="0">
                <a:solidFill>
                  <a:srgbClr val="FFFFFF"/>
                </a:solidFill>
              </a:rPr>
              <a:t> over 4 years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1722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7" name="Content Placeholder 4" descr="07_Img2362_LOW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33800" y="3505200"/>
            <a:ext cx="4016568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457200" y="914400"/>
            <a:ext cx="795403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solidFill>
                  <a:srgbClr val="FFFF00"/>
                </a:solidFill>
              </a:rPr>
              <a:t>96 percent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rgbClr val="FFFFFF"/>
                </a:solidFill>
              </a:rPr>
              <a:t>of public school principals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believe that participating in music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education encourages and motivates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students to stay in school longer.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(Harris Poll) 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GPAs </a:t>
            </a:r>
            <a:r>
              <a:rPr lang="en-US" sz="4000" u="sng" dirty="0" smtClean="0">
                <a:solidFill>
                  <a:srgbClr val="FFFF00"/>
                </a:solidFill>
              </a:rPr>
              <a:t>ROSE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2.51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2.89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2.61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GRADUATION RATES </a:t>
            </a:r>
            <a:r>
              <a:rPr lang="en-US" sz="4000" u="sng" dirty="0" smtClean="0">
                <a:solidFill>
                  <a:srgbClr val="FFFF00"/>
                </a:solidFill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8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60%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81%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ACT SCORES </a:t>
            </a:r>
            <a:r>
              <a:rPr lang="en-US" sz="4000" u="sng" dirty="0" smtClean="0">
                <a:solidFill>
                  <a:srgbClr val="FFFF00"/>
                </a:solidFill>
              </a:rPr>
              <a:t>ROSE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83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191000" y="29718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16.95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17.20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191000" y="4191000"/>
            <a:ext cx="4953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19.58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18.67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191000" y="35814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17.64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17.62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WHAT WAS LEARNED?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066800"/>
            <a:ext cx="8305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i="1" dirty="0" smtClean="0">
                <a:solidFill>
                  <a:srgbClr val="FFFFFF"/>
                </a:solidFill>
              </a:rPr>
              <a:t>The </a:t>
            </a:r>
            <a:r>
              <a:rPr lang="en-US" sz="4800" dirty="0" smtClean="0">
                <a:solidFill>
                  <a:srgbClr val="FFFF00"/>
                </a:solidFill>
              </a:rPr>
              <a:t>MORE</a:t>
            </a:r>
            <a:r>
              <a:rPr lang="en-US" sz="4800" i="1" dirty="0" smtClean="0">
                <a:solidFill>
                  <a:srgbClr val="FFFF00"/>
                </a:solidFill>
              </a:rPr>
              <a:t> </a:t>
            </a:r>
            <a:r>
              <a:rPr lang="en-US" sz="4800" i="1" dirty="0" smtClean="0">
                <a:solidFill>
                  <a:srgbClr val="FFFFFF"/>
                </a:solidFill>
              </a:rPr>
              <a:t>a student participates in </a:t>
            </a:r>
            <a:r>
              <a:rPr lang="en-US" sz="4800" dirty="0" smtClean="0">
                <a:solidFill>
                  <a:srgbClr val="FFFF00"/>
                </a:solidFill>
              </a:rPr>
              <a:t>MUSIC</a:t>
            </a:r>
            <a:r>
              <a:rPr lang="en-US" sz="4800" i="1" dirty="0" smtClean="0">
                <a:solidFill>
                  <a:srgbClr val="FFFFFF"/>
                </a:solidFill>
              </a:rPr>
              <a:t>, </a:t>
            </a:r>
          </a:p>
          <a:p>
            <a:pPr algn="ctr"/>
            <a:r>
              <a:rPr lang="en-US" sz="4800" i="1" dirty="0" smtClean="0">
                <a:solidFill>
                  <a:srgbClr val="FFFFFF"/>
                </a:solidFill>
              </a:rPr>
              <a:t>the more </a:t>
            </a:r>
            <a:r>
              <a:rPr lang="en-US" sz="4800" dirty="0" smtClean="0">
                <a:solidFill>
                  <a:srgbClr val="FFFF00"/>
                </a:solidFill>
              </a:rPr>
              <a:t>POSITIVE </a:t>
            </a:r>
            <a:r>
              <a:rPr lang="en-US" sz="4800" i="1" dirty="0" smtClean="0">
                <a:solidFill>
                  <a:srgbClr val="FFFFFF"/>
                </a:solidFill>
              </a:rPr>
              <a:t>these </a:t>
            </a:r>
            <a:r>
              <a:rPr lang="en-US" sz="4800" dirty="0" smtClean="0">
                <a:solidFill>
                  <a:srgbClr val="FFFF00"/>
                </a:solidFill>
              </a:rPr>
              <a:t>BENEFITS </a:t>
            </a:r>
            <a:r>
              <a:rPr lang="en-US" sz="4800" i="1" dirty="0" smtClean="0">
                <a:solidFill>
                  <a:srgbClr val="FFFFFF"/>
                </a:solidFill>
              </a:rPr>
              <a:t>become. </a:t>
            </a:r>
            <a:endParaRPr lang="en-US" sz="48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359382"/>
            <a:ext cx="7162800" cy="2422418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pic>
        <p:nvPicPr>
          <p:cNvPr id="10" name="Content Placeholder 4" descr="07_Img2362_LOW.jpg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51045" y="2895600"/>
            <a:ext cx="516415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28600" y="914400"/>
            <a:ext cx="86847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Music has the power of producing a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certain effect on the moral character of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of the soul.</a:t>
            </a:r>
            <a:r>
              <a:rPr lang="en-US" sz="4000" i="1" dirty="0" smtClean="0">
                <a:solidFill>
                  <a:srgbClr val="FFFFFF"/>
                </a:solidFill>
              </a:rPr>
              <a:t>	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486400" y="2133600"/>
            <a:ext cx="26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. . . Aristotle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1219200"/>
            <a:ext cx="464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Music furnishes a delightful recreation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for the hours of respite from the cares of the day, and lasts us through life.</a:t>
            </a:r>
          </a:p>
        </p:txBody>
      </p:sp>
      <p:pic>
        <p:nvPicPr>
          <p:cNvPr id="7" name="Picture 6" descr="Screen Shot 2015-12-08 at 5.44.0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0"/>
            <a:ext cx="3728703" cy="425608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95800" y="5181600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. . . Thomas Jefferson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3716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You </a:t>
            </a:r>
            <a:r>
              <a:rPr lang="en-US" sz="3600" b="1" i="1" u="sng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CAN</a:t>
            </a:r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 Successfully Recruit and Retain</a:t>
            </a:r>
          </a:p>
          <a:p>
            <a:pPr algn="ctr"/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Even </a:t>
            </a:r>
            <a:r>
              <a:rPr lang="en-US" sz="3600" b="1" i="1" u="sng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MORE</a:t>
            </a:r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 Students!</a:t>
            </a:r>
            <a:endParaRPr lang="en-US" sz="3600" dirty="0">
              <a:solidFill>
                <a:srgbClr val="C30101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Rectangle 1030"/>
          <p:cNvSpPr txBox="1">
            <a:spLocks noChangeArrowheads="1"/>
          </p:cNvSpPr>
          <p:nvPr/>
        </p:nvSpPr>
        <p:spPr bwMode="auto">
          <a:xfrm>
            <a:off x="0" y="58674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3200" b="1" dirty="0" err="1" smtClean="0">
                <a:solidFill>
                  <a:srgbClr val="C30101"/>
                </a:solidFill>
                <a:latin typeface="+mn-lt"/>
              </a:rPr>
              <a:t>www.musicachievementcouncil.org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C3010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2028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latin typeface="+mn-lt"/>
              </a:rPr>
              <a:t>OMEA</a:t>
            </a:r>
          </a:p>
          <a:p>
            <a:pPr algn="ctr"/>
            <a:r>
              <a:rPr lang="en-US" sz="3200" dirty="0" smtClean="0">
                <a:latin typeface="+mn-lt"/>
              </a:rPr>
              <a:t>January 29, 2016  2:30 PM CC 201</a:t>
            </a:r>
          </a:p>
          <a:p>
            <a:endParaRPr lang="en-US" dirty="0">
              <a:latin typeface="+mn-lt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616" y="76200"/>
            <a:ext cx="1044384" cy="1300213"/>
          </a:xfrm>
          <a:prstGeom prst="rect">
            <a:avLst/>
          </a:prstGeom>
        </p:spPr>
      </p:pic>
      <p:pic>
        <p:nvPicPr>
          <p:cNvPr id="24" name="Picture 23" descr="image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4801552"/>
            <a:ext cx="1975556" cy="666750"/>
          </a:xfrm>
          <a:prstGeom prst="rect">
            <a:avLst/>
          </a:prstGeom>
        </p:spPr>
      </p:pic>
      <p:pic>
        <p:nvPicPr>
          <p:cNvPr id="25" name="Picture 24" descr="Screen Shot 2015-12-04 at 9.10.01 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09800"/>
            <a:ext cx="1216431" cy="2984500"/>
          </a:xfrm>
          <a:prstGeom prst="rect">
            <a:avLst/>
          </a:prstGeom>
        </p:spPr>
      </p:pic>
      <p:pic>
        <p:nvPicPr>
          <p:cNvPr id="15" name="Picture 14" descr="Unknown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152400"/>
            <a:ext cx="1016000" cy="1104900"/>
          </a:xfrm>
          <a:prstGeom prst="rect">
            <a:avLst/>
          </a:prstGeom>
        </p:spPr>
      </p:pic>
      <p:pic>
        <p:nvPicPr>
          <p:cNvPr id="29" name="Picture 28" descr="buddy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0200" y="3048000"/>
            <a:ext cx="1263650" cy="1263650"/>
          </a:xfrm>
          <a:prstGeom prst="rect">
            <a:avLst/>
          </a:prstGeom>
        </p:spPr>
      </p:pic>
      <p:pic>
        <p:nvPicPr>
          <p:cNvPr id="33" name="Picture 32" descr="Pellegrino Music Center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0" y="4777730"/>
            <a:ext cx="2819400" cy="696425"/>
          </a:xfrm>
          <a:prstGeom prst="rect">
            <a:avLst/>
          </a:prstGeom>
        </p:spPr>
      </p:pic>
      <p:pic>
        <p:nvPicPr>
          <p:cNvPr id="34" name="Picture 33" descr="Music &amp; Arts Trans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0600" y="4812269"/>
            <a:ext cx="2514600" cy="748792"/>
          </a:xfrm>
          <a:prstGeom prst="rect">
            <a:avLst/>
          </a:prstGeom>
        </p:spPr>
      </p:pic>
      <p:pic>
        <p:nvPicPr>
          <p:cNvPr id="35" name="Picture 34" descr="JW_Pepper_logo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87750" y="3510752"/>
            <a:ext cx="2051050" cy="680248"/>
          </a:xfrm>
          <a:prstGeom prst="rect">
            <a:avLst/>
          </a:prstGeom>
        </p:spPr>
      </p:pic>
      <p:pic>
        <p:nvPicPr>
          <p:cNvPr id="36" name="Picture 35" descr="Kincaid's Is Music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3543300"/>
            <a:ext cx="2438400" cy="6477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0" y="25540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30101"/>
                </a:solidFill>
                <a:latin typeface="+mn-lt"/>
              </a:rPr>
              <a:t>Marcia Neel</a:t>
            </a:r>
            <a:endParaRPr lang="en-US" b="1" dirty="0">
              <a:solidFill>
                <a:srgbClr val="C30101"/>
              </a:solidFill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41185" y="4191000"/>
            <a:ext cx="1178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Bill Harvey</a:t>
            </a:r>
            <a:endParaRPr lang="en-US" dirty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86200" y="4191000"/>
            <a:ext cx="134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John </a:t>
            </a:r>
            <a:r>
              <a:rPr lang="en-US" dirty="0" err="1" smtClean="0">
                <a:latin typeface="+mj-lt"/>
              </a:rPr>
              <a:t>Yehling</a:t>
            </a:r>
            <a:r>
              <a:rPr lang="en-US" dirty="0" smtClean="0"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81800" y="4191000"/>
            <a:ext cx="12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+mj-lt"/>
              </a:rPr>
              <a:t>Rick Dustin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4000" y="5486400"/>
            <a:ext cx="1174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+mj-lt"/>
              </a:rPr>
              <a:t>Renier</a:t>
            </a:r>
            <a:r>
              <a:rPr lang="en-US" dirty="0" smtClean="0">
                <a:solidFill>
                  <a:srgbClr val="000000"/>
                </a:solidFill>
                <a:latin typeface="+mj-lt"/>
              </a:rPr>
              <a:t> Fee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89700" y="5486400"/>
            <a:ext cx="1627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+mj-lt"/>
              </a:rPr>
              <a:t>Jerry Pellegrino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-2753" r="-2753"/>
          <a:stretch>
            <a:fillRect/>
          </a:stretch>
        </p:blipFill>
        <p:spPr>
          <a:xfrm>
            <a:off x="533400" y="1219200"/>
            <a:ext cx="4038600" cy="43021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371600"/>
            <a:ext cx="3733800" cy="4302125"/>
          </a:xfrm>
        </p:spPr>
        <p:txBody>
          <a:bodyPr>
            <a:noAutofit/>
          </a:bodyPr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 smtClean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 Performance Program</a:t>
            </a:r>
            <a:endParaRPr lang="en-US" b="1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1000" y="20574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12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10 pages of sample forms</a:t>
            </a:r>
            <a:endParaRPr lang="en-US" sz="3200" dirty="0" smtClean="0">
              <a:solidFill>
                <a:schemeClr val="bg1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n-lt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Guidelines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for</a:t>
            </a: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 directors</a:t>
            </a:r>
          </a:p>
        </p:txBody>
      </p:sp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Materials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Available for You to Use. . . A Year-Round Planner</a:t>
            </a:r>
            <a:endParaRPr lang="en-US" sz="3200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479550"/>
            <a:ext cx="3390426" cy="43878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48857" y="1708391"/>
            <a:ext cx="4038600" cy="259873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95400"/>
            <a:ext cx="4648200" cy="4953000"/>
          </a:xfrm>
          <a:effectLst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  <a:noFill/>
          <a:effectLst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Fundamental Beliefs of </a:t>
            </a:r>
            <a:b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Effective Recruiters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990600"/>
            <a:ext cx="6781800" cy="50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FFFFFF"/>
                </a:solidFill>
              </a:rPr>
              <a:t>	An interactive poll confirms that music education at an early age greatly increases the likelihood that a child will grow up to seek higher education and ultimately even earn a higher salary.          </a:t>
            </a:r>
            <a:r>
              <a:rPr lang="en-US" sz="4000" i="1" dirty="0" smtClean="0">
                <a:solidFill>
                  <a:srgbClr val="FFFFFF"/>
                </a:solidFill>
              </a:rPr>
              <a:t>(2007 Harris Poll)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5" name="Picture 4" descr="trumpetcloseup"/>
          <p:cNvPicPr>
            <a:picLocks noGrp="1"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62937" y="1408624"/>
            <a:ext cx="2404063" cy="362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51087" y="1872573"/>
            <a:ext cx="4445000" cy="2895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524000"/>
            <a:ext cx="4038600" cy="4876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Inform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Build and nurture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support among administration &amp; classroom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048000" y="6248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Recruiting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Recruiting is a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process including: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1430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REACH OUT!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 descr="Screen Shot 2015-04-10 at 8.24.23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819400"/>
            <a:ext cx="2005780" cy="2438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2819817"/>
            <a:ext cx="2171700" cy="326348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048000" y="6248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pPr algn="ctr"/>
            <a:endParaRPr lang="en-US" sz="16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5240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81400" y="9906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HIGH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success—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give it to them!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3048000" cy="4700717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457325"/>
            <a:ext cx="4038600" cy="2587625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914400"/>
            <a:ext cx="41417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743325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52600"/>
            <a:ext cx="80010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Show up unannounced</a:t>
            </a:r>
            <a:endParaRPr lang="en-US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Never </a:t>
            </a:r>
            <a:r>
              <a:rPr lang="en-US" dirty="0">
                <a:solidFill>
                  <a:schemeClr val="bg1"/>
                </a:solidFill>
              </a:rPr>
              <a:t>ask, “how many want to be </a:t>
            </a:r>
            <a:r>
              <a:rPr lang="en-US" dirty="0" smtClean="0">
                <a:solidFill>
                  <a:schemeClr val="bg1"/>
                </a:solidFill>
              </a:rPr>
              <a:t>in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    the band, choir</a:t>
            </a:r>
            <a:r>
              <a:rPr lang="en-US" dirty="0">
                <a:solidFill>
                  <a:schemeClr val="bg1"/>
                </a:solidFill>
              </a:rPr>
              <a:t>, orchestra. . .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     Instead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, ask for a who of hands “how many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of   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  <a:ea typeface="ＭＳ Ｐゴシック" charset="-128"/>
              </a:rPr>
              <a:t>       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you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Keep </a:t>
            </a:r>
            <a:r>
              <a:rPr lang="en-US" dirty="0" smtClean="0">
                <a:solidFill>
                  <a:schemeClr val="bg1"/>
                </a:solidFill>
              </a:rPr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BE ENTHUSIASTIC!!!!!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228600" y="914400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  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  Can be:  Musical Aptitude Survey </a:t>
            </a:r>
          </a:p>
          <a:p>
            <a:r>
              <a:rPr lang="en-US" sz="2800" dirty="0">
                <a:solidFill>
                  <a:srgbClr val="FFFFFF"/>
                </a:solidFill>
                <a:latin typeface="+mn-lt"/>
              </a:rPr>
              <a:t>	     </a:t>
            </a: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    Instrument 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6999" y="609600"/>
            <a:ext cx="2084553" cy="2438401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112305" y="6211669"/>
            <a:ext cx="313609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#1 from: </a:t>
            </a:r>
            <a:b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Jeff Scott &amp; Emily Wilkinson, ALMEA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52600"/>
            <a:ext cx="2336800" cy="2616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914825" y="6248400"/>
            <a:ext cx="34859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dirty="0" smtClean="0">
              <a:solidFill>
                <a:srgbClr val="FFFFFF"/>
              </a:solidFill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Chris Crone, PAMEA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7600" y="685800"/>
            <a:ext cx="54864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   Make the time to have each 4th grader touch, hold, and play </a:t>
            </a:r>
            <a:r>
              <a:rPr lang="en-US" dirty="0" smtClean="0">
                <a:solidFill>
                  <a:srgbClr val="FFFF00"/>
                </a:solidFill>
              </a:rPr>
              <a:t>three instruments </a:t>
            </a:r>
            <a:r>
              <a:rPr lang="en-US" dirty="0" smtClean="0">
                <a:solidFill>
                  <a:srgbClr val="FFFFFF"/>
                </a:solidFill>
              </a:rPr>
              <a:t>of their choice and then send a </a:t>
            </a:r>
            <a:r>
              <a:rPr lang="en-US" dirty="0" smtClean="0">
                <a:solidFill>
                  <a:srgbClr val="FFFF00"/>
                </a:solidFill>
              </a:rPr>
              <a:t>personal letter </a:t>
            </a:r>
            <a:r>
              <a:rPr lang="en-US" dirty="0" smtClean="0">
                <a:solidFill>
                  <a:srgbClr val="FFFFFF"/>
                </a:solidFill>
              </a:rPr>
              <a:t>home with each student letting the parents know which instrument their child had success on. . .</a:t>
            </a:r>
            <a:r>
              <a:rPr lang="en-US" dirty="0" smtClean="0">
                <a:solidFill>
                  <a:srgbClr val="FFFF00"/>
                </a:solidFill>
              </a:rPr>
              <a:t>your instrumental numbers go through the roof!</a:t>
            </a:r>
            <a:r>
              <a:rPr lang="en-US" dirty="0" smtClean="0">
                <a:solidFill>
                  <a:srgbClr val="FFFFFF"/>
                </a:solidFill>
              </a:rPr>
              <a:t>”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1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00200"/>
            <a:ext cx="2908467" cy="19399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 descr="Students-from-Eduardo-Mata-Elementa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27" y="3886200"/>
            <a:ext cx="3091573" cy="1828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066800"/>
            <a:ext cx="3461657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914400"/>
            <a:ext cx="50292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Letters</a:t>
            </a:r>
            <a:endParaRPr lang="en-US" sz="2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Keep </a:t>
            </a:r>
            <a:r>
              <a:rPr lang="en-US" dirty="0">
                <a:solidFill>
                  <a:schemeClr val="bg1"/>
                </a:solidFill>
              </a:rPr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Emphasize rewards, details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your </a:t>
            </a:r>
            <a:r>
              <a:rPr lang="en-US" dirty="0">
                <a:solidFill>
                  <a:schemeClr val="bg1"/>
                </a:solidFill>
              </a:rPr>
              <a:t>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Meeting</a:t>
            </a:r>
            <a:endParaRPr lang="en-US" sz="2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Involve </a:t>
            </a:r>
            <a:r>
              <a:rPr lang="en-US" dirty="0">
                <a:solidFill>
                  <a:schemeClr val="bg1"/>
                </a:solidFill>
              </a:rPr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Provide advocacy </a:t>
            </a:r>
            <a:r>
              <a:rPr lang="en-US" dirty="0" smtClean="0">
                <a:solidFill>
                  <a:schemeClr val="bg1"/>
                </a:solidFill>
              </a:rPr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8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Child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24600"/>
            <a:ext cx="3200400" cy="457200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124200" y="6324600"/>
            <a:ext cx="3136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endParaRPr lang="en-US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4008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</a:t>
            </a:r>
            <a:r>
              <a:rPr lang="en-US" sz="4400" b="1" i="1" u="sng" dirty="0" smtClean="0">
                <a:solidFill>
                  <a:srgbClr val="FFCC00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College President,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692" y="2057400"/>
            <a:ext cx="3549753" cy="23622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2305" y="6324600"/>
            <a:ext cx="3136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endParaRPr lang="en-US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6299200"/>
            <a:ext cx="3136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j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j-lt"/>
            </a:endParaRPr>
          </a:p>
          <a:p>
            <a:endParaRPr lang="en-US" sz="1600" dirty="0" smtClean="0">
              <a:latin typeface="+mj-lt"/>
            </a:endParaRPr>
          </a:p>
          <a:p>
            <a:endParaRPr lang="en-US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4953000"/>
            <a:ext cx="502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engaged</a:t>
            </a:r>
            <a:endParaRPr kumimoji="0" lang="en-US" sz="2800" b="1" i="0" u="sng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PT Slide 18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3716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295400"/>
            <a:ext cx="3186113" cy="207486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981200"/>
            <a:ext cx="1771650" cy="3124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733800"/>
            <a:ext cx="1692275" cy="2209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69162" y="3581400"/>
            <a:ext cx="1570038" cy="2362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1219200"/>
            <a:ext cx="1889125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444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Recruits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 Kids Stay?  Let’s Ask 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PPT Slide 21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71600" y="1447800"/>
            <a:ext cx="655320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066800"/>
            <a:ext cx="47244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066800"/>
            <a:ext cx="4114800" cy="2057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Provide a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from the day they receive their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instruments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j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886200"/>
            <a:ext cx="2286000" cy="20129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3886200"/>
            <a:ext cx="2514600" cy="200977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8600" y="32004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Build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appreciation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8600" y="4572000"/>
            <a:ext cx="41148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Give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recognition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and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reinforcement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  <p:bldP spid="8" grpId="0" build="p" autoUpdateAnimBg="0"/>
      <p:bldP spid="9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sz="1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990600"/>
            <a:ext cx="5029200" cy="54864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Developing group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pride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Improving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communication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with parents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Evaluating yourself continually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“What else?”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Understanding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each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as an individual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Being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positive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enthusiastic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engaging lessons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505200" cy="39624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7000" endPos="75000" dist="12700" dir="5400000" sy="-100000" algn="bl" rotWithShape="0"/>
            <a:softEdge rad="112500"/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9342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i="1" u="sng" dirty="0" smtClean="0">
                <a:solidFill>
                  <a:srgbClr val="FFCC00"/>
                </a:solidFill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College Presiden</a:t>
            </a:r>
            <a:r>
              <a:rPr lang="en-US" sz="4400" i="1" u="sng" dirty="0" smtClean="0">
                <a:solidFill>
                  <a:srgbClr val="FFFF00"/>
                </a:solidFill>
              </a:rPr>
              <a:t>t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chemeClr val="bg1"/>
                </a:solidFill>
              </a:rPr>
              <a:t>or</a:t>
            </a:r>
            <a:r>
              <a:rPr lang="en-US" sz="4400" i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4462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219200"/>
            <a:ext cx="2743200" cy="2515304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3657600"/>
            <a:ext cx="2743200" cy="2057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4114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+mn-lt"/>
              </a:rPr>
              <a:t>Conflicts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9125" y="1066800"/>
            <a:ext cx="3114675" cy="4302125"/>
          </a:xfrm>
          <a:prstGeom prst="rect">
            <a:avLst/>
          </a:prstGeom>
          <a:ln>
            <a:noFill/>
          </a:ln>
          <a:effectLst>
            <a:reflection blurRad="12700" stA="53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0668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Probe for real reason they want to quit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Show interest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PT Slide 29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6002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3962400" cy="48768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to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was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really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447800"/>
            <a:ext cx="4445000" cy="2895600"/>
          </a:xfrm>
          <a:prstGeom prst="rect">
            <a:avLst/>
          </a:prstGeom>
          <a:ln>
            <a:noFill/>
          </a:ln>
          <a:effectLst>
            <a:reflection stA="63000" endPos="66000" dist="12700" dir="5400000" sy="-100000" algn="bl" rotWithShape="0"/>
            <a:softEdge rad="112500"/>
          </a:effectLst>
        </p:spPr>
      </p:pic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766465" y="917963"/>
            <a:ext cx="2997200" cy="4495800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1676400"/>
            <a:ext cx="4724400" cy="2743200"/>
          </a:xfrm>
        </p:spPr>
        <p:txBody>
          <a:bodyPr>
            <a:noAutofit/>
          </a:bodyPr>
          <a:lstStyle/>
          <a:p>
            <a:pPr algn="ctr" eaLnBrk="1" hangingPunct="1">
              <a:buFont typeface="Wingdings" charset="2"/>
              <a:buNone/>
            </a:pPr>
            <a:r>
              <a:rPr lang="en-US" sz="4000" b="1" dirty="0" smtClean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en-US" sz="4000" b="1" dirty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scripted demonstration of what your students have learned</a:t>
            </a:r>
          </a:p>
        </p:txBody>
      </p:sp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3528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 Concert for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383900" y="1422609"/>
            <a:ext cx="1917477" cy="2901718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286000" y="1676400"/>
            <a:ext cx="4038600" cy="21336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3528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chemeClr val="bg1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685800" y="4267200"/>
            <a:ext cx="5105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3200" b="1" i="1" dirty="0">
                <a:solidFill>
                  <a:srgbClr val="4D9AFF"/>
                </a:solidFill>
                <a:latin typeface="+mn-lt"/>
              </a:rPr>
              <a:t>May be the best performance in terms of excitement and audience</a:t>
            </a:r>
            <a:r>
              <a:rPr lang="en-US" sz="3200" i="1" dirty="0">
                <a:solidFill>
                  <a:srgbClr val="4D9AFF"/>
                </a:solidFill>
                <a:latin typeface="+mn-lt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600200"/>
            <a:ext cx="2506663" cy="3200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7239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38200"/>
            <a:ext cx="6705600" cy="3124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Students practice more prior to a 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performance</a:t>
            </a:r>
            <a:endParaRPr lang="en-US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107623" y="1143425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1000" y="4800600"/>
            <a:ext cx="8610600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defTabSz="4572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+mn-lt"/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- </a:t>
            </a:r>
            <a:r>
              <a:rPr lang="en-US" sz="3200" b="1" i="1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the parents!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81000" y="3733800"/>
            <a:ext cx="8610600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0" y="22860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Parents will be </a:t>
            </a:r>
            <a:r>
              <a:rPr lang="en-US" sz="2800" b="1" i="1" u="sng" dirty="0">
                <a:solidFill>
                  <a:srgbClr val="FFFF00"/>
                </a:solidFill>
                <a:latin typeface="Times New Roman" charset="0"/>
              </a:rPr>
              <a:t>amazed</a:t>
            </a: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 … </a:t>
            </a:r>
            <a:r>
              <a:rPr lang="en-US" sz="3200" i="1" dirty="0">
                <a:solidFill>
                  <a:srgbClr val="FFFF00"/>
                </a:solidFill>
                <a:latin typeface="Times New Roman" charset="0"/>
              </a:rPr>
              <a:t>most</a:t>
            </a: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 have no idea how much their child has learned based on what they hear at home!</a:t>
            </a:r>
          </a:p>
        </p:txBody>
      </p:sp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574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6294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rgbClr val="FFFFFF"/>
                </a:solidFill>
              </a:rPr>
              <a:t>College President,</a:t>
            </a:r>
            <a:r>
              <a:rPr lang="en-US" sz="4400" dirty="0" smtClean="0">
                <a:solidFill>
                  <a:schemeClr val="bg1"/>
                </a:solidFill>
              </a:rPr>
              <a:t>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Rock Star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endParaRPr kumimoji="0" lang="en-US" sz="4400" b="0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828800"/>
            <a:ext cx="513052" cy="1143000"/>
          </a:xfrm>
          <a:prstGeom prst="rect">
            <a:avLst/>
          </a:prstGeom>
        </p:spPr>
      </p:pic>
      <p:pic>
        <p:nvPicPr>
          <p:cNvPr id="13" name="Picture 12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1981200"/>
            <a:ext cx="381000" cy="1143000"/>
          </a:xfrm>
          <a:prstGeom prst="rect">
            <a:avLst/>
          </a:prstGeom>
        </p:spPr>
      </p:pic>
      <p:pic>
        <p:nvPicPr>
          <p:cNvPr id="14" name="Picture 13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581400"/>
            <a:ext cx="381000" cy="1143000"/>
          </a:xfrm>
          <a:prstGeom prst="rect">
            <a:avLst/>
          </a:prstGeom>
        </p:spPr>
      </p:pic>
      <p:pic>
        <p:nvPicPr>
          <p:cNvPr id="17" name="Picture 16" descr="Rock St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914400"/>
            <a:ext cx="3581400" cy="347287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8" name="Picture 17" descr="Black 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340557"/>
            <a:ext cx="1066800" cy="155243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idx="1"/>
          </p:nvPr>
        </p:nvSpPr>
        <p:spPr>
          <a:xfrm>
            <a:off x="1905000" y="1447800"/>
            <a:ext cx="6324600" cy="3657600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infectious</a:t>
            </a:r>
          </a:p>
        </p:txBody>
      </p:sp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FFFF00"/>
                </a:solidFill>
                <a:latin typeface="Times New Roman" charset="0"/>
              </a:rPr>
              <a:t>early</a:t>
            </a:r>
            <a:endParaRPr lang="en-US" sz="3200" dirty="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19400"/>
            <a:ext cx="3963093" cy="23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600200"/>
            <a:ext cx="1498600" cy="22479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371600"/>
            <a:ext cx="6858000" cy="44894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sz="4000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5908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www.musicachievementcouncil.org</a:t>
            </a:r>
            <a:endParaRPr lang="en-US" sz="3200" b="1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@</a:t>
            </a:r>
            <a:r>
              <a:rPr lang="en-US" sz="3200" b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MusicAchCouncil</a:t>
            </a:r>
            <a:endParaRPr lang="en-US" sz="32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2209800"/>
            <a:ext cx="943928" cy="762770"/>
          </a:xfrm>
          <a:prstGeom prst="rect">
            <a:avLst/>
          </a:prstGeom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3556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6805"/>
            <a:ext cx="2649537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 descr="Bridging the G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786681"/>
            <a:ext cx="3200400" cy="387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4" name="Picture 23" descr="SuccessCOV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873571"/>
            <a:ext cx="2895600" cy="3747452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182" y="1371600"/>
            <a:ext cx="2453218" cy="322320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3070805"/>
            <a:ext cx="2593340" cy="3407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096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     </a:t>
            </a:r>
            <a:r>
              <a:rPr lang="en-US" sz="3200" dirty="0" err="1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musicedconsultants.net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/conference-materials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971800" y="838200"/>
            <a:ext cx="5943600" cy="48768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000" u="sng" dirty="0" smtClean="0">
                <a:solidFill>
                  <a:srgbClr val="FFFF00"/>
                </a:solidFill>
              </a:rPr>
              <a:t>82 percent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of Americans who don’t currently play an instrument wish they had learned to play one. </a:t>
            </a:r>
            <a:r>
              <a:rPr lang="en-US" sz="4000" i="1" dirty="0" smtClean="0">
                <a:solidFill>
                  <a:schemeClr val="bg1"/>
                </a:solidFill>
              </a:rPr>
              <a:t>(Gallup Poll)</a:t>
            </a:r>
          </a:p>
          <a:p>
            <a:pPr indent="0">
              <a:lnSpc>
                <a:spcPct val="150000"/>
              </a:lnSpc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6" name="Picture 5" descr="DSC_0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94" y="1371600"/>
            <a:ext cx="2671843" cy="410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200400"/>
            <a:ext cx="480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2AB091"/>
                </a:solidFill>
                <a:effectLst/>
              </a:rPr>
              <a:t>A Practical Guide for Recruitment and Retention</a:t>
            </a:r>
            <a:endParaRPr lang="en-US" sz="4800" b="1" i="1" dirty="0">
              <a:solidFill>
                <a:srgbClr val="2AB091"/>
              </a:solidFill>
              <a:effectLst/>
            </a:endParaRPr>
          </a:p>
        </p:txBody>
      </p:sp>
      <p:pic>
        <p:nvPicPr>
          <p:cNvPr id="8" name="Picture 7" descr="Recruitment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066800"/>
            <a:ext cx="3390426" cy="43878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4953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45A3D6"/>
                </a:solidFill>
              </a:rPr>
              <a:t>Tips for Success:</a:t>
            </a:r>
          </a:p>
          <a:p>
            <a:pPr algn="ctr"/>
            <a:r>
              <a:rPr lang="en-US" sz="4800" b="1" i="1" dirty="0" smtClean="0">
                <a:solidFill>
                  <a:srgbClr val="45A3D6"/>
                </a:solidFill>
              </a:rPr>
              <a:t>A Guide for Instrumental Music Teachers</a:t>
            </a:r>
            <a:endParaRPr lang="en-US" sz="4800" b="1" i="1" dirty="0">
              <a:solidFill>
                <a:srgbClr val="45A3D6"/>
              </a:solidFill>
            </a:endParaRPr>
          </a:p>
        </p:txBody>
      </p:sp>
      <p:pic>
        <p:nvPicPr>
          <p:cNvPr id="8" name="Picture 7" descr="Success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357" y="1026211"/>
            <a:ext cx="3387443" cy="4383989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6953</TotalTime>
  <Words>2376</Words>
  <Application>Microsoft Macintosh PowerPoint</Application>
  <PresentationFormat>On-screen Show (4:3)</PresentationFormat>
  <Paragraphs>447</Paragraphs>
  <Slides>65</Slides>
  <Notes>47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DID YOU KNOW . . .</vt:lpstr>
      <vt:lpstr>DID YOU KNOW . . .</vt:lpstr>
      <vt:lpstr>DID YOU KNOW . . .</vt:lpstr>
      <vt:lpstr>THE MESSAGE IS. . .</vt:lpstr>
      <vt:lpstr>THE MESSAGE IS. . .</vt:lpstr>
      <vt:lpstr>THE MESSAGE IS.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WHAT WAS LEARNED?</vt:lpstr>
      <vt:lpstr>FAMOUS QUOTES. . .</vt:lpstr>
      <vt:lpstr>FAMOUS QUOTES. . .</vt:lpstr>
      <vt:lpstr>Slide 26</vt:lpstr>
      <vt:lpstr>Today’s Session</vt:lpstr>
      <vt:lpstr>Slide 28</vt:lpstr>
      <vt:lpstr>Fundamental Beliefs of  Effective Recruiters</vt:lpstr>
      <vt:lpstr>Key Steps in Recruiting:  Attracting Students. . .</vt:lpstr>
      <vt:lpstr>Key Steps in Recruiting Recruiting is a YEAR-ROUND process including: 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#1 from:  Jeff Scott &amp; Emily Wilkinson, ALMEA </vt:lpstr>
      <vt:lpstr>Follow-up idea from:  Chris Crone, PAMEA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Keeping Your New Recruits</vt:lpstr>
      <vt:lpstr>   Keeping Your New Recruits   Why Do Kids Stay?  Let’s Ask THEM!</vt:lpstr>
      <vt:lpstr>Retention: Keys to Success</vt:lpstr>
      <vt:lpstr>Actions That Help Retain Students</vt:lpstr>
      <vt:lpstr>Common Reasons for Drop-outs?</vt:lpstr>
      <vt:lpstr>Common Reasons for Drop-outs?</vt:lpstr>
      <vt:lpstr>Common Reasons for Drop-outs?</vt:lpstr>
      <vt:lpstr>Common Reasons for Drop-outs?</vt:lpstr>
      <vt:lpstr>What Can You Do? </vt:lpstr>
      <vt:lpstr>Why Should Students Continue?  Tell Your OWN Story: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59</vt:lpstr>
      <vt:lpstr>Slide 60</vt:lpstr>
      <vt:lpstr>Put the Date on Your Calendar! Schedule First Performance NOW!</vt:lpstr>
      <vt:lpstr>M.A.C. Wants to Help. . .   Check Out Our Online Resources</vt:lpstr>
      <vt:lpstr>Got SMART Phone? </vt:lpstr>
      <vt:lpstr>Slide 64</vt:lpstr>
      <vt:lpstr>Slide 65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1315</cp:revision>
  <dcterms:created xsi:type="dcterms:W3CDTF">2016-01-29T16:42:36Z</dcterms:created>
  <dcterms:modified xsi:type="dcterms:W3CDTF">2016-01-29T17:01:24Z</dcterms:modified>
</cp:coreProperties>
</file>