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df" ContentType="application/pd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408" r:id="rId2"/>
    <p:sldId id="313" r:id="rId3"/>
    <p:sldId id="472" r:id="rId4"/>
    <p:sldId id="504" r:id="rId5"/>
    <p:sldId id="486" r:id="rId6"/>
    <p:sldId id="487" r:id="rId7"/>
    <p:sldId id="488" r:id="rId8"/>
    <p:sldId id="489" r:id="rId9"/>
    <p:sldId id="490" r:id="rId10"/>
    <p:sldId id="257" r:id="rId11"/>
    <p:sldId id="348" r:id="rId12"/>
    <p:sldId id="491" r:id="rId13"/>
    <p:sldId id="326" r:id="rId14"/>
    <p:sldId id="510" r:id="rId15"/>
    <p:sldId id="511" r:id="rId16"/>
    <p:sldId id="360" r:id="rId17"/>
    <p:sldId id="474" r:id="rId18"/>
    <p:sldId id="309" r:id="rId19"/>
    <p:sldId id="395" r:id="rId20"/>
    <p:sldId id="445" r:id="rId21"/>
    <p:sldId id="447" r:id="rId22"/>
    <p:sldId id="448" r:id="rId23"/>
    <p:sldId id="449" r:id="rId24"/>
    <p:sldId id="450" r:id="rId25"/>
    <p:sldId id="446" r:id="rId26"/>
    <p:sldId id="483" r:id="rId27"/>
    <p:sldId id="484" r:id="rId28"/>
    <p:sldId id="492" r:id="rId29"/>
    <p:sldId id="282" r:id="rId30"/>
    <p:sldId id="495" r:id="rId31"/>
    <p:sldId id="363" r:id="rId32"/>
    <p:sldId id="368" r:id="rId33"/>
    <p:sldId id="297" r:id="rId34"/>
    <p:sldId id="298" r:id="rId35"/>
    <p:sldId id="411" r:id="rId36"/>
    <p:sldId id="412" r:id="rId37"/>
    <p:sldId id="413" r:id="rId38"/>
    <p:sldId id="507" r:id="rId39"/>
    <p:sldId id="503" r:id="rId40"/>
    <p:sldId id="339" r:id="rId41"/>
    <p:sldId id="479" r:id="rId42"/>
    <p:sldId id="422" r:id="rId43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FFFF"/>
    <a:srgbClr val="800080"/>
    <a:srgbClr val="7EC085"/>
    <a:srgbClr val="B8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81"/>
    <p:restoredTop sz="95329" autoAdjust="0"/>
  </p:normalViewPr>
  <p:slideViewPr>
    <p:cSldViewPr>
      <p:cViewPr varScale="1">
        <p:scale>
          <a:sx n="94" d="100"/>
          <a:sy n="94" d="100"/>
        </p:scale>
        <p:origin x="43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0CD94FC1-2E04-8543-92B1-E11446D35A1A}" type="datetime1">
              <a:rPr lang="en-US"/>
              <a:pPr>
                <a:defRPr/>
              </a:pPr>
              <a:t>1/14/20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B83EED6E-A821-B742-998F-909C6A6D97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EABDE6B1-0DDA-7940-9AD9-6F34CD5B35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ＭＳ Ｐゴシック" pitchFamily="-9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72BC0A-5C50-674B-8E21-0BCC49D54F60}" type="slidenum">
              <a:rPr lang="en-US"/>
              <a:pPr/>
              <a:t>1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FF2FA0-324C-1649-94E4-D8266804B73A}" type="slidenum">
              <a:rPr lang="en-US"/>
              <a:pPr/>
              <a:t>10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B9E237EF-2046-9947-AD9B-336A02AFBCB6}" type="slidenum">
              <a:rPr lang="en-US" sz="1200" baseline="0"/>
              <a:pPr algn="r"/>
              <a:t>11</a:t>
            </a:fld>
            <a:endParaRPr lang="en-US" sz="1200" baseline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B9E237EF-2046-9947-AD9B-336A02AFBCB6}" type="slidenum">
              <a:rPr lang="en-US" sz="1200" baseline="0"/>
              <a:pPr algn="r"/>
              <a:t>12</a:t>
            </a:fld>
            <a:endParaRPr lang="en-US" sz="1200" baseline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C6F950E-5F57-AA41-96B1-C74A1438D49B}" type="slidenum">
              <a:rPr lang="en-US" sz="1200" baseline="0"/>
              <a:pPr algn="r"/>
              <a:t>13</a:t>
            </a:fld>
            <a:endParaRPr lang="en-US" sz="1200" baseline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D3E785-DC2D-0B40-BF86-1D507281AAAD}" type="slidenum">
              <a:rPr lang="en-US"/>
              <a:pPr/>
              <a:t>14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0B47C8-89FF-194A-9B83-940448F48976}" type="slidenum">
              <a:rPr lang="en-US"/>
              <a:pPr/>
              <a:t>15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18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937664D8-AABE-5A46-82A9-0EB6F72CFC3B}" type="slidenum">
              <a:rPr lang="en-US" sz="1200" baseline="0"/>
              <a:pPr algn="r"/>
              <a:t>19</a:t>
            </a:fld>
            <a:endParaRPr lang="en-US" sz="1200" baseline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E0BA2B-C910-2946-ABD3-F71D0F89070F}" type="slidenum">
              <a:rPr lang="en-US"/>
              <a:pPr/>
              <a:t>2</a:t>
            </a:fld>
            <a:endParaRPr lang="en-US"/>
          </a:p>
        </p:txBody>
      </p:sp>
      <p:sp>
        <p:nvSpPr>
          <p:cNvPr id="716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937664D8-AABE-5A46-82A9-0EB6F72CFC3B}" type="slidenum">
              <a:rPr lang="en-US" sz="1200" baseline="0"/>
              <a:pPr algn="r"/>
              <a:t>20</a:t>
            </a:fld>
            <a:endParaRPr lang="en-US" sz="1200" baseline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937664D8-AABE-5A46-82A9-0EB6F72CFC3B}" type="slidenum">
              <a:rPr lang="en-US" sz="1200" baseline="0"/>
              <a:pPr algn="r"/>
              <a:t>21</a:t>
            </a:fld>
            <a:endParaRPr lang="en-US" sz="1200" baseline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937664D8-AABE-5A46-82A9-0EB6F72CFC3B}" type="slidenum">
              <a:rPr lang="en-US" sz="1200" baseline="0"/>
              <a:pPr algn="r"/>
              <a:t>22</a:t>
            </a:fld>
            <a:endParaRPr lang="en-US" sz="1200" baseline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937664D8-AABE-5A46-82A9-0EB6F72CFC3B}" type="slidenum">
              <a:rPr lang="en-US" sz="1200" baseline="0"/>
              <a:pPr algn="r"/>
              <a:t>23</a:t>
            </a:fld>
            <a:endParaRPr lang="en-US" sz="1200" baseline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937664D8-AABE-5A46-82A9-0EB6F72CFC3B}" type="slidenum">
              <a:rPr lang="en-US" sz="1200" baseline="0"/>
              <a:pPr algn="r"/>
              <a:t>24</a:t>
            </a:fld>
            <a:endParaRPr lang="en-US" sz="1200" baseline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735F4B-BB06-194F-B7F5-DF72C31AA4A0}" type="slidenum">
              <a:rPr lang="en-US"/>
              <a:pPr/>
              <a:t>26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735F4B-BB06-194F-B7F5-DF72C31AA4A0}" type="slidenum">
              <a:rPr lang="en-US"/>
              <a:pPr/>
              <a:t>27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735F4B-BB06-194F-B7F5-DF72C31AA4A0}" type="slidenum">
              <a:rPr lang="en-US"/>
              <a:pPr/>
              <a:t>28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68B621-DA70-CE42-9BB4-F7F421E69EB1}" type="slidenum">
              <a:rPr lang="en-US"/>
              <a:pPr/>
              <a:t>29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8607FA-0885-114E-B7A5-5B5CDCD33CE8}" type="slidenum">
              <a:rPr lang="en-US"/>
              <a:pPr/>
              <a:t>31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72BC0A-5C50-674B-8E21-0BCC49D54F60}" type="slidenum">
              <a:rPr lang="en-US"/>
              <a:pPr/>
              <a:t>3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9DE341-6EC1-F948-8A89-3ACD3534EF9D}" type="slidenum">
              <a:rPr lang="en-US"/>
              <a:pPr/>
              <a:t>32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797AA5-AAD1-2B4D-AA3A-8CE994D14ADC}" type="slidenum">
              <a:rPr lang="en-US"/>
              <a:pPr/>
              <a:t>33</a:t>
            </a:fld>
            <a:endParaRPr 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0F32DC-5531-2349-B4C3-19B82F25480A}" type="slidenum">
              <a:rPr lang="en-US"/>
              <a:pPr/>
              <a:t>34</a:t>
            </a:fld>
            <a:endParaRPr 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BC9244-447E-E048-B074-500381691D42}" type="slidenum">
              <a:rPr lang="en-US"/>
              <a:pPr/>
              <a:t>38</a:t>
            </a:fld>
            <a:endParaRPr lang="en-U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E501E2-E099-354D-B0CC-B89E9BC9E21E}" type="slidenum">
              <a:rPr lang="en-US"/>
              <a:pPr/>
              <a:t>42</a:t>
            </a:fld>
            <a:endParaRPr lang="en-US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72BC0A-5C50-674B-8E21-0BCC49D54F60}" type="slidenum">
              <a:rPr lang="en-US"/>
              <a:pPr/>
              <a:t>4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72BC0A-5C50-674B-8E21-0BCC49D54F60}" type="slidenum">
              <a:rPr lang="en-US"/>
              <a:pPr/>
              <a:t>5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72BC0A-5C50-674B-8E21-0BCC49D54F60}" type="slidenum">
              <a:rPr lang="en-US"/>
              <a:pPr/>
              <a:t>6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72BC0A-5C50-674B-8E21-0BCC49D54F60}" type="slidenum">
              <a:rPr lang="en-US"/>
              <a:pPr/>
              <a:t>7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72BC0A-5C50-674B-8E21-0BCC49D54F60}" type="slidenum">
              <a:rPr lang="en-US"/>
              <a:pPr/>
              <a:t>8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72BC0A-5C50-674B-8E21-0BCC49D54F60}" type="slidenum">
              <a:rPr lang="en-US"/>
              <a:pPr/>
              <a:t>9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627D0-CF49-1A4F-8F28-F57DA32BA885}" type="datetime1">
              <a:rPr lang="en-US"/>
              <a:pPr>
                <a:defRPr/>
              </a:pPr>
              <a:t>1/14/20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5E353-07CD-694D-9197-F2D2605B7D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74099-5147-0E4E-95F7-0BA1575E53B0}" type="datetime1">
              <a:rPr lang="en-US"/>
              <a:pPr>
                <a:defRPr/>
              </a:pPr>
              <a:t>1/14/20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F48E4-F0AA-BC41-B8D0-2AA728F915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4E6C0-0E61-1046-9586-A168CA0134F8}" type="datetime1">
              <a:rPr lang="en-US"/>
              <a:pPr>
                <a:defRPr/>
              </a:pPr>
              <a:t>1/14/20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DD6F3-5052-4347-A965-52B5017CFC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D32C7-A404-BD43-9169-5DCAFCC1A4E8}" type="datetime1">
              <a:rPr lang="en-US"/>
              <a:pPr>
                <a:defRPr/>
              </a:pPr>
              <a:t>1/14/20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21496-C466-1F47-A1FA-DB3841004C4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1D602-364C-9041-8FD3-679C25DC0FC9}" type="datetime1">
              <a:rPr lang="en-US"/>
              <a:pPr>
                <a:defRPr/>
              </a:pPr>
              <a:t>1/14/20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946FD-E723-4E42-9FF8-8C1190ADC9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FE6D2-FFB9-A948-8BF0-82042E705BC5}" type="datetime1">
              <a:rPr lang="en-US"/>
              <a:pPr>
                <a:defRPr/>
              </a:pPr>
              <a:t>1/14/20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672B6-6357-9343-8817-5CDC2E05BC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7BB20-5285-744B-83CF-C26953F1E359}" type="datetime1">
              <a:rPr lang="en-US"/>
              <a:pPr>
                <a:defRPr/>
              </a:pPr>
              <a:t>1/14/20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D289B-E7BC-4C4E-81BE-101C523086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00D81-6AE3-D441-AB0E-793E4B1760B6}" type="datetime1">
              <a:rPr lang="en-US"/>
              <a:pPr>
                <a:defRPr/>
              </a:pPr>
              <a:t>1/14/20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86321-6863-5040-901B-CC96BF183A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8BA80-9078-D442-8149-68176AED67FF}" type="datetime1">
              <a:rPr lang="en-US"/>
              <a:pPr>
                <a:defRPr/>
              </a:pPr>
              <a:t>1/14/20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3D67A8-31FB-7D42-A234-7227DC0160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FD442-B523-B149-87C1-D2F958CB62E4}" type="datetime1">
              <a:rPr lang="en-US"/>
              <a:pPr>
                <a:defRPr/>
              </a:pPr>
              <a:t>1/14/20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03A3F-736B-BD44-B1EA-5F85F90C53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121A4-3621-EE4C-BC11-85B953B4EBFB}" type="datetime1">
              <a:rPr lang="en-US"/>
              <a:pPr>
                <a:defRPr/>
              </a:pPr>
              <a:t>1/14/20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8C306-5108-644B-A3FF-9905B15E5B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5000">
              <a:schemeClr val="bg1">
                <a:tint val="80000"/>
                <a:satMod val="300000"/>
              </a:schemeClr>
            </a:gs>
            <a:gs pos="100000">
              <a:srgbClr val="FF6600">
                <a:alpha val="42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370A3E23-9A07-9D46-8ACF-599C3D965558}" type="datetime1">
              <a:rPr lang="en-US"/>
              <a:pPr>
                <a:defRPr/>
              </a:pPr>
              <a:t>1/14/20</a:t>
            </a:fld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30F0E3BC-3AF3-2D40-AF14-8ABECB5319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d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d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d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/Users/marcianeel/Desktop/CSI%20Videos/Mariachi%20Sonido%20de%20Las%20Vegas%20con%20Maestro%20Jose%20Hernandez-%20Vol%20copy.mp4" TargetMode="External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d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d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d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gif"/><Relationship Id="rId5" Type="http://schemas.openxmlformats.org/officeDocument/2006/relationships/image" Target="../media/image61.gif"/><Relationship Id="rId4" Type="http://schemas.openxmlformats.org/officeDocument/2006/relationships/image" Target="../media/image60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83.pd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85.pd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/Users/marcianeel/Desktop/CSI%20Videos/Slide%2029%20-%20Mariachi%20Performance%20Bailey%20MS%20copy.mov" TargetMode="External"/><Relationship Id="rId4" Type="http://schemas.openxmlformats.org/officeDocument/2006/relationships/image" Target="../media/image7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11"/>
          <p:cNvSpPr>
            <a:spLocks noChangeArrowheads="1"/>
          </p:cNvSpPr>
          <p:nvPr/>
        </p:nvSpPr>
        <p:spPr bwMode="auto">
          <a:xfrm>
            <a:off x="2667000" y="38862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TextBox 9"/>
          <p:cNvSpPr txBox="1">
            <a:spLocks noChangeArrowheads="1"/>
          </p:cNvSpPr>
          <p:nvPr/>
        </p:nvSpPr>
        <p:spPr bwMode="auto">
          <a:xfrm>
            <a:off x="0" y="594916"/>
            <a:ext cx="9144000" cy="1467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b="1" dirty="0">
                <a:effectLst>
                  <a:reflection stA="0" endPos="0" dir="5400000" sy="-100000" algn="bl" rotWithShape="0"/>
                </a:effectLst>
                <a:latin typeface="Times New Roman"/>
                <a:cs typeface="Times New Roman"/>
              </a:rPr>
              <a:t>Robert Lopez</a:t>
            </a:r>
          </a:p>
          <a:p>
            <a:pPr>
              <a:defRPr/>
            </a:pPr>
            <a:r>
              <a:rPr lang="en-US" sz="4000" b="1" dirty="0">
                <a:effectLst>
                  <a:reflection stA="0" endPos="0" dir="5400000" sy="-100000" algn="bl" rotWithShape="0"/>
                </a:effectLst>
                <a:latin typeface="Times New Roman"/>
                <a:cs typeface="Times New Roman"/>
              </a:rPr>
              <a:t>Clark County School District, Las Vegas, NV</a:t>
            </a:r>
          </a:p>
          <a:p>
            <a:pPr>
              <a:defRPr/>
            </a:pPr>
            <a:endParaRPr lang="en-US" sz="5400" dirty="0"/>
          </a:p>
        </p:txBody>
      </p:sp>
      <p:sp>
        <p:nvSpPr>
          <p:cNvPr id="21" name="TextBox 9"/>
          <p:cNvSpPr txBox="1">
            <a:spLocks noChangeArrowheads="1"/>
          </p:cNvSpPr>
          <p:nvPr/>
        </p:nvSpPr>
        <p:spPr bwMode="auto">
          <a:xfrm>
            <a:off x="0" y="1524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3600" baseline="0" dirty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Broadening Your Base: </a:t>
            </a:r>
            <a:r>
              <a:rPr lang="en-US" sz="3600" i="1" baseline="0" dirty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From Zero to Mariachi</a:t>
            </a:r>
            <a:endParaRPr lang="en-US" sz="3600" i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8" name="Picture 17" descr="mariach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752600"/>
            <a:ext cx="7162800" cy="47683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4582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The Mariachi Ensemble</a:t>
            </a:r>
            <a:endParaRPr lang="en-US" b="1" dirty="0">
              <a:latin typeface="Times New Roman"/>
              <a:cs typeface="Times New Roman"/>
            </a:endParaRPr>
          </a:p>
        </p:txBody>
      </p:sp>
      <p:sp>
        <p:nvSpPr>
          <p:cNvPr id="19460" name="Rectangle 56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9461" name="Picture 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939036"/>
            <a:ext cx="6477000" cy="2337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TextBox 7"/>
          <p:cNvSpPr txBox="1">
            <a:spLocks noChangeArrowheads="1"/>
          </p:cNvSpPr>
          <p:nvPr/>
        </p:nvSpPr>
        <p:spPr bwMode="auto">
          <a:xfrm>
            <a:off x="3051175" y="3581400"/>
            <a:ext cx="2717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Use Photo of Sol de Mexico</a:t>
            </a:r>
          </a:p>
        </p:txBody>
      </p:sp>
      <p:pic>
        <p:nvPicPr>
          <p:cNvPr id="19463" name="Picture 8" descr="Screen Shot 2012-09-21 at 5.03.50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7" y="3200400"/>
            <a:ext cx="7402513" cy="3027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91440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Instrumentation </a:t>
            </a:r>
            <a:b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Traditional Instruments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1509" name="Rectangle 56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21514" name="TextBox 9"/>
          <p:cNvSpPr txBox="1">
            <a:spLocks noChangeArrowheads="1"/>
          </p:cNvSpPr>
          <p:nvPr/>
        </p:nvSpPr>
        <p:spPr bwMode="auto">
          <a:xfrm>
            <a:off x="381000" y="1219200"/>
            <a:ext cx="2198303" cy="748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latin typeface="Times New Roman"/>
                <a:cs typeface="Times New Roman"/>
              </a:rPr>
              <a:t>Erick Hernandez</a:t>
            </a:r>
          </a:p>
          <a:p>
            <a:r>
              <a:rPr lang="en-US" sz="3200" b="1" dirty="0">
                <a:latin typeface="Times New Roman"/>
                <a:cs typeface="Times New Roman"/>
              </a:rPr>
              <a:t>Violin</a:t>
            </a:r>
          </a:p>
        </p:txBody>
      </p:sp>
      <p:sp>
        <p:nvSpPr>
          <p:cNvPr id="21515" name="TextBox 10"/>
          <p:cNvSpPr txBox="1">
            <a:spLocks noChangeArrowheads="1"/>
          </p:cNvSpPr>
          <p:nvPr/>
        </p:nvSpPr>
        <p:spPr bwMode="auto">
          <a:xfrm>
            <a:off x="2971800" y="1232277"/>
            <a:ext cx="3057378" cy="748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latin typeface="Times New Roman"/>
                <a:cs typeface="Times New Roman"/>
              </a:rPr>
              <a:t>Jesus (</a:t>
            </a:r>
            <a:r>
              <a:rPr lang="en-US" sz="3200" b="1" dirty="0" err="1">
                <a:latin typeface="Times New Roman"/>
                <a:cs typeface="Times New Roman"/>
              </a:rPr>
              <a:t>Chuy</a:t>
            </a:r>
            <a:r>
              <a:rPr lang="en-US" sz="3200" b="1" dirty="0">
                <a:latin typeface="Times New Roman"/>
                <a:cs typeface="Times New Roman"/>
              </a:rPr>
              <a:t>) Hernandez</a:t>
            </a:r>
          </a:p>
          <a:p>
            <a:r>
              <a:rPr lang="en-US" sz="3200" b="1" dirty="0" err="1">
                <a:latin typeface="Times New Roman"/>
                <a:cs typeface="Times New Roman"/>
              </a:rPr>
              <a:t>Guitarra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21516" name="TextBox 11"/>
          <p:cNvSpPr txBox="1">
            <a:spLocks noChangeArrowheads="1"/>
          </p:cNvSpPr>
          <p:nvPr/>
        </p:nvSpPr>
        <p:spPr bwMode="auto">
          <a:xfrm>
            <a:off x="6477000" y="1219200"/>
            <a:ext cx="2086493" cy="748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latin typeface="Times New Roman"/>
                <a:cs typeface="Times New Roman"/>
              </a:rPr>
              <a:t>Jorge Contreras</a:t>
            </a:r>
          </a:p>
          <a:p>
            <a:r>
              <a:rPr lang="en-US" sz="3200" b="1" dirty="0" err="1">
                <a:latin typeface="Times New Roman"/>
                <a:cs typeface="Times New Roman"/>
              </a:rPr>
              <a:t>Trompeta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2179750"/>
            <a:ext cx="2834096" cy="3225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600" y="2179750"/>
            <a:ext cx="3276599" cy="32304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179749"/>
            <a:ext cx="2971800" cy="322520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4"/>
          <p:cNvSpPr txBox="1">
            <a:spLocks noGrp="1"/>
          </p:cNvSpPr>
          <p:nvPr/>
        </p:nvSpPr>
        <p:spPr bwMode="auto">
          <a:xfrm>
            <a:off x="1600200" y="6019800"/>
            <a:ext cx="563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1400" baseline="0"/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91440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rgbClr val="FF0000"/>
                </a:solidFill>
                <a:effectLst/>
                <a:latin typeface="Times New Roman"/>
                <a:cs typeface="Times New Roman"/>
              </a:rPr>
              <a:t>Instrumentation</a:t>
            </a:r>
            <a:br>
              <a:rPr lang="en-US" sz="3200" b="1" dirty="0">
                <a:solidFill>
                  <a:srgbClr val="FF0000"/>
                </a:solidFill>
                <a:effectLst/>
                <a:latin typeface="Times New Roman"/>
                <a:cs typeface="Times New Roman"/>
              </a:rPr>
            </a:br>
            <a:r>
              <a:rPr lang="en-US" sz="3200" b="1" dirty="0">
                <a:solidFill>
                  <a:srgbClr val="FF0000"/>
                </a:solidFill>
                <a:effectLst/>
                <a:latin typeface="Times New Roman"/>
                <a:cs typeface="Times New Roman"/>
              </a:rPr>
              <a:t> Characteristic Instruments</a:t>
            </a:r>
            <a:endParaRPr lang="en-US" dirty="0">
              <a:effectLst/>
              <a:latin typeface="Times New Roman"/>
              <a:cs typeface="Times New Roman"/>
            </a:endParaRPr>
          </a:p>
        </p:txBody>
      </p:sp>
      <p:sp>
        <p:nvSpPr>
          <p:cNvPr id="21509" name="Rectangle 56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21514" name="TextBox 9"/>
          <p:cNvSpPr txBox="1">
            <a:spLocks noChangeArrowheads="1"/>
          </p:cNvSpPr>
          <p:nvPr/>
        </p:nvSpPr>
        <p:spPr bwMode="auto">
          <a:xfrm>
            <a:off x="807827" y="1371600"/>
            <a:ext cx="1630573" cy="748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latin typeface="Times New Roman"/>
                <a:cs typeface="Times New Roman"/>
              </a:rPr>
              <a:t>Jorge Flores</a:t>
            </a:r>
          </a:p>
          <a:p>
            <a:r>
              <a:rPr lang="en-US" sz="3200" b="1" dirty="0" err="1">
                <a:latin typeface="Times New Roman"/>
                <a:cs typeface="Times New Roman"/>
              </a:rPr>
              <a:t>Guitarron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21516" name="TextBox 11"/>
          <p:cNvSpPr txBox="1">
            <a:spLocks noChangeArrowheads="1"/>
          </p:cNvSpPr>
          <p:nvPr/>
        </p:nvSpPr>
        <p:spPr bwMode="auto">
          <a:xfrm>
            <a:off x="6426208" y="1371600"/>
            <a:ext cx="2031992" cy="748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latin typeface="Times New Roman"/>
                <a:cs typeface="Times New Roman"/>
              </a:rPr>
              <a:t>Antonio </a:t>
            </a:r>
            <a:r>
              <a:rPr lang="en-US" sz="3200" b="1" dirty="0" err="1">
                <a:latin typeface="Times New Roman"/>
                <a:cs typeface="Times New Roman"/>
              </a:rPr>
              <a:t>Zúñiga</a:t>
            </a:r>
            <a:endParaRPr lang="en-US" sz="3200" b="1" dirty="0">
              <a:latin typeface="Times New Roman"/>
              <a:cs typeface="Times New Roman"/>
            </a:endParaRPr>
          </a:p>
          <a:p>
            <a:r>
              <a:rPr lang="en-US" sz="3200" b="1" dirty="0" err="1">
                <a:latin typeface="Times New Roman"/>
                <a:cs typeface="Times New Roman"/>
              </a:rPr>
              <a:t>Vihuela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35200"/>
            <a:ext cx="3429000" cy="3556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0" y="2235200"/>
            <a:ext cx="3352800" cy="3556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0550" y="2235200"/>
            <a:ext cx="2984500" cy="3556000"/>
          </a:xfrm>
          <a:prstGeom prst="rect">
            <a:avLst/>
          </a:prstGeom>
        </p:spPr>
      </p:pic>
      <p:sp>
        <p:nvSpPr>
          <p:cNvPr id="15" name="TextBox 11"/>
          <p:cNvSpPr txBox="1">
            <a:spLocks noChangeArrowheads="1"/>
          </p:cNvSpPr>
          <p:nvPr/>
        </p:nvSpPr>
        <p:spPr bwMode="auto">
          <a:xfrm>
            <a:off x="3352800" y="1371600"/>
            <a:ext cx="2198570" cy="748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latin typeface="Times New Roman"/>
                <a:cs typeface="Times New Roman"/>
              </a:rPr>
              <a:t>Guillermo </a:t>
            </a:r>
            <a:r>
              <a:rPr lang="en-US" sz="3200" b="1" dirty="0" err="1">
                <a:latin typeface="Times New Roman"/>
                <a:cs typeface="Times New Roman"/>
              </a:rPr>
              <a:t>Acuna</a:t>
            </a:r>
            <a:endParaRPr lang="en-US" sz="3200" b="1" dirty="0">
              <a:latin typeface="Times New Roman"/>
              <a:cs typeface="Times New Roman"/>
            </a:endParaRPr>
          </a:p>
          <a:p>
            <a:r>
              <a:rPr lang="en-US" sz="3200" b="1" dirty="0" err="1">
                <a:latin typeface="Times New Roman"/>
                <a:cs typeface="Times New Roman"/>
              </a:rPr>
              <a:t>Arpa</a:t>
            </a:r>
            <a:endParaRPr lang="en-US" sz="3200" b="1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038600" y="228600"/>
            <a:ext cx="4648200" cy="6096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FF0000"/>
                </a:solidFill>
                <a:latin typeface="Times New Roman"/>
                <a:cs typeface="Times New Roman"/>
              </a:rPr>
              <a:t>Some New Terms</a:t>
            </a:r>
            <a:endParaRPr lang="en-US" sz="40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27653" name="Rectangle 7"/>
          <p:cNvSpPr>
            <a:spLocks noChangeArrowheads="1"/>
          </p:cNvSpPr>
          <p:nvPr/>
        </p:nvSpPr>
        <p:spPr bwMode="auto">
          <a:xfrm>
            <a:off x="4709690" y="5181600"/>
            <a:ext cx="329649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3. </a:t>
            </a:r>
            <a:r>
              <a:rPr lang="en-US" sz="3200" b="1" baseline="0" dirty="0" err="1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lang="en-US" altLang="ja-JP" sz="3200" b="1" baseline="0" dirty="0" err="1">
                <a:solidFill>
                  <a:srgbClr val="FF0000"/>
                </a:solidFill>
                <a:latin typeface="Times New Roman"/>
                <a:cs typeface="Times New Roman"/>
              </a:rPr>
              <a:t>á</a:t>
            </a:r>
            <a:r>
              <a:rPr lang="en-US" sz="3200" b="1" baseline="0" dirty="0" err="1">
                <a:solidFill>
                  <a:srgbClr val="FF0000"/>
                </a:solidFill>
                <a:latin typeface="Times New Roman"/>
                <a:cs typeface="Times New Roman"/>
              </a:rPr>
              <a:t>nico</a:t>
            </a:r>
            <a:endParaRPr lang="en-US" sz="3200" baseline="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r>
              <a:rPr lang="en-US" sz="3200" baseline="0" dirty="0">
                <a:latin typeface="Times New Roman"/>
                <a:cs typeface="Times New Roman"/>
              </a:rPr>
              <a:t>Strumming Pattern</a:t>
            </a:r>
            <a:endParaRPr lang="en-US" baseline="0" dirty="0">
              <a:latin typeface="Times New Roman"/>
              <a:cs typeface="Times New Roman"/>
            </a:endParaRPr>
          </a:p>
        </p:txBody>
      </p:sp>
      <p:sp>
        <p:nvSpPr>
          <p:cNvPr id="27654" name="Rectangle 8"/>
          <p:cNvSpPr>
            <a:spLocks noChangeArrowheads="1"/>
          </p:cNvSpPr>
          <p:nvPr/>
        </p:nvSpPr>
        <p:spPr bwMode="auto">
          <a:xfrm>
            <a:off x="4857750" y="1066800"/>
            <a:ext cx="29146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1. </a:t>
            </a:r>
            <a:r>
              <a:rPr lang="en-US" sz="3200" b="1" baseline="0" dirty="0" err="1">
                <a:solidFill>
                  <a:srgbClr val="FF0000"/>
                </a:solidFill>
                <a:latin typeface="Times New Roman"/>
                <a:cs typeface="Times New Roman"/>
              </a:rPr>
              <a:t>Melodia</a:t>
            </a:r>
            <a:endParaRPr lang="en-US" sz="3200" baseline="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r>
              <a:rPr lang="en-US" sz="3200" baseline="0" dirty="0">
                <a:latin typeface="Times New Roman"/>
                <a:cs typeface="Times New Roman"/>
              </a:rPr>
              <a:t>Violin, Trumpet </a:t>
            </a:r>
          </a:p>
          <a:p>
            <a:r>
              <a:rPr lang="en-US" sz="3200" baseline="0" dirty="0">
                <a:latin typeface="Times New Roman"/>
                <a:cs typeface="Times New Roman"/>
              </a:rPr>
              <a:t>Voice</a:t>
            </a:r>
            <a:endParaRPr lang="en-US" baseline="0" dirty="0">
              <a:latin typeface="Times New Roman"/>
              <a:cs typeface="Times New Roman"/>
            </a:endParaRPr>
          </a:p>
        </p:txBody>
      </p:sp>
      <p:sp>
        <p:nvSpPr>
          <p:cNvPr id="27655" name="Rectangle 9"/>
          <p:cNvSpPr>
            <a:spLocks noChangeArrowheads="1"/>
          </p:cNvSpPr>
          <p:nvPr/>
        </p:nvSpPr>
        <p:spPr bwMode="auto">
          <a:xfrm>
            <a:off x="4434268" y="2819400"/>
            <a:ext cx="378701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2. </a:t>
            </a:r>
            <a:r>
              <a:rPr lang="en-US" sz="3200" b="1" baseline="0" dirty="0" err="1">
                <a:solidFill>
                  <a:srgbClr val="FF0000"/>
                </a:solidFill>
                <a:latin typeface="Times New Roman"/>
                <a:cs typeface="Times New Roman"/>
              </a:rPr>
              <a:t>Armonia</a:t>
            </a:r>
            <a:r>
              <a:rPr lang="en-US" sz="3200" b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: </a:t>
            </a:r>
          </a:p>
          <a:p>
            <a:r>
              <a:rPr lang="en-US" sz="3200" b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The Rhythm Section</a:t>
            </a:r>
            <a:endParaRPr lang="en-US" sz="3200" baseline="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r>
              <a:rPr lang="en-US" sz="3200" baseline="0" dirty="0">
                <a:latin typeface="Times New Roman"/>
                <a:cs typeface="Times New Roman"/>
              </a:rPr>
              <a:t>Guitar, </a:t>
            </a:r>
            <a:r>
              <a:rPr lang="en-US" sz="3200" baseline="0" dirty="0" err="1">
                <a:latin typeface="Times New Roman"/>
                <a:cs typeface="Times New Roman"/>
              </a:rPr>
              <a:t>Vihuela</a:t>
            </a:r>
            <a:r>
              <a:rPr lang="en-US" sz="3200" baseline="0" dirty="0">
                <a:latin typeface="Times New Roman"/>
                <a:cs typeface="Times New Roman"/>
              </a:rPr>
              <a:t> </a:t>
            </a:r>
          </a:p>
          <a:p>
            <a:r>
              <a:rPr lang="en-US" sz="3200" baseline="0" dirty="0" err="1">
                <a:latin typeface="Times New Roman"/>
                <a:cs typeface="Times New Roman"/>
              </a:rPr>
              <a:t>Guitarron</a:t>
            </a:r>
            <a:r>
              <a:rPr lang="en-US" sz="3200" baseline="0" dirty="0">
                <a:latin typeface="Times New Roman"/>
                <a:cs typeface="Times New Roman"/>
              </a:rPr>
              <a:t>, </a:t>
            </a:r>
            <a:r>
              <a:rPr lang="en-US" sz="3200" baseline="0" dirty="0" err="1">
                <a:latin typeface="Times New Roman"/>
                <a:cs typeface="Times New Roman"/>
              </a:rPr>
              <a:t>Arpa</a:t>
            </a:r>
            <a:endParaRPr lang="en-US" baseline="0" dirty="0">
              <a:latin typeface="Times New Roman"/>
              <a:cs typeface="Times New Roman"/>
            </a:endParaRPr>
          </a:p>
        </p:txBody>
      </p:sp>
      <p:pic>
        <p:nvPicPr>
          <p:cNvPr id="27657" name="Picture 9" descr="Nationals_8-12-OC Fair_06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609600"/>
            <a:ext cx="3733800" cy="560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  <a:noFill/>
        </p:spPr>
        <p:txBody>
          <a:bodyPr/>
          <a:lstStyle/>
          <a:p>
            <a:fld id="{3FD7048B-662D-014E-90E6-5F422C27F565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1534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Characteristic Instruments: The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Vihuela</a:t>
            </a:r>
            <a:endParaRPr lang="en-US" dirty="0">
              <a:latin typeface="Times New Roman"/>
              <a:cs typeface="Times New Roman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429000" y="1143000"/>
            <a:ext cx="2362200" cy="3124200"/>
            <a:chOff x="9801" y="7744"/>
            <a:chExt cx="2160" cy="2880"/>
          </a:xfrm>
        </p:grpSpPr>
        <p:sp>
          <p:nvSpPr>
            <p:cNvPr id="23561" name="Rectangle 5"/>
            <p:cNvSpPr>
              <a:spLocks noChangeArrowheads="1"/>
            </p:cNvSpPr>
            <p:nvPr/>
          </p:nvSpPr>
          <p:spPr bwMode="auto">
            <a:xfrm rot="-5400000">
              <a:off x="9441" y="8104"/>
              <a:ext cx="2880" cy="2160"/>
            </a:xfrm>
            <a:prstGeom prst="rect">
              <a:avLst/>
            </a:prstGeom>
            <a:solidFill>
              <a:srgbClr val="FFFFFF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baseline="0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9981" y="8104"/>
              <a:ext cx="1728" cy="2080"/>
              <a:chOff x="2932" y="972"/>
              <a:chExt cx="3471" cy="5897"/>
            </a:xfrm>
          </p:grpSpPr>
          <p:grpSp>
            <p:nvGrpSpPr>
              <p:cNvPr id="4" name="Group 7"/>
              <p:cNvGrpSpPr>
                <a:grpSpLocks/>
              </p:cNvGrpSpPr>
              <p:nvPr/>
            </p:nvGrpSpPr>
            <p:grpSpPr bwMode="auto">
              <a:xfrm>
                <a:off x="3116" y="1525"/>
                <a:ext cx="3103" cy="4795"/>
                <a:chOff x="2340" y="1620"/>
                <a:chExt cx="3060" cy="4680"/>
              </a:xfrm>
            </p:grpSpPr>
            <p:grpSp>
              <p:nvGrpSpPr>
                <p:cNvPr id="5" name="Group 8"/>
                <p:cNvGrpSpPr>
                  <a:grpSpLocks/>
                </p:cNvGrpSpPr>
                <p:nvPr/>
              </p:nvGrpSpPr>
              <p:grpSpPr bwMode="auto">
                <a:xfrm>
                  <a:off x="2340" y="1620"/>
                  <a:ext cx="3060" cy="4680"/>
                  <a:chOff x="2340" y="1800"/>
                  <a:chExt cx="3060" cy="4140"/>
                </a:xfrm>
              </p:grpSpPr>
              <p:sp>
                <p:nvSpPr>
                  <p:cNvPr id="23580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2520" y="1800"/>
                    <a:ext cx="2700" cy="180"/>
                  </a:xfrm>
                  <a:prstGeom prst="rect">
                    <a:avLst/>
                  </a:pr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en-US" baseline="0"/>
                  </a:p>
                </p:txBody>
              </p:sp>
              <p:grpSp>
                <p:nvGrpSpPr>
                  <p:cNvPr id="6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2340" y="1980"/>
                    <a:ext cx="3060" cy="3960"/>
                    <a:chOff x="2520" y="1980"/>
                    <a:chExt cx="2880" cy="3960"/>
                  </a:xfrm>
                </p:grpSpPr>
                <p:sp>
                  <p:nvSpPr>
                    <p:cNvPr id="23582" name="Line 1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520" y="1980"/>
                      <a:ext cx="18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83" name="Line 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220" y="1980"/>
                      <a:ext cx="18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84" name="Line 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60" y="1980"/>
                      <a:ext cx="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85" name="Line 1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3240" y="1980"/>
                      <a:ext cx="18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86" name="Line 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00" y="1980"/>
                      <a:ext cx="18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23577" name="Line 16"/>
                <p:cNvSpPr>
                  <a:spLocks noChangeShapeType="1"/>
                </p:cNvSpPr>
                <p:nvPr/>
              </p:nvSpPr>
              <p:spPr bwMode="auto">
                <a:xfrm>
                  <a:off x="2520" y="2880"/>
                  <a:ext cx="2700" cy="0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78" name="Line 17"/>
                <p:cNvSpPr>
                  <a:spLocks noChangeShapeType="1"/>
                </p:cNvSpPr>
                <p:nvPr/>
              </p:nvSpPr>
              <p:spPr bwMode="auto">
                <a:xfrm>
                  <a:off x="2340" y="3960"/>
                  <a:ext cx="3060" cy="1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79" name="Line 18"/>
                <p:cNvSpPr>
                  <a:spLocks noChangeShapeType="1"/>
                </p:cNvSpPr>
                <p:nvPr/>
              </p:nvSpPr>
              <p:spPr bwMode="auto">
                <a:xfrm>
                  <a:off x="2340" y="5040"/>
                  <a:ext cx="3060" cy="1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7" name="Group 19"/>
              <p:cNvGrpSpPr>
                <a:grpSpLocks/>
              </p:cNvGrpSpPr>
              <p:nvPr/>
            </p:nvGrpSpPr>
            <p:grpSpPr bwMode="auto">
              <a:xfrm>
                <a:off x="2932" y="6382"/>
                <a:ext cx="3471" cy="487"/>
                <a:chOff x="2932" y="6382"/>
                <a:chExt cx="3471" cy="487"/>
              </a:xfrm>
            </p:grpSpPr>
            <p:sp>
              <p:nvSpPr>
                <p:cNvPr id="23571" name="WordArt 20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2932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5</a:t>
                  </a:r>
                </a:p>
              </p:txBody>
            </p:sp>
            <p:sp>
              <p:nvSpPr>
                <p:cNvPr id="23572" name="WordArt 21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662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4</a:t>
                  </a:r>
                </a:p>
              </p:txBody>
            </p:sp>
            <p:sp>
              <p:nvSpPr>
                <p:cNvPr id="23573" name="WordArt 22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575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3</a:t>
                  </a:r>
                </a:p>
              </p:txBody>
            </p:sp>
            <p:sp>
              <p:nvSpPr>
                <p:cNvPr id="23574" name="WordArt 23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396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2</a:t>
                  </a:r>
                </a:p>
              </p:txBody>
            </p:sp>
            <p:sp>
              <p:nvSpPr>
                <p:cNvPr id="23575" name="WordArt 24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6126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1</a:t>
                  </a:r>
                </a:p>
              </p:txBody>
            </p:sp>
          </p:grpSp>
          <p:grpSp>
            <p:nvGrpSpPr>
              <p:cNvPr id="8" name="Group 25"/>
              <p:cNvGrpSpPr>
                <a:grpSpLocks/>
              </p:cNvGrpSpPr>
              <p:nvPr/>
            </p:nvGrpSpPr>
            <p:grpSpPr bwMode="auto">
              <a:xfrm>
                <a:off x="3206" y="972"/>
                <a:ext cx="2832" cy="488"/>
                <a:chOff x="3206" y="972"/>
                <a:chExt cx="2832" cy="488"/>
              </a:xfrm>
            </p:grpSpPr>
            <p:sp>
              <p:nvSpPr>
                <p:cNvPr id="23566" name="WordArt 26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206" y="973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A</a:t>
                  </a:r>
                </a:p>
              </p:txBody>
            </p:sp>
            <p:sp>
              <p:nvSpPr>
                <p:cNvPr id="23567" name="WordArt 27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936" y="97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D</a:t>
                  </a:r>
                </a:p>
              </p:txBody>
            </p:sp>
            <p:sp>
              <p:nvSpPr>
                <p:cNvPr id="23568" name="WordArt 2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575" y="97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G</a:t>
                  </a:r>
                </a:p>
              </p:txBody>
            </p:sp>
            <p:sp>
              <p:nvSpPr>
                <p:cNvPr id="23569" name="WordArt 29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122" y="97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B</a:t>
                  </a:r>
                </a:p>
              </p:txBody>
            </p:sp>
            <p:sp>
              <p:nvSpPr>
                <p:cNvPr id="23570" name="WordArt 30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761" y="97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E</a:t>
                  </a:r>
                </a:p>
              </p:txBody>
            </p:sp>
          </p:grpSp>
        </p:grpSp>
      </p:grpSp>
      <p:sp>
        <p:nvSpPr>
          <p:cNvPr id="23557" name="Rectangle 31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21510" name="Picture 35" descr="Screen Shot 2012-09-21 at 3.37.43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914400"/>
            <a:ext cx="1651000" cy="3733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11" name="Picture 36" descr="Screen Shot 2012-09-21 at 3.38.30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67600" y="838200"/>
            <a:ext cx="1155700" cy="378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60" name="Picture 41" descr="Screen Shot 2012-09-21 at 4.16.14 PM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8800" y="4759325"/>
            <a:ext cx="566102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84473A0-48B2-514A-9CE6-9B3D889193F5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Characteristic Instruments: The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Guitarron</a:t>
            </a:r>
            <a:endParaRPr lang="en-US" dirty="0">
              <a:latin typeface="Times New Roman"/>
              <a:cs typeface="Times New Roman"/>
            </a:endParaRP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3276600" y="1295400"/>
            <a:ext cx="3048000" cy="2286000"/>
            <a:chOff x="7819" y="1803"/>
            <a:chExt cx="1929" cy="1440"/>
          </a:xfrm>
        </p:grpSpPr>
        <p:grpSp>
          <p:nvGrpSpPr>
            <p:cNvPr id="3" name="Group 36"/>
            <p:cNvGrpSpPr>
              <a:grpSpLocks/>
            </p:cNvGrpSpPr>
            <p:nvPr/>
          </p:nvGrpSpPr>
          <p:grpSpPr bwMode="auto">
            <a:xfrm rot="5400000">
              <a:off x="8099" y="1594"/>
              <a:ext cx="1369" cy="1929"/>
              <a:chOff x="3060" y="2160"/>
              <a:chExt cx="3470" cy="4140"/>
            </a:xfrm>
          </p:grpSpPr>
          <p:grpSp>
            <p:nvGrpSpPr>
              <p:cNvPr id="4" name="Group 37"/>
              <p:cNvGrpSpPr>
                <a:grpSpLocks/>
              </p:cNvGrpSpPr>
              <p:nvPr/>
            </p:nvGrpSpPr>
            <p:grpSpPr bwMode="auto">
              <a:xfrm>
                <a:off x="3240" y="2574"/>
                <a:ext cx="3060" cy="3366"/>
                <a:chOff x="3240" y="2574"/>
                <a:chExt cx="3060" cy="4626"/>
              </a:xfrm>
            </p:grpSpPr>
            <p:sp>
              <p:nvSpPr>
                <p:cNvPr id="25628" name="Line 38"/>
                <p:cNvSpPr>
                  <a:spLocks noChangeShapeType="1"/>
                </p:cNvSpPr>
                <p:nvPr/>
              </p:nvSpPr>
              <p:spPr bwMode="auto">
                <a:xfrm flipH="1">
                  <a:off x="3240" y="2575"/>
                  <a:ext cx="256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29" name="Line 39"/>
                <p:cNvSpPr>
                  <a:spLocks noChangeShapeType="1"/>
                </p:cNvSpPr>
                <p:nvPr/>
              </p:nvSpPr>
              <p:spPr bwMode="auto">
                <a:xfrm flipH="1">
                  <a:off x="3780" y="2575"/>
                  <a:ext cx="226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30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4500" y="2575"/>
                  <a:ext cx="16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31" name="Line 41"/>
                <p:cNvSpPr>
                  <a:spLocks noChangeShapeType="1"/>
                </p:cNvSpPr>
                <p:nvPr/>
              </p:nvSpPr>
              <p:spPr bwMode="auto">
                <a:xfrm>
                  <a:off x="5025" y="2575"/>
                  <a:ext cx="15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32" name="Line 42"/>
                <p:cNvSpPr>
                  <a:spLocks noChangeShapeType="1"/>
                </p:cNvSpPr>
                <p:nvPr/>
              </p:nvSpPr>
              <p:spPr bwMode="auto">
                <a:xfrm>
                  <a:off x="5535" y="2575"/>
                  <a:ext cx="225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33" name="Line 43"/>
                <p:cNvSpPr>
                  <a:spLocks noChangeShapeType="1"/>
                </p:cNvSpPr>
                <p:nvPr/>
              </p:nvSpPr>
              <p:spPr bwMode="auto">
                <a:xfrm>
                  <a:off x="6045" y="2574"/>
                  <a:ext cx="255" cy="462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5613" name="Rectangle 44"/>
              <p:cNvSpPr>
                <a:spLocks noChangeArrowheads="1"/>
              </p:cNvSpPr>
              <p:nvPr/>
            </p:nvSpPr>
            <p:spPr bwMode="auto">
              <a:xfrm>
                <a:off x="3495" y="2412"/>
                <a:ext cx="2550" cy="162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baseline="0"/>
              </a:p>
            </p:txBody>
          </p:sp>
          <p:grpSp>
            <p:nvGrpSpPr>
              <p:cNvPr id="5" name="Group 45"/>
              <p:cNvGrpSpPr>
                <a:grpSpLocks/>
              </p:cNvGrpSpPr>
              <p:nvPr/>
            </p:nvGrpSpPr>
            <p:grpSpPr bwMode="auto">
              <a:xfrm>
                <a:off x="3240" y="2160"/>
                <a:ext cx="3060" cy="180"/>
                <a:chOff x="3240" y="2160"/>
                <a:chExt cx="3060" cy="180"/>
              </a:xfrm>
            </p:grpSpPr>
            <p:sp>
              <p:nvSpPr>
                <p:cNvPr id="25622" name="WordArt 46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304" y="2161"/>
                  <a:ext cx="411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G</a:t>
                  </a:r>
                </a:p>
              </p:txBody>
            </p:sp>
            <p:sp>
              <p:nvSpPr>
                <p:cNvPr id="25623" name="WordArt 47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825" y="2161"/>
                  <a:ext cx="411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C</a:t>
                  </a:r>
                </a:p>
              </p:txBody>
            </p:sp>
            <p:sp>
              <p:nvSpPr>
                <p:cNvPr id="25624" name="WordArt 4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358" y="216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E</a:t>
                  </a:r>
                </a:p>
              </p:txBody>
            </p:sp>
            <p:sp>
              <p:nvSpPr>
                <p:cNvPr id="25625" name="WordArt 49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890" y="216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A</a:t>
                  </a:r>
                </a:p>
              </p:txBody>
            </p:sp>
            <p:sp>
              <p:nvSpPr>
                <p:cNvPr id="25626" name="WordArt 50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240" y="2160"/>
                  <a:ext cx="410" cy="180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A</a:t>
                  </a:r>
                </a:p>
              </p:txBody>
            </p:sp>
            <p:sp>
              <p:nvSpPr>
                <p:cNvPr id="25627" name="WordArt 51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772" y="216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D</a:t>
                  </a:r>
                </a:p>
              </p:txBody>
            </p:sp>
          </p:grpSp>
          <p:grpSp>
            <p:nvGrpSpPr>
              <p:cNvPr id="6" name="Group 52"/>
              <p:cNvGrpSpPr>
                <a:grpSpLocks/>
              </p:cNvGrpSpPr>
              <p:nvPr/>
            </p:nvGrpSpPr>
            <p:grpSpPr bwMode="auto">
              <a:xfrm>
                <a:off x="3060" y="6120"/>
                <a:ext cx="3470" cy="180"/>
                <a:chOff x="3060" y="6120"/>
                <a:chExt cx="3470" cy="180"/>
              </a:xfrm>
            </p:grpSpPr>
            <p:sp>
              <p:nvSpPr>
                <p:cNvPr id="25616" name="WordArt 53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304" y="6121"/>
                  <a:ext cx="411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4</a:t>
                  </a:r>
                </a:p>
              </p:txBody>
            </p:sp>
            <p:sp>
              <p:nvSpPr>
                <p:cNvPr id="25617" name="WordArt 54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825" y="6121"/>
                  <a:ext cx="411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3</a:t>
                  </a:r>
                </a:p>
              </p:txBody>
            </p:sp>
            <p:sp>
              <p:nvSpPr>
                <p:cNvPr id="25618" name="WordArt 55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530" y="612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2</a:t>
                  </a:r>
                </a:p>
              </p:txBody>
            </p:sp>
            <p:sp>
              <p:nvSpPr>
                <p:cNvPr id="25619" name="WordArt 56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6120" y="612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1</a:t>
                  </a:r>
                </a:p>
              </p:txBody>
            </p:sp>
            <p:sp>
              <p:nvSpPr>
                <p:cNvPr id="25620" name="WordArt 57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060" y="6120"/>
                  <a:ext cx="410" cy="180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6</a:t>
                  </a:r>
                </a:p>
              </p:txBody>
            </p:sp>
            <p:sp>
              <p:nvSpPr>
                <p:cNvPr id="25621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600" y="612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5</a:t>
                  </a:r>
                </a:p>
              </p:txBody>
            </p:sp>
          </p:grpSp>
        </p:grpSp>
        <p:grpSp>
          <p:nvGrpSpPr>
            <p:cNvPr id="7" name="Group 59"/>
            <p:cNvGrpSpPr>
              <a:grpSpLocks/>
            </p:cNvGrpSpPr>
            <p:nvPr/>
          </p:nvGrpSpPr>
          <p:grpSpPr bwMode="auto">
            <a:xfrm rot="5400000">
              <a:off x="8986" y="1794"/>
              <a:ext cx="213" cy="232"/>
              <a:chOff x="3240" y="3060"/>
              <a:chExt cx="1260" cy="1800"/>
            </a:xfrm>
          </p:grpSpPr>
          <p:sp>
            <p:nvSpPr>
              <p:cNvPr id="25610" name="AutoShape 60"/>
              <p:cNvSpPr>
                <a:spLocks/>
              </p:cNvSpPr>
              <p:nvPr/>
            </p:nvSpPr>
            <p:spPr bwMode="auto">
              <a:xfrm>
                <a:off x="3240" y="3060"/>
                <a:ext cx="1260" cy="1800"/>
              </a:xfrm>
              <a:prstGeom prst="leftBracket">
                <a:avLst>
                  <a:gd name="adj" fmla="val 11905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baseline="0"/>
              </a:p>
            </p:txBody>
          </p:sp>
          <p:sp>
            <p:nvSpPr>
              <p:cNvPr id="25611" name="WordArt 61"/>
              <p:cNvSpPr>
                <a:spLocks noChangeArrowheads="1" noChangeShapeType="1" noTextEdit="1"/>
              </p:cNvSpPr>
              <p:nvPr/>
            </p:nvSpPr>
            <p:spPr bwMode="auto">
              <a:xfrm>
                <a:off x="3600" y="3420"/>
                <a:ext cx="525" cy="102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en-US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Arial Black"/>
                    <a:ea typeface="Arial Black"/>
                    <a:cs typeface="Arial Black"/>
                  </a:rPr>
                  <a:t>T</a:t>
                </a:r>
              </a:p>
            </p:txBody>
          </p:sp>
        </p:grpSp>
      </p:grpSp>
      <p:pic>
        <p:nvPicPr>
          <p:cNvPr id="25605" name="Picture 36" descr="Screen Shot 2012-09-21 at 4.23.12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4914900"/>
            <a:ext cx="65532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37" descr="Guitarron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762000"/>
            <a:ext cx="1822450" cy="350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9" name="Picture 38" descr="Guitarron Side Screen Shot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91400" y="838200"/>
            <a:ext cx="1219200" cy="3427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TextBox 34"/>
          <p:cNvSpPr txBox="1"/>
          <p:nvPr/>
        </p:nvSpPr>
        <p:spPr>
          <a:xfrm>
            <a:off x="0" y="4107359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Written Range:</a:t>
            </a:r>
            <a:r>
              <a:rPr lang="en-US" sz="4400" baseline="0" dirty="0">
                <a:solidFill>
                  <a:srgbClr val="FF0000"/>
                </a:solidFill>
              </a:rPr>
              <a:t> </a:t>
            </a:r>
            <a:r>
              <a:rPr lang="en-US" sz="4400" dirty="0">
                <a:solidFill>
                  <a:srgbClr val="FF0000"/>
                </a:solidFill>
              </a:rPr>
              <a:t>Sounds Octave Lower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ChangeArrowheads="1"/>
          </p:cNvSpPr>
          <p:nvPr/>
        </p:nvSpPr>
        <p:spPr bwMode="auto">
          <a:xfrm>
            <a:off x="0" y="-7620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1" hangingPunct="1"/>
            <a:r>
              <a:rPr lang="en-US" sz="3200" b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Today’s Chords: D Major, A7</a:t>
            </a:r>
          </a:p>
          <a:p>
            <a:pPr eaLnBrk="1" hangingPunct="1"/>
            <a:r>
              <a:rPr lang="en-US" sz="3200" b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Key of “Re”</a:t>
            </a:r>
            <a:endParaRPr lang="en-US" sz="3200" b="1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/>
              <a:cs typeface="Times New Roman"/>
            </a:endParaRPr>
          </a:p>
          <a:p>
            <a:pPr algn="l"/>
            <a:endParaRPr lang="en-US" baseline="0">
              <a:latin typeface="Times New Roman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26157" y="1388211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0" dirty="0">
                <a:solidFill>
                  <a:srgbClr val="000000"/>
                </a:solidFill>
                <a:latin typeface="Times New Roman"/>
                <a:cs typeface="Times New Roman"/>
              </a:rPr>
              <a:t>D Major</a:t>
            </a:r>
            <a:endParaRPr lang="en-US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477000" y="1367672"/>
            <a:ext cx="5781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0" dirty="0">
                <a:solidFill>
                  <a:srgbClr val="000000"/>
                </a:solidFill>
                <a:latin typeface="Times New Roman"/>
                <a:cs typeface="Times New Roman"/>
              </a:rPr>
              <a:t>A7</a:t>
            </a:r>
            <a:endParaRPr lang="en-US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533400" y="2667000"/>
            <a:ext cx="1752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l" eaLnBrk="1" hangingPunct="1"/>
            <a:r>
              <a:rPr lang="en-US" sz="2800" b="1" baseline="0" dirty="0" err="1">
                <a:latin typeface="Times New Roman"/>
                <a:cs typeface="Times New Roman"/>
              </a:rPr>
              <a:t>Guitarra</a:t>
            </a:r>
            <a:endParaRPr lang="en-US" sz="2800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21" name="Picture 20" descr="Screen Shot 2014-03-27 at 7.49.30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1810565"/>
            <a:ext cx="2061363" cy="2362200"/>
          </a:xfrm>
          <a:prstGeom prst="rect">
            <a:avLst/>
          </a:prstGeom>
        </p:spPr>
      </p:pic>
      <p:pic>
        <p:nvPicPr>
          <p:cNvPr id="22" name="Picture 21" descr="Screen Shot 2014-03-27 at 7.54.06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5157" y="4440139"/>
            <a:ext cx="2057400" cy="2286000"/>
          </a:xfrm>
          <a:prstGeom prst="rect">
            <a:avLst/>
          </a:prstGeom>
        </p:spPr>
      </p:pic>
      <p:pic>
        <p:nvPicPr>
          <p:cNvPr id="23" name="Picture 22" descr="Screen Shot 2014-03-27 at 7.54.47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8800" y="4343400"/>
            <a:ext cx="2133600" cy="2325724"/>
          </a:xfrm>
          <a:prstGeom prst="rect">
            <a:avLst/>
          </a:prstGeom>
        </p:spPr>
      </p:pic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457200" y="5105400"/>
            <a:ext cx="1676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1" hangingPunct="1"/>
            <a:r>
              <a:rPr lang="en-US" sz="2800" b="1" baseline="0" dirty="0" err="1">
                <a:solidFill>
                  <a:srgbClr val="000000"/>
                </a:solidFill>
                <a:latin typeface="Times New Roman"/>
                <a:cs typeface="Times New Roman"/>
              </a:rPr>
              <a:t>Vihuela</a:t>
            </a:r>
            <a:endParaRPr lang="en-US" sz="2800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18" name="Picture 17" descr="Han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3352800"/>
            <a:ext cx="1752600" cy="174470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3349957" y="1083411"/>
            <a:ext cx="13024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baseline="0" dirty="0" err="1">
                <a:solidFill>
                  <a:srgbClr val="000000"/>
                </a:solidFill>
                <a:latin typeface="Times New Roman"/>
                <a:cs typeface="Times New Roman"/>
              </a:rPr>
              <a:t>Primera</a:t>
            </a:r>
            <a:endParaRPr lang="en-US" b="1" i="1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96000" y="1062872"/>
            <a:ext cx="1371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baseline="0" dirty="0" err="1">
                <a:solidFill>
                  <a:srgbClr val="000000"/>
                </a:solidFill>
                <a:latin typeface="Times New Roman"/>
                <a:cs typeface="Times New Roman"/>
              </a:rPr>
              <a:t>Segunda</a:t>
            </a:r>
            <a:endParaRPr lang="en-US" b="1" i="1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32" name="Picture 31" descr="D major Guitar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1357" y="1831103"/>
            <a:ext cx="1905000" cy="252890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438843" y="2398772"/>
            <a:ext cx="456757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/>
                <a:cs typeface="Times New Roman"/>
              </a:rPr>
              <a:t>*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2400" y="1828800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rgbClr val="FF0000"/>
                </a:solidFill>
                <a:latin typeface="Times New Roman"/>
                <a:cs typeface="Times New Roman"/>
              </a:rPr>
              <a:t>*Use thumb if hand is</a:t>
            </a:r>
          </a:p>
          <a:p>
            <a:pPr algn="r"/>
            <a:r>
              <a:rPr lang="en-US" dirty="0">
                <a:solidFill>
                  <a:srgbClr val="FF0000"/>
                </a:solidFill>
                <a:latin typeface="Times New Roman"/>
                <a:cs typeface="Times New Roman"/>
              </a:rPr>
              <a:t>large enough. If not, do</a:t>
            </a:r>
          </a:p>
          <a:p>
            <a:pPr algn="r"/>
            <a:r>
              <a:rPr lang="en-US" dirty="0">
                <a:solidFill>
                  <a:srgbClr val="FF0000"/>
                </a:solidFill>
                <a:latin typeface="Times New Roman"/>
                <a:cs typeface="Times New Roman"/>
              </a:rPr>
              <a:t>not play E String.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ChangeArrowheads="1"/>
          </p:cNvSpPr>
          <p:nvPr/>
        </p:nvSpPr>
        <p:spPr bwMode="auto">
          <a:xfrm>
            <a:off x="0" y="-7620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1" hangingPunct="1"/>
            <a:r>
              <a:rPr lang="en-US" sz="3200" b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Guitarron Notes: D, A  </a:t>
            </a:r>
          </a:p>
          <a:p>
            <a:pPr eaLnBrk="1" hangingPunct="1"/>
            <a:r>
              <a:rPr lang="en-US" sz="3200" b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Key of “Re”</a:t>
            </a:r>
            <a:endParaRPr lang="en-US" sz="3200" b="1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/>
              <a:cs typeface="Times New Roman"/>
            </a:endParaRPr>
          </a:p>
          <a:p>
            <a:pPr algn="l"/>
            <a:endParaRPr lang="en-US" baseline="0">
              <a:latin typeface="Times New Roman"/>
              <a:cs typeface="Times New Roman"/>
            </a:endParaRPr>
          </a:p>
        </p:txBody>
      </p:sp>
      <p:pic>
        <p:nvPicPr>
          <p:cNvPr id="18" name="Picture 17" descr="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219200"/>
            <a:ext cx="2971800" cy="2501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3" descr="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1219200"/>
            <a:ext cx="2895600" cy="243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Picture 26" descr="H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5024" y="3415352"/>
            <a:ext cx="2353752" cy="2343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3295024" y="1371600"/>
            <a:ext cx="24763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Tape: One Whole</a:t>
            </a:r>
          </a:p>
          <a:p>
            <a:r>
              <a:rPr lang="en-US" b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Step from Nut</a:t>
            </a:r>
            <a:endParaRPr lang="en-US" dirty="0"/>
          </a:p>
        </p:txBody>
      </p:sp>
      <p:sp>
        <p:nvSpPr>
          <p:cNvPr id="10" name="Right Arrow 9"/>
          <p:cNvSpPr/>
          <p:nvPr/>
        </p:nvSpPr>
        <p:spPr bwMode="auto">
          <a:xfrm>
            <a:off x="4876800" y="2209800"/>
            <a:ext cx="1295400" cy="228600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sp>
        <p:nvSpPr>
          <p:cNvPr id="11" name="Left Arrow 10"/>
          <p:cNvSpPr/>
          <p:nvPr/>
        </p:nvSpPr>
        <p:spPr bwMode="auto">
          <a:xfrm>
            <a:off x="2971800" y="2209800"/>
            <a:ext cx="1219200" cy="228600"/>
          </a:xfrm>
          <a:prstGeom prst="leftArrow">
            <a:avLst/>
          </a:prstGeom>
          <a:solidFill>
            <a:srgbClr val="FF0000"/>
          </a:soli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1628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       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Ranchera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Valseada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 Style</a:t>
            </a:r>
            <a:endParaRPr lang="en-US" sz="24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609600"/>
            <a:ext cx="71628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>
                <a:latin typeface="Times New Roman"/>
                <a:cs typeface="Times New Roman"/>
              </a:rPr>
              <a:t>3/4 Time Signature		</a:t>
            </a:r>
            <a:r>
              <a:rPr lang="en-US" altLang="ja-JP" sz="2400" dirty="0" err="1">
                <a:latin typeface="Times New Roman"/>
                <a:cs typeface="Times New Roman"/>
              </a:rPr>
              <a:t>Mánico</a:t>
            </a:r>
            <a:r>
              <a:rPr lang="en-US" altLang="ja-JP" sz="2400" dirty="0">
                <a:latin typeface="Times New Roman"/>
                <a:cs typeface="Times New Roman"/>
              </a:rPr>
              <a:t>: Down Strums</a:t>
            </a:r>
            <a:endParaRPr lang="en-US" sz="1800" dirty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>
                <a:latin typeface="Times New Roman"/>
                <a:cs typeface="Times New Roman"/>
              </a:rPr>
              <a:t>Mostly Major Keys		</a:t>
            </a:r>
            <a:r>
              <a:rPr lang="en-US" altLang="ja-JP" sz="2400" dirty="0" err="1">
                <a:latin typeface="Times New Roman"/>
                <a:cs typeface="Times New Roman"/>
              </a:rPr>
              <a:t>Golpe</a:t>
            </a:r>
            <a:r>
              <a:rPr lang="en-US" altLang="ja-JP" sz="2400" dirty="0">
                <a:latin typeface="Times New Roman"/>
                <a:cs typeface="Times New Roman"/>
              </a:rPr>
              <a:t> Strum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dirty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2400" dirty="0">
              <a:latin typeface="Times New Roman"/>
              <a:cs typeface="Times New Roman"/>
            </a:endParaRP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44038" name="Rectangle 11"/>
          <p:cNvSpPr>
            <a:spLocks noChangeArrowheads="1"/>
          </p:cNvSpPr>
          <p:nvPr/>
        </p:nvSpPr>
        <p:spPr bwMode="auto">
          <a:xfrm>
            <a:off x="990600" y="1352490"/>
            <a:ext cx="500766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HINT: Have students speak text in rhythm before playing</a:t>
            </a:r>
            <a:r>
              <a:rPr lang="en-US" sz="2000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endParaRPr lang="en-US" i="1" baseline="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0" name="Picture 9" descr="USE:Valseada Example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76200" y="76200"/>
            <a:ext cx="8686800" cy="1055203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0"/>
            <a:ext cx="48768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Bolero Style</a:t>
            </a:r>
            <a:endParaRPr lang="en-US" sz="2400" b="1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533400"/>
            <a:ext cx="76200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2400" dirty="0">
                <a:latin typeface="Times New Roman"/>
                <a:cs typeface="Times New Roman"/>
              </a:rPr>
              <a:t>	</a:t>
            </a:r>
            <a:r>
              <a:rPr lang="en-US" altLang="ja-JP" sz="2400" dirty="0" err="1">
                <a:latin typeface="Times New Roman"/>
                <a:cs typeface="Times New Roman"/>
              </a:rPr>
              <a:t>Mánico</a:t>
            </a:r>
            <a:r>
              <a:rPr lang="en-US" altLang="ja-JP" sz="2400" dirty="0">
                <a:latin typeface="Times New Roman"/>
                <a:cs typeface="Times New Roman"/>
              </a:rPr>
              <a:t>: Note Down Strums 	</a:t>
            </a:r>
            <a:r>
              <a:rPr lang="en-US" sz="2400" dirty="0">
                <a:latin typeface="Times New Roman"/>
                <a:cs typeface="Times New Roman"/>
              </a:rPr>
              <a:t>Common Time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2400" dirty="0">
                <a:latin typeface="Times New Roman"/>
                <a:cs typeface="Times New Roman"/>
              </a:rPr>
              <a:t>	Note </a:t>
            </a:r>
            <a:r>
              <a:rPr lang="en-US" altLang="ja-JP" sz="2400" dirty="0" err="1">
                <a:latin typeface="Times New Roman"/>
                <a:cs typeface="Times New Roman"/>
              </a:rPr>
              <a:t>Guitarron</a:t>
            </a:r>
            <a:r>
              <a:rPr lang="en-US" altLang="ja-JP" sz="2400" dirty="0">
                <a:latin typeface="Times New Roman"/>
                <a:cs typeface="Times New Roman"/>
              </a:rPr>
              <a:t> Rhythm 		</a:t>
            </a:r>
            <a:r>
              <a:rPr lang="en-US" sz="2400" dirty="0">
                <a:latin typeface="Times New Roman"/>
                <a:cs typeface="Times New Roman"/>
              </a:rPr>
              <a:t>Mostly Major Keys</a:t>
            </a:r>
            <a:endParaRPr lang="en-US" altLang="ja-JP" sz="2400" dirty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dirty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2400" dirty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2000" dirty="0">
              <a:latin typeface="Times New Roman"/>
              <a:cs typeface="Times New Roman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2000" dirty="0">
              <a:latin typeface="Times New Roman"/>
              <a:cs typeface="Times New Roman"/>
            </a:endParaRPr>
          </a:p>
        </p:txBody>
      </p:sp>
      <p:pic>
        <p:nvPicPr>
          <p:cNvPr id="12" name="Picture 11" descr="USE:Bolero Example in D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52400" y="-152400"/>
            <a:ext cx="8686800" cy="10439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70659" name="Rectangle 8"/>
          <p:cNvSpPr>
            <a:spLocks noChangeArrowheads="1"/>
          </p:cNvSpPr>
          <p:nvPr/>
        </p:nvSpPr>
        <p:spPr bwMode="auto">
          <a:xfrm>
            <a:off x="0" y="-15240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effectLst>
                  <a:outerShdw dist="127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Why Mariachi?</a:t>
            </a:r>
          </a:p>
          <a:p>
            <a:r>
              <a:rPr lang="en-US" sz="6000" b="1" dirty="0">
                <a:solidFill>
                  <a:srgbClr val="FF0000"/>
                </a:solidFill>
                <a:effectLst>
                  <a:outerShdw dist="127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Benefits of a School Mariachi Program</a:t>
            </a:r>
            <a:endParaRPr lang="en-US" sz="6000" b="1" baseline="0" dirty="0">
              <a:solidFill>
                <a:schemeClr val="hlink"/>
              </a:solidFill>
              <a:effectLst>
                <a:outerShdw dist="127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70660" name="Rectangle 9"/>
          <p:cNvSpPr>
            <a:spLocks noChangeArrowheads="1"/>
          </p:cNvSpPr>
          <p:nvPr/>
        </p:nvSpPr>
        <p:spPr bwMode="auto">
          <a:xfrm>
            <a:off x="304800" y="1676400"/>
            <a:ext cx="8382000" cy="50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800" baseline="0" dirty="0">
                <a:solidFill>
                  <a:srgbClr val="FF0000"/>
                </a:solidFill>
                <a:effectLst>
                  <a:outerShdw dist="127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  Involves More Students in Music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800" baseline="0" dirty="0">
                <a:solidFill>
                  <a:srgbClr val="FF0000"/>
                </a:solidFill>
                <a:effectLst>
                  <a:outerShdw dist="127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  Provides an entry-level music </a:t>
            </a:r>
          </a:p>
          <a:p>
            <a:pPr algn="l" eaLnBrk="1" hangingPunct="1">
              <a:spcBef>
                <a:spcPct val="20000"/>
              </a:spcBef>
            </a:pPr>
            <a:r>
              <a:rPr lang="en-US" sz="2800" baseline="0" dirty="0">
                <a:solidFill>
                  <a:srgbClr val="FF0000"/>
                </a:solidFill>
                <a:effectLst>
                  <a:outerShdw dist="127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	experience at anytime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800" baseline="0" dirty="0">
                <a:solidFill>
                  <a:srgbClr val="FF0000"/>
                </a:solidFill>
                <a:effectLst>
                  <a:outerShdw dist="127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  Helps keep students in school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800" baseline="0" dirty="0">
                <a:solidFill>
                  <a:srgbClr val="FF0000"/>
                </a:solidFill>
                <a:effectLst>
                  <a:outerShdw dist="127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  Increases student self-esteem and </a:t>
            </a:r>
          </a:p>
          <a:p>
            <a:pPr lvl="1" algn="l" eaLnBrk="1" hangingPunct="1">
              <a:spcBef>
                <a:spcPct val="20000"/>
              </a:spcBef>
            </a:pPr>
            <a:r>
              <a:rPr lang="en-US" sz="2800" baseline="0" dirty="0">
                <a:solidFill>
                  <a:srgbClr val="FF0000"/>
                </a:solidFill>
                <a:effectLst>
                  <a:outerShdw dist="127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	self-confidence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800" baseline="0" dirty="0">
                <a:solidFill>
                  <a:srgbClr val="FF0000"/>
                </a:solidFill>
                <a:effectLst>
                  <a:outerShdw dist="127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   Provides an effective bridge to parental involvement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800" baseline="0" dirty="0">
                <a:solidFill>
                  <a:srgbClr val="FF0000"/>
                </a:solidFill>
                <a:effectLst>
                  <a:outerShdw dist="127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   Celebrates/Recognizes this specific culture and 	heritage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800" baseline="0" dirty="0">
                <a:solidFill>
                  <a:srgbClr val="FF0000"/>
                </a:solidFill>
                <a:effectLst>
                  <a:outerShdw dist="127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   It’s FUN!!!!!</a:t>
            </a:r>
          </a:p>
        </p:txBody>
      </p:sp>
      <p:pic>
        <p:nvPicPr>
          <p:cNvPr id="70662" name="Picture 5" descr="Screen Shot 2012-09-26 at 5.19.13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1525" y="1905000"/>
            <a:ext cx="2835275" cy="24384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1" name="Picture 10" descr="Screen Shot 2014-03-28 at 11.52.35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9144000" cy="6172200"/>
          </a:xfrm>
          <a:prstGeom prst="rect">
            <a:avLst/>
          </a:prstGeom>
        </p:spPr>
      </p:pic>
      <p:pic>
        <p:nvPicPr>
          <p:cNvPr id="8" name="Picture 7" descr="Screen Shot 2015-05-11 at 12.27.07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3048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2438400" y="76200"/>
            <a:ext cx="4495800" cy="76200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06645" y="0"/>
            <a:ext cx="2194231" cy="7899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Ojos </a:t>
            </a:r>
            <a:r>
              <a:rPr lang="en-US" sz="36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Españoles</a:t>
            </a:r>
            <a:endParaRPr lang="en-US" sz="3600" b="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(Spanish Eyes)</a:t>
            </a:r>
          </a:p>
        </p:txBody>
      </p:sp>
      <p:pic>
        <p:nvPicPr>
          <p:cNvPr id="14" name="Picture 13" descr="Screen Shot 2015-05-11 at 12.27.07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24600"/>
            <a:ext cx="9144000" cy="533400"/>
          </a:xfrm>
          <a:prstGeom prst="rect">
            <a:avLst/>
          </a:prstGeom>
        </p:spPr>
      </p:pic>
      <p:sp>
        <p:nvSpPr>
          <p:cNvPr id="15" name="Frame 14"/>
          <p:cNvSpPr/>
          <p:nvPr/>
        </p:nvSpPr>
        <p:spPr bwMode="auto">
          <a:xfrm>
            <a:off x="6477000" y="1066800"/>
            <a:ext cx="2667000" cy="5638800"/>
          </a:xfrm>
          <a:prstGeom prst="fram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31141" y="914400"/>
            <a:ext cx="1529718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New Chord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12542" y="3846572"/>
            <a:ext cx="1529718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New Chord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03465" y="533400"/>
            <a:ext cx="184666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b="1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7696200" y="838200"/>
            <a:ext cx="533400" cy="22860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638215" y="685800"/>
            <a:ext cx="5151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Gm</a:t>
            </a:r>
          </a:p>
        </p:txBody>
      </p:sp>
      <p:pic>
        <p:nvPicPr>
          <p:cNvPr id="24" name="Picture 23" descr="G Major Vihuela CORRECT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4191000"/>
            <a:ext cx="1857221" cy="2120900"/>
          </a:xfrm>
          <a:prstGeom prst="rect">
            <a:avLst/>
          </a:prstGeom>
        </p:spPr>
      </p:pic>
      <p:pic>
        <p:nvPicPr>
          <p:cNvPr id="25" name="Picture 24" descr="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0" y="1447800"/>
            <a:ext cx="1905000" cy="2362200"/>
          </a:xfrm>
          <a:prstGeom prst="rect">
            <a:avLst/>
          </a:prstGeom>
        </p:spPr>
      </p:pic>
      <p:pic>
        <p:nvPicPr>
          <p:cNvPr id="21" name="Picture 20" descr="Gm Guitar Chord CORRECTED:USE cop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1547" y="1371600"/>
            <a:ext cx="2007653" cy="2451100"/>
          </a:xfrm>
          <a:prstGeom prst="rect">
            <a:avLst/>
          </a:prstGeom>
        </p:spPr>
      </p:pic>
      <p:pic>
        <p:nvPicPr>
          <p:cNvPr id="22" name="Picture 21" descr="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1295400"/>
            <a:ext cx="1828801" cy="2209800"/>
          </a:xfrm>
          <a:prstGeom prst="rect">
            <a:avLst/>
          </a:prstGeom>
        </p:spPr>
      </p:pic>
      <p:pic>
        <p:nvPicPr>
          <p:cNvPr id="26" name="Picture 25" descr="D major Guitar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600" y="1371600"/>
            <a:ext cx="1905000" cy="220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6C39392A-C122-E840-A646-A3AEE5AD90CC}" type="slidenum">
              <a:rPr lang="en-US" sz="1400" baseline="0"/>
              <a:pPr algn="r"/>
              <a:t>21</a:t>
            </a:fld>
            <a:endParaRPr lang="en-US" sz="1400" baseline="0"/>
          </a:p>
        </p:txBody>
      </p:sp>
      <p:sp>
        <p:nvSpPr>
          <p:cNvPr id="5427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54278" name="Slide Number Placeholder 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507F9F-385F-6542-B60A-694262DC5E39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8" name="Picture 7" descr="Screen Shot 2014-03-28 at 12.11.08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6" name="Rectangle 5"/>
          <p:cNvSpPr/>
          <p:nvPr/>
        </p:nvSpPr>
        <p:spPr bwMode="auto">
          <a:xfrm>
            <a:off x="8305800" y="3810000"/>
            <a:ext cx="533400" cy="53340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pic>
        <p:nvPicPr>
          <p:cNvPr id="7" name="Picture 6" descr="Screen Shot 2015-05-11 at 12.27.07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25800"/>
            <a:ext cx="9144000" cy="1117600"/>
          </a:xfrm>
          <a:prstGeom prst="rect">
            <a:avLst/>
          </a:prstGeom>
        </p:spPr>
      </p:pic>
      <p:pic>
        <p:nvPicPr>
          <p:cNvPr id="9" name="Picture 8" descr="Meas 9-1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3508376"/>
          </a:xfrm>
          <a:prstGeom prst="rect">
            <a:avLst/>
          </a:prstGeom>
        </p:spPr>
      </p:pic>
      <p:pic>
        <p:nvPicPr>
          <p:cNvPr id="10" name="Picture 9" descr="Meas 13-1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81400"/>
            <a:ext cx="9144000" cy="3149600"/>
          </a:xfrm>
          <a:prstGeom prst="rect">
            <a:avLst/>
          </a:prstGeom>
        </p:spPr>
      </p:pic>
      <p:pic>
        <p:nvPicPr>
          <p:cNvPr id="11" name="Picture 10" descr="Screen Shot 2015-05-11 at 12.27.07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05600"/>
            <a:ext cx="9144000" cy="1524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6C39392A-C122-E840-A646-A3AEE5AD90CC}" type="slidenum">
              <a:rPr lang="en-US" sz="1400" baseline="0"/>
              <a:pPr algn="r"/>
              <a:t>23</a:t>
            </a:fld>
            <a:endParaRPr lang="en-US" sz="1400" baseline="0"/>
          </a:p>
        </p:txBody>
      </p:sp>
      <p:sp>
        <p:nvSpPr>
          <p:cNvPr id="5427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54278" name="Slide Number Placeholder 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507F9F-385F-6542-B60A-694262DC5E39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8" name="Picture 7" descr="Screen Shot 2014-03-28 at 12.13.53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0" y="4303772"/>
            <a:ext cx="1947834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/>
                <a:cs typeface="Times New Roman"/>
              </a:rPr>
              <a:t>Gm Coming Up</a:t>
            </a:r>
          </a:p>
        </p:txBody>
      </p:sp>
      <p:sp>
        <p:nvSpPr>
          <p:cNvPr id="7" name="Right Arrow 6"/>
          <p:cNvSpPr/>
          <p:nvPr/>
        </p:nvSpPr>
        <p:spPr bwMode="auto">
          <a:xfrm>
            <a:off x="7482840" y="4876800"/>
            <a:ext cx="822960" cy="228600"/>
          </a:xfrm>
          <a:prstGeom prst="rightArrow">
            <a:avLst>
              <a:gd name="adj1" fmla="val 50000"/>
              <a:gd name="adj2" fmla="val 56173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6C39392A-C122-E840-A646-A3AEE5AD90CC}" type="slidenum">
              <a:rPr lang="en-US" sz="1400" baseline="0"/>
              <a:pPr algn="r"/>
              <a:t>24</a:t>
            </a:fld>
            <a:endParaRPr lang="en-US" sz="1400" baseline="0"/>
          </a:p>
        </p:txBody>
      </p:sp>
      <p:sp>
        <p:nvSpPr>
          <p:cNvPr id="5427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54278" name="Slide Number Placeholder 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507F9F-385F-6542-B60A-694262DC5E39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7" name="Picture 6" descr="Screen Shot 2014-03-28 at 12.09.32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8262620" y="33020"/>
            <a:ext cx="652780" cy="65278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sp>
        <p:nvSpPr>
          <p:cNvPr id="9" name="Right Arrow 8"/>
          <p:cNvSpPr/>
          <p:nvPr/>
        </p:nvSpPr>
        <p:spPr bwMode="auto">
          <a:xfrm>
            <a:off x="777240" y="1752600"/>
            <a:ext cx="822960" cy="228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 bwMode="auto">
          <a:xfrm>
            <a:off x="4191000" y="76200"/>
            <a:ext cx="1524000" cy="38100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70778" y="4648200"/>
            <a:ext cx="1620822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/>
                <a:cs typeface="Times New Roman"/>
              </a:rPr>
              <a:t>Skip Repeats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4-03-28 at 12.15.19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3902075"/>
          </a:xfrm>
          <a:prstGeom prst="rect">
            <a:avLst/>
          </a:prstGeom>
        </p:spPr>
      </p:pic>
      <p:pic>
        <p:nvPicPr>
          <p:cNvPr id="4" name="Picture 3" descr="Screen Shot 2015-05-11 at 12.27.07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33800"/>
            <a:ext cx="9144000" cy="31242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76200"/>
            <a:ext cx="6477000" cy="609600"/>
          </a:xfrm>
        </p:spPr>
        <p:txBody>
          <a:bodyPr/>
          <a:lstStyle/>
          <a:p>
            <a:pPr eaLnBrk="1" hangingPunct="1"/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Ranchera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Lenta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 (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Romantica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) Style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685800"/>
            <a:ext cx="4495800" cy="160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2800" dirty="0" err="1">
                <a:latin typeface="Times New Roman"/>
                <a:cs typeface="Times New Roman"/>
              </a:rPr>
              <a:t>Mánico</a:t>
            </a:r>
            <a:r>
              <a:rPr lang="en-US" altLang="ja-JP" sz="2800" dirty="0">
                <a:latin typeface="Times New Roman"/>
                <a:cs typeface="Times New Roman"/>
              </a:rPr>
              <a:t>: Note Down Strums </a:t>
            </a:r>
            <a:endParaRPr lang="en-US" sz="2800" dirty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2800" dirty="0">
                <a:latin typeface="Times New Roman"/>
                <a:cs typeface="Times New Roman"/>
              </a:rPr>
              <a:t>Note </a:t>
            </a:r>
            <a:r>
              <a:rPr lang="en-US" altLang="ja-JP" sz="2800" dirty="0" err="1">
                <a:latin typeface="Times New Roman"/>
                <a:cs typeface="Times New Roman"/>
              </a:rPr>
              <a:t>Guitarron</a:t>
            </a:r>
            <a:r>
              <a:rPr lang="en-US" altLang="ja-JP" sz="2800" dirty="0">
                <a:latin typeface="Times New Roman"/>
                <a:cs typeface="Times New Roman"/>
              </a:rPr>
              <a:t> Rhythm</a:t>
            </a:r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60421" name="Rectangle 9"/>
          <p:cNvSpPr>
            <a:spLocks noChangeArrowheads="1"/>
          </p:cNvSpPr>
          <p:nvPr/>
        </p:nvSpPr>
        <p:spPr bwMode="auto">
          <a:xfrm>
            <a:off x="5105400" y="685800"/>
            <a:ext cx="3048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800" baseline="0" dirty="0">
                <a:latin typeface="Times New Roman"/>
                <a:cs typeface="Times New Roman"/>
              </a:rPr>
              <a:t>4/4 Time Signature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800" baseline="0" dirty="0">
                <a:latin typeface="Times New Roman"/>
                <a:cs typeface="Times New Roman"/>
              </a:rPr>
              <a:t>Mostly Major Keys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ja-JP" sz="2800" baseline="0" dirty="0">
                <a:latin typeface="Times New Roman"/>
                <a:cs typeface="Times New Roman"/>
              </a:rPr>
              <a:t>Articulation</a:t>
            </a:r>
            <a:endParaRPr lang="en-US" sz="2800" baseline="0" dirty="0">
              <a:latin typeface="Times New Roman"/>
              <a:cs typeface="Times New Roman"/>
            </a:endParaRPr>
          </a:p>
        </p:txBody>
      </p:sp>
      <p:sp>
        <p:nvSpPr>
          <p:cNvPr id="60422" name="Rectangle 14"/>
          <p:cNvSpPr>
            <a:spLocks noChangeArrowheads="1"/>
          </p:cNvSpPr>
          <p:nvPr/>
        </p:nvSpPr>
        <p:spPr bwMode="auto">
          <a:xfrm>
            <a:off x="457200" y="1676400"/>
            <a:ext cx="36891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HINT: Have students speak text in rhythm.</a:t>
            </a:r>
            <a:endParaRPr lang="en-US" sz="1600" baseline="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3" name="Picture 12" descr="USE:Lenta Example in D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457200" y="533400"/>
            <a:ext cx="8001000" cy="9625443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200" y="76200"/>
            <a:ext cx="4267200" cy="609600"/>
          </a:xfrm>
        </p:spPr>
        <p:txBody>
          <a:bodyPr/>
          <a:lstStyle/>
          <a:p>
            <a:pPr eaLnBrk="1" hangingPunct="1"/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Volver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Volver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685800"/>
            <a:ext cx="4495800" cy="106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2800" dirty="0" err="1">
                <a:latin typeface="Times New Roman"/>
                <a:cs typeface="Times New Roman"/>
              </a:rPr>
              <a:t>Mánico</a:t>
            </a:r>
            <a:r>
              <a:rPr lang="en-US" altLang="ja-JP" sz="2800" dirty="0">
                <a:latin typeface="Times New Roman"/>
                <a:cs typeface="Times New Roman"/>
              </a:rPr>
              <a:t>: Note Down Strums </a:t>
            </a:r>
            <a:endParaRPr lang="en-US" sz="2800" dirty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2800" dirty="0">
                <a:latin typeface="Times New Roman"/>
                <a:cs typeface="Times New Roman"/>
              </a:rPr>
              <a:t>Note </a:t>
            </a:r>
            <a:r>
              <a:rPr lang="en-US" altLang="ja-JP" sz="2800" dirty="0" err="1">
                <a:latin typeface="Times New Roman"/>
                <a:cs typeface="Times New Roman"/>
              </a:rPr>
              <a:t>Guitarron</a:t>
            </a:r>
            <a:r>
              <a:rPr lang="en-US" altLang="ja-JP" sz="2800" dirty="0">
                <a:latin typeface="Times New Roman"/>
                <a:cs typeface="Times New Roman"/>
              </a:rPr>
              <a:t> Rhythm</a:t>
            </a:r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60421" name="Rectangle 9"/>
          <p:cNvSpPr>
            <a:spLocks noChangeArrowheads="1"/>
          </p:cNvSpPr>
          <p:nvPr/>
        </p:nvSpPr>
        <p:spPr bwMode="auto">
          <a:xfrm>
            <a:off x="5105400" y="685800"/>
            <a:ext cx="3200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800" baseline="0" dirty="0">
                <a:latin typeface="Times New Roman"/>
                <a:cs typeface="Times New Roman"/>
              </a:rPr>
              <a:t>4/4 Time Signature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800" baseline="0" dirty="0">
                <a:latin typeface="Times New Roman"/>
                <a:cs typeface="Times New Roman"/>
              </a:rPr>
              <a:t>Mostly Major Keys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endParaRPr lang="en-US" sz="2800" baseline="0" dirty="0">
              <a:latin typeface="Times New Roman"/>
              <a:cs typeface="Times New Roman"/>
            </a:endParaRPr>
          </a:p>
        </p:txBody>
      </p:sp>
      <p:pic>
        <p:nvPicPr>
          <p:cNvPr id="9" name="Picture 8" descr="Volver, Volver Title P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671532"/>
            <a:ext cx="8153400" cy="518646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76200"/>
            <a:ext cx="64770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Having Fun with: </a:t>
            </a:r>
            <a:r>
              <a:rPr lang="en-US" sz="32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Volver</a:t>
            </a:r>
            <a:r>
              <a:rPr lang="en-US" sz="3200" b="1" i="1" dirty="0">
                <a:solidFill>
                  <a:srgbClr val="FF0000"/>
                </a:solidFill>
                <a:latin typeface="Times New Roman"/>
                <a:cs typeface="Times New Roman"/>
              </a:rPr>
              <a:t>, </a:t>
            </a:r>
            <a:r>
              <a:rPr lang="en-US" sz="32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Volver</a:t>
            </a:r>
            <a:endParaRPr lang="en-US" i="1" dirty="0">
              <a:latin typeface="Times New Roman"/>
              <a:cs typeface="Times New Roman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0" y="838200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Mariachi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Sonido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de Las Vegas featuring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baseline="0" dirty="0">
                <a:solidFill>
                  <a:schemeClr val="bg1">
                    <a:lumMod val="10000"/>
                  </a:schemeClr>
                </a:solidFill>
                <a:latin typeface="Times New Roman"/>
                <a:ea typeface="+mj-ea"/>
                <a:cs typeface="Times New Roman"/>
              </a:rPr>
              <a:t>Maestro Jose Hernandez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Times New Roman"/>
              <a:ea typeface="+mj-ea"/>
              <a:cs typeface="Times New Roman"/>
            </a:endParaRPr>
          </a:p>
        </p:txBody>
      </p:sp>
      <p:pic>
        <p:nvPicPr>
          <p:cNvPr id="5" name="Mariachi Sonido de Las Vegas con Maestro Jose Hernandez- Vol copy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33400" y="1828800"/>
            <a:ext cx="812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19200"/>
            <a:ext cx="9144000" cy="3352800"/>
          </a:xfrm>
        </p:spPr>
        <p:txBody>
          <a:bodyPr/>
          <a:lstStyle/>
          <a:p>
            <a:pPr eaLnBrk="1" hangingPunct="1"/>
            <a:r>
              <a:rPr lang="en-US" sz="9600" b="1" dirty="0">
                <a:solidFill>
                  <a:srgbClr val="FF0000"/>
                </a:solidFill>
                <a:latin typeface="Times New Roman"/>
                <a:cs typeface="Times New Roman"/>
              </a:rPr>
              <a:t>What is</a:t>
            </a:r>
            <a:br>
              <a:rPr lang="en-US" sz="9600" b="1" dirty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en-US" sz="9600" b="1" dirty="0">
                <a:solidFill>
                  <a:srgbClr val="FF0000"/>
                </a:solidFill>
                <a:latin typeface="Times New Roman"/>
                <a:cs typeface="Times New Roman"/>
              </a:rPr>
              <a:t>the Son?</a:t>
            </a:r>
            <a:b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</a:br>
            <a:endParaRPr lang="en-US" sz="3200" dirty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64517" name="Picture 5" descr="double-chili-borderhth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838200"/>
            <a:ext cx="15875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8" name="Picture 6" descr="double-chili-borderhth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4686300"/>
            <a:ext cx="15875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11"/>
          <p:cNvSpPr>
            <a:spLocks noChangeArrowheads="1"/>
          </p:cNvSpPr>
          <p:nvPr/>
        </p:nvSpPr>
        <p:spPr bwMode="auto">
          <a:xfrm>
            <a:off x="2667000" y="38862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3" descr="COVER ONLY Prelude:Music Makes Us Report copy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866900" y="228600"/>
            <a:ext cx="5410200" cy="700181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y El Gatit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5997575"/>
          </a:xfrm>
          <a:prstGeom prst="rect">
            <a:avLst/>
          </a:prstGeom>
        </p:spPr>
      </p:pic>
      <p:pic>
        <p:nvPicPr>
          <p:cNvPr id="6" name="Picture 5" descr="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1153" y="533400"/>
            <a:ext cx="2252847" cy="36139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00400" y="1600200"/>
            <a:ext cx="2721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Simplified Son Style</a:t>
            </a:r>
            <a:endParaRPr lang="en-US" i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The Son</a:t>
            </a:r>
            <a:endParaRPr lang="en-US" sz="3200" dirty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66565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66566" name="Rectangle 11"/>
          <p:cNvSpPr>
            <a:spLocks noChangeArrowheads="1"/>
          </p:cNvSpPr>
          <p:nvPr/>
        </p:nvSpPr>
        <p:spPr bwMode="auto">
          <a:xfrm>
            <a:off x="0" y="5334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r>
              <a:rPr lang="en-US" altLang="ja-JP" sz="2800" baseline="0" dirty="0">
                <a:latin typeface="Times New Roman"/>
                <a:cs typeface="Times New Roman"/>
              </a:rPr>
              <a:t>Perhaps the most Traditional Song Style in Mariachi Genre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2800" baseline="0" dirty="0" err="1">
                <a:latin typeface="Times New Roman"/>
                <a:cs typeface="Times New Roman"/>
              </a:rPr>
              <a:t>Mánico</a:t>
            </a:r>
            <a:r>
              <a:rPr lang="en-US" sz="2800" baseline="0" dirty="0">
                <a:latin typeface="Times New Roman"/>
                <a:cs typeface="Times New Roman"/>
              </a:rPr>
              <a:t>: Alternating  3/4 -6/8  Feel</a:t>
            </a:r>
            <a:endParaRPr lang="en-US" baseline="0" dirty="0">
              <a:latin typeface="Times New Roman"/>
              <a:cs typeface="Times New Roman"/>
            </a:endParaRPr>
          </a:p>
        </p:txBody>
      </p:sp>
      <p:pic>
        <p:nvPicPr>
          <p:cNvPr id="13" name="Picture 12" descr="CORRECTED Son Form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76200" y="-152400"/>
            <a:ext cx="8534400" cy="10552034"/>
          </a:xfrm>
          <a:prstGeom prst="rect">
            <a:avLst/>
          </a:prstGeom>
        </p:spPr>
      </p:pic>
      <p:sp>
        <p:nvSpPr>
          <p:cNvPr id="15" name="Frame 14"/>
          <p:cNvSpPr/>
          <p:nvPr/>
        </p:nvSpPr>
        <p:spPr bwMode="auto">
          <a:xfrm>
            <a:off x="1905000" y="6096000"/>
            <a:ext cx="1219200" cy="762000"/>
          </a:xfrm>
          <a:prstGeom prst="fra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16" name="Frame 15"/>
          <p:cNvSpPr/>
          <p:nvPr/>
        </p:nvSpPr>
        <p:spPr bwMode="auto">
          <a:xfrm>
            <a:off x="5105400" y="6096000"/>
            <a:ext cx="1295400" cy="762000"/>
          </a:xfrm>
          <a:prstGeom prst="fra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6" name="Picture 5" descr="50 Vocal Exercises 1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304800" y="-304800"/>
            <a:ext cx="7620000" cy="8991601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12954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Must-have Standards-based Materials</a:t>
            </a:r>
            <a:b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for Beginning Level Program</a:t>
            </a:r>
            <a:b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</a:br>
            <a:endParaRPr lang="en-US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78852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78853" name="Picture 18" descr="Cov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2032379"/>
            <a:ext cx="2389965" cy="314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4" name="Picture 19" descr="Full Score, Book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16958" y="2056263"/>
            <a:ext cx="2502007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4A35F3B-6953-3746-B393-520BF34B4A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4592" y="2056263"/>
            <a:ext cx="3190808" cy="31908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52407F-FEEB-4D44-8AB0-AEEFF6DAB421}"/>
              </a:ext>
            </a:extLst>
          </p:cNvPr>
          <p:cNvSpPr txBox="1"/>
          <p:nvPr/>
        </p:nvSpPr>
        <p:spPr>
          <a:xfrm>
            <a:off x="0" y="1447800"/>
            <a:ext cx="9143999" cy="995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Times New Roman"/>
                <a:cs typeface="Times New Roman"/>
              </a:rPr>
              <a:t>       Method Series         Song Book       Elementary Book</a:t>
            </a:r>
          </a:p>
          <a:p>
            <a:pPr algn="l"/>
            <a:endParaRPr lang="en-US" sz="4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C2A42C-FA50-E44A-9BC2-CFBF310E3AA6}"/>
              </a:ext>
            </a:extLst>
          </p:cNvPr>
          <p:cNvSpPr txBox="1"/>
          <p:nvPr/>
        </p:nvSpPr>
        <p:spPr>
          <a:xfrm>
            <a:off x="6257043" y="5218766"/>
            <a:ext cx="21259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Orff parts.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Accompaniment can be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played on piano.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2954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More References for Beginning Level Programs </a:t>
            </a:r>
            <a:b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sz="3200" dirty="0">
                <a:solidFill>
                  <a:schemeClr val="hlink"/>
                </a:solidFill>
                <a:latin typeface="Times New Roman"/>
                <a:cs typeface="Times New Roman"/>
              </a:rPr>
              <a:t>Must-have Materials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87044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87045" name="Picture 8" descr="Foundations of Mariachi Ed 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524000"/>
            <a:ext cx="301625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6" name="Picture 9" descr="Mariachi Music in America 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1447800"/>
            <a:ext cx="3167063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una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0" y="4038600"/>
            <a:ext cx="1714500" cy="2286000"/>
          </a:xfrm>
          <a:prstGeom prst="rect">
            <a:avLst/>
          </a:prstGeom>
        </p:spPr>
      </p:pic>
      <p:pic>
        <p:nvPicPr>
          <p:cNvPr id="7" name="Picture 6" descr="Marieta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099" y="4038600"/>
            <a:ext cx="1714500" cy="2286000"/>
          </a:xfrm>
          <a:prstGeom prst="rect">
            <a:avLst/>
          </a:prstGeom>
        </p:spPr>
      </p:pic>
      <p:pic>
        <p:nvPicPr>
          <p:cNvPr id="8" name="Picture 7" descr="El Son de La Negra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2057400"/>
            <a:ext cx="1714500" cy="2286000"/>
          </a:xfrm>
          <a:prstGeom prst="rect">
            <a:avLst/>
          </a:prstGeom>
        </p:spPr>
      </p:pic>
      <p:pic>
        <p:nvPicPr>
          <p:cNvPr id="9" name="Picture 8" descr="Cielito Lindo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899" y="1371600"/>
            <a:ext cx="1714500" cy="2286000"/>
          </a:xfrm>
          <a:prstGeom prst="rect">
            <a:avLst/>
          </a:prstGeom>
        </p:spPr>
      </p:pic>
      <p:pic>
        <p:nvPicPr>
          <p:cNvPr id="10" name="Picture 9" descr="Por Un Amor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0" y="1371600"/>
            <a:ext cx="1714500" cy="2286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127948" y="694481"/>
            <a:ext cx="1846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" y="-304800"/>
            <a:ext cx="9143999" cy="1733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Released from </a:t>
            </a:r>
          </a:p>
          <a:p>
            <a:r>
              <a:rPr lang="en-US" sz="8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Hal Leonard!</a:t>
            </a:r>
            <a:endParaRPr lang="en-US" sz="8000" b="1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3937000" y="5422900"/>
            <a:ext cx="1846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" y="4343400"/>
            <a:ext cx="9143999" cy="1733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Arranged by</a:t>
            </a:r>
          </a:p>
          <a:p>
            <a:r>
              <a:rPr lang="en-US" sz="8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Jose Hernandez</a:t>
            </a:r>
            <a:endParaRPr lang="en-US" sz="8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rUnAmor copy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95400" y="-152400"/>
            <a:ext cx="6400800" cy="7306733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rUnAmor copy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371600" y="-190500"/>
            <a:ext cx="6324600" cy="73914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/>
              <a:t>35</a:t>
            </a:r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93188" name="Picture 5" descr="USE:GN The Tank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76200" y="185122"/>
            <a:ext cx="8991600" cy="6596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baseline="0" dirty="0">
                <a:solidFill>
                  <a:srgbClr val="FFFF00"/>
                </a:solidFill>
                <a:effectLst>
                  <a:outerShdw blurRad="50800" dist="38100" dir="18900000" algn="t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The Fabulous Golden Nugget </a:t>
            </a:r>
          </a:p>
          <a:p>
            <a:pPr>
              <a:defRPr/>
            </a:pPr>
            <a:r>
              <a:rPr lang="en-US" sz="4400" b="1" baseline="0" dirty="0">
                <a:solidFill>
                  <a:srgbClr val="FFFF00"/>
                </a:solidFill>
                <a:effectLst>
                  <a:outerShdw blurRad="50800" dist="38100" dir="18900000" algn="t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Hotel and Casino Las Vegas </a:t>
            </a:r>
            <a:endParaRPr lang="en-US" sz="3200" b="1" baseline="0" dirty="0">
              <a:solidFill>
                <a:srgbClr val="FFFF00"/>
              </a:solidFill>
              <a:effectLst>
                <a:outerShdw blurRad="50800" dist="38100" dir="18900000" algn="tr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  <a:p>
            <a:endParaRPr lang="en-US" sz="44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  <a:p>
            <a:pPr>
              <a:defRPr/>
            </a:pPr>
            <a:r>
              <a:rPr lang="en-US" sz="4400" b="1" baseline="0" dirty="0">
                <a:solidFill>
                  <a:srgbClr val="FFFF00"/>
                </a:solidFill>
                <a:effectLst>
                  <a:outerShdw blurRad="50800" dist="38100" dir="18900000" algn="t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National Mariachi Workshops </a:t>
            </a:r>
          </a:p>
          <a:p>
            <a:pPr>
              <a:defRPr/>
            </a:pPr>
            <a:r>
              <a:rPr lang="en-US" sz="4400" b="1" baseline="0" dirty="0">
                <a:solidFill>
                  <a:srgbClr val="FFFF00"/>
                </a:solidFill>
                <a:effectLst>
                  <a:outerShdw blurRad="50800" dist="38100" dir="16200000" algn="t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for Educators</a:t>
            </a:r>
            <a:r>
              <a:rPr lang="en-US" sz="2800" b="1" baseline="30000" dirty="0">
                <a:solidFill>
                  <a:srgbClr val="FFFF00"/>
                </a:solidFill>
                <a:effectLst>
                  <a:outerShdw blurRad="50800" dist="38100" dir="16200000" algn="t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®</a:t>
            </a:r>
          </a:p>
          <a:p>
            <a:pPr>
              <a:defRPr/>
            </a:pPr>
            <a:r>
              <a:rPr lang="en-US" sz="6000" b="1" u="sng" dirty="0">
                <a:solidFill>
                  <a:srgbClr val="FFFF00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3 Grad Credits Available</a:t>
            </a:r>
          </a:p>
          <a:p>
            <a:pPr>
              <a:defRPr/>
            </a:pPr>
            <a:endParaRPr lang="en-US" sz="3200" baseline="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en-US" sz="4400" b="1" baseline="0" dirty="0">
                <a:solidFill>
                  <a:srgbClr val="FFFF00"/>
                </a:solidFill>
                <a:effectLst>
                  <a:outerShdw blurRad="50800" dist="38100" dir="13500000" algn="tl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July 6-10, 2020</a:t>
            </a:r>
          </a:p>
          <a:p>
            <a:r>
              <a:rPr lang="en-US" sz="5400" b="1" dirty="0" err="1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www.musicedconsultants.net</a:t>
            </a:r>
            <a:r>
              <a:rPr lang="en-US" sz="5400" b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/</a:t>
            </a:r>
          </a:p>
          <a:p>
            <a:r>
              <a:rPr lang="en-US" sz="5400" b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2020-mariachi-workshops </a:t>
            </a:r>
          </a:p>
          <a:p>
            <a:pPr>
              <a:defRPr/>
            </a:pPr>
            <a:endParaRPr lang="en-US" sz="4400" b="1" dirty="0">
              <a:solidFill>
                <a:srgbClr val="FFFF00"/>
              </a:solidFill>
              <a:effectLst>
                <a:outerShdw blurRad="50800" dist="38100" dir="13500000" algn="tl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Instrument Options</a:t>
            </a:r>
            <a:b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en-US" b="1" i="1" dirty="0">
                <a:solidFill>
                  <a:srgbClr val="FF0000"/>
                </a:solidFill>
                <a:latin typeface="Times New Roman"/>
                <a:cs typeface="Times New Roman"/>
              </a:rPr>
              <a:t>KNOW YOUR VENDOR!!!</a:t>
            </a:r>
            <a:br>
              <a:rPr lang="en-US" dirty="0">
                <a:latin typeface="Times New Roman"/>
                <a:cs typeface="Times New Roman"/>
              </a:rPr>
            </a:br>
            <a:r>
              <a:rPr lang="en-US" sz="3600" dirty="0">
                <a:latin typeface="Times New Roman"/>
                <a:cs typeface="Times New Roman"/>
              </a:rPr>
              <a:t>You Get What You Pay For!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91139" name="Rectangle 5"/>
          <p:cNvSpPr>
            <a:spLocks noChangeArrowheads="1"/>
          </p:cNvSpPr>
          <p:nvPr/>
        </p:nvSpPr>
        <p:spPr bwMode="auto">
          <a:xfrm>
            <a:off x="152400" y="5943600"/>
            <a:ext cx="8610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b="1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ALWAYS </a:t>
            </a:r>
            <a:r>
              <a:rPr lang="en-US" sz="3600" baseline="0" dirty="0">
                <a:solidFill>
                  <a:srgbClr val="FF0000"/>
                </a:solidFill>
                <a:latin typeface="Times New Roman"/>
                <a:cs typeface="Times New Roman"/>
              </a:rPr>
              <a:t>Buy from a Reputable Dealer!</a:t>
            </a:r>
          </a:p>
        </p:txBody>
      </p:sp>
      <p:pic>
        <p:nvPicPr>
          <p:cNvPr id="91141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33600"/>
            <a:ext cx="2971800" cy="367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0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2133600"/>
            <a:ext cx="3581400" cy="366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3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200" y="2133600"/>
            <a:ext cx="2590800" cy="370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11"/>
          <p:cNvSpPr>
            <a:spLocks noChangeArrowheads="1"/>
          </p:cNvSpPr>
          <p:nvPr/>
        </p:nvSpPr>
        <p:spPr bwMode="auto">
          <a:xfrm>
            <a:off x="2667000" y="38862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" name="TextBox 9"/>
          <p:cNvSpPr txBox="1">
            <a:spLocks noChangeArrowheads="1"/>
          </p:cNvSpPr>
          <p:nvPr/>
        </p:nvSpPr>
        <p:spPr bwMode="auto">
          <a:xfrm>
            <a:off x="0" y="94992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baseline="0" dirty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Music Participation Rates by Ethnicity</a:t>
            </a:r>
          </a:p>
          <a:p>
            <a:pPr>
              <a:defRPr/>
            </a:pPr>
            <a:r>
              <a:rPr lang="en-US" i="1" baseline="0" dirty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Music Makes Us Baseline Research Report</a:t>
            </a:r>
            <a:endParaRPr lang="en-US" i="1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en-US" dirty="0">
              <a:solidFill>
                <a:srgbClr val="B80101"/>
              </a:solidFill>
            </a:endParaRPr>
          </a:p>
        </p:txBody>
      </p:sp>
      <p:pic>
        <p:nvPicPr>
          <p:cNvPr id="15" name="Picture 14" descr="Screen Shot 2015-05-28 at 10.47.52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1" y="1752600"/>
            <a:ext cx="8527835" cy="39593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7588B62-EE4D-184F-A541-5F043BEAC9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3" descr="P93001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1371600"/>
            <a:ext cx="3276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1" name="Text Box 6"/>
          <p:cNvSpPr txBox="1">
            <a:spLocks noChangeArrowheads="1"/>
          </p:cNvSpPr>
          <p:nvPr/>
        </p:nvSpPr>
        <p:spPr bwMode="auto">
          <a:xfrm>
            <a:off x="1752600" y="838200"/>
            <a:ext cx="57912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White Shirt and Black Pant with Basic </a:t>
            </a:r>
            <a:r>
              <a:rPr lang="en-US" sz="3200" dirty="0" err="1">
                <a:solidFill>
                  <a:srgbClr val="FF0000"/>
                </a:solidFill>
              </a:rPr>
              <a:t>Mo</a:t>
            </a:r>
            <a:r>
              <a:rPr lang="en-US" altLang="ja-JP" sz="3200" dirty="0" err="1">
                <a:solidFill>
                  <a:srgbClr val="FF0000"/>
                </a:solidFill>
              </a:rPr>
              <a:t>ño</a:t>
            </a:r>
            <a:endParaRPr lang="en-US" altLang="ja-JP" sz="3200" dirty="0">
              <a:solidFill>
                <a:srgbClr val="FF0000"/>
              </a:solidFill>
            </a:endParaRPr>
          </a:p>
          <a:p>
            <a:endParaRPr lang="en-US" sz="3200" dirty="0"/>
          </a:p>
        </p:txBody>
      </p:sp>
      <p:sp>
        <p:nvSpPr>
          <p:cNvPr id="89092" name="Text Box 7"/>
          <p:cNvSpPr txBox="1">
            <a:spLocks noChangeArrowheads="1"/>
          </p:cNvSpPr>
          <p:nvPr/>
        </p:nvSpPr>
        <p:spPr bwMode="auto">
          <a:xfrm>
            <a:off x="0" y="1905000"/>
            <a:ext cx="2971800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Vaquero </a:t>
            </a:r>
            <a:r>
              <a:rPr lang="en-US" sz="3200" dirty="0"/>
              <a:t>Uniform </a:t>
            </a:r>
          </a:p>
          <a:p>
            <a:r>
              <a:rPr lang="en-US" sz="3200" dirty="0"/>
              <a:t>(Ranch/Cowboy)</a:t>
            </a:r>
          </a:p>
          <a:p>
            <a:r>
              <a:rPr lang="en-US" sz="3200" dirty="0"/>
              <a:t>Decorative pant/skirt </a:t>
            </a:r>
          </a:p>
          <a:p>
            <a:r>
              <a:rPr lang="en-US" sz="3200" dirty="0"/>
              <a:t>and shirt with </a:t>
            </a:r>
          </a:p>
          <a:p>
            <a:r>
              <a:rPr lang="en-US" sz="3200" dirty="0"/>
              <a:t>Coordinating </a:t>
            </a:r>
            <a:r>
              <a:rPr lang="en-US" sz="3200" dirty="0" err="1"/>
              <a:t>Mo</a:t>
            </a:r>
            <a:r>
              <a:rPr lang="en-US" altLang="ja-JP" sz="3200" dirty="0" err="1"/>
              <a:t>ño</a:t>
            </a:r>
            <a:endParaRPr lang="en-US" sz="3200" dirty="0"/>
          </a:p>
          <a:p>
            <a:endParaRPr lang="en-US" dirty="0"/>
          </a:p>
        </p:txBody>
      </p:sp>
      <p:sp>
        <p:nvSpPr>
          <p:cNvPr id="89093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Uniform Options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89094" name="Text Box 9"/>
          <p:cNvSpPr txBox="1">
            <a:spLocks noChangeArrowheads="1"/>
          </p:cNvSpPr>
          <p:nvPr/>
        </p:nvSpPr>
        <p:spPr bwMode="auto">
          <a:xfrm>
            <a:off x="6149975" y="1600200"/>
            <a:ext cx="29940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</a:rPr>
              <a:t>Traje</a:t>
            </a:r>
            <a:r>
              <a:rPr lang="en-US" sz="3200" dirty="0">
                <a:solidFill>
                  <a:srgbClr val="FF0000"/>
                </a:solidFill>
              </a:rPr>
              <a:t> de Gala </a:t>
            </a:r>
          </a:p>
          <a:p>
            <a:r>
              <a:rPr lang="en-US" sz="3200" dirty="0"/>
              <a:t>(Full Mariachi Suit)</a:t>
            </a:r>
          </a:p>
          <a:p>
            <a:r>
              <a:rPr lang="en-US" sz="3200" dirty="0"/>
              <a:t>Decorative Jacket </a:t>
            </a:r>
          </a:p>
          <a:p>
            <a:r>
              <a:rPr lang="en-US" sz="3200" dirty="0"/>
              <a:t>with pant/skirt </a:t>
            </a:r>
          </a:p>
          <a:p>
            <a:r>
              <a:rPr lang="en-US" sz="3200" dirty="0"/>
              <a:t>and coordinating </a:t>
            </a:r>
            <a:r>
              <a:rPr lang="en-US" sz="3200" dirty="0" err="1"/>
              <a:t>Mo</a:t>
            </a:r>
            <a:r>
              <a:rPr lang="en-US" altLang="ja-JP" sz="3200" dirty="0" err="1"/>
              <a:t>ño</a:t>
            </a:r>
            <a:r>
              <a:rPr lang="en-US" altLang="ja-JP" sz="3200" dirty="0"/>
              <a:t>.</a:t>
            </a:r>
            <a:endParaRPr lang="en-US" sz="3200" dirty="0"/>
          </a:p>
          <a:p>
            <a:endParaRPr lang="en-US" dirty="0"/>
          </a:p>
        </p:txBody>
      </p:sp>
      <p:pic>
        <p:nvPicPr>
          <p:cNvPr id="89097" name="Picture 10" descr="Screen Shot 2012-09-24 at 9.09.38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805238"/>
            <a:ext cx="4800600" cy="305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8" name="Picture 11" descr="Screen Shot 2012-09-24 at 8.52.01 PM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0" y="3810000"/>
            <a:ext cx="4191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3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Bailey MS Mariachi </a:t>
            </a:r>
            <a:b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en-US"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Year 2 of Program</a:t>
            </a:r>
            <a:endParaRPr lang="en-US" sz="3600" dirty="0">
              <a:latin typeface="Times New Roman"/>
              <a:cs typeface="Times New Roman"/>
            </a:endParaRPr>
          </a:p>
        </p:txBody>
      </p:sp>
      <p:pic>
        <p:nvPicPr>
          <p:cNvPr id="5" name="Slide 29 - Mariachi Performance Bailey MS copy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09600" y="1381125"/>
            <a:ext cx="8001000" cy="5400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00" name="Text Box 8"/>
          <p:cNvSpPr txBox="1">
            <a:spLocks noChangeArrowheads="1"/>
          </p:cNvSpPr>
          <p:nvPr/>
        </p:nvSpPr>
        <p:spPr bwMode="auto">
          <a:xfrm>
            <a:off x="0" y="483434"/>
            <a:ext cx="9144000" cy="92333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5400" b="1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MUCHAS GRACIAS!!!</a:t>
            </a:r>
            <a:endParaRPr lang="en-US" sz="3600" b="1" i="1" baseline="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0" name="Picture 9" descr="Screen Shot 2012-09-24 at 8.44.0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1828800"/>
            <a:ext cx="3970020" cy="31549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5486400"/>
            <a:ext cx="9144000" cy="54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www.musicedconsultants.net</a:t>
            </a:r>
            <a:r>
              <a:rPr lang="en-US" sz="4400" b="1" dirty="0">
                <a:solidFill>
                  <a:srgbClr val="FF0000"/>
                </a:solidFill>
                <a:latin typeface="Times New Roman"/>
                <a:cs typeface="Times New Roman"/>
              </a:rPr>
              <a:t>/conference-materials</a:t>
            </a:r>
            <a:endParaRPr lang="en-US" sz="44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0" y="5105400"/>
            <a:ext cx="9144000" cy="50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/>
                <a:cs typeface="Times New Roman"/>
              </a:rPr>
              <a:t>Posted Online at:</a:t>
            </a:r>
            <a:endParaRPr lang="en-US" sz="40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repeatCount="indefinite" fill="hold" grpId="0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0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11"/>
          <p:cNvSpPr>
            <a:spLocks noChangeArrowheads="1"/>
          </p:cNvSpPr>
          <p:nvPr/>
        </p:nvSpPr>
        <p:spPr bwMode="auto">
          <a:xfrm>
            <a:off x="2667000" y="38862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" name="TextBox 9"/>
          <p:cNvSpPr txBox="1">
            <a:spLocks noChangeArrowheads="1"/>
          </p:cNvSpPr>
          <p:nvPr/>
        </p:nvSpPr>
        <p:spPr bwMode="auto">
          <a:xfrm>
            <a:off x="0" y="94992"/>
            <a:ext cx="9144000" cy="148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baseline="0" dirty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School Attendance Rates by Ethnicity</a:t>
            </a:r>
          </a:p>
          <a:p>
            <a:pPr>
              <a:defRPr/>
            </a:pPr>
            <a:r>
              <a:rPr lang="en-US" i="1" baseline="0" dirty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Music Makes Us Baseline Research Report</a:t>
            </a:r>
            <a:endParaRPr lang="en-US" i="1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en-US" sz="4000" dirty="0">
              <a:solidFill>
                <a:srgbClr val="B80101"/>
              </a:solidFill>
            </a:endParaRPr>
          </a:p>
        </p:txBody>
      </p:sp>
      <p:pic>
        <p:nvPicPr>
          <p:cNvPr id="15" name="Picture 14" descr="Screen Shot 2015-05-28 at 10.47.52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752600"/>
            <a:ext cx="8534400" cy="3962400"/>
          </a:xfrm>
          <a:prstGeom prst="rect">
            <a:avLst/>
          </a:prstGeom>
        </p:spPr>
      </p:pic>
      <p:pic>
        <p:nvPicPr>
          <p:cNvPr id="5" name="Picture 4" descr="2 Attendance Rate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600200"/>
            <a:ext cx="8661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11"/>
          <p:cNvSpPr>
            <a:spLocks noChangeArrowheads="1"/>
          </p:cNvSpPr>
          <p:nvPr/>
        </p:nvSpPr>
        <p:spPr bwMode="auto">
          <a:xfrm>
            <a:off x="2667000" y="38862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" name="TextBox 9"/>
          <p:cNvSpPr txBox="1">
            <a:spLocks noChangeArrowheads="1"/>
          </p:cNvSpPr>
          <p:nvPr/>
        </p:nvSpPr>
        <p:spPr bwMode="auto">
          <a:xfrm>
            <a:off x="0" y="94992"/>
            <a:ext cx="91440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baseline="0" dirty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Discipline Referrals by Ethnicity</a:t>
            </a:r>
          </a:p>
          <a:p>
            <a:pPr>
              <a:defRPr/>
            </a:pPr>
            <a:r>
              <a:rPr lang="en-US" i="1" baseline="0" dirty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Music Makes Us Baseline Research Report</a:t>
            </a:r>
            <a:endParaRPr lang="en-US" i="1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en-US" sz="6000" dirty="0">
              <a:solidFill>
                <a:srgbClr val="B80101"/>
              </a:solidFill>
            </a:endParaRPr>
          </a:p>
        </p:txBody>
      </p:sp>
      <p:pic>
        <p:nvPicPr>
          <p:cNvPr id="15" name="Picture 14" descr="Screen Shot 2015-05-28 at 10.47.52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752600"/>
            <a:ext cx="8534400" cy="3962400"/>
          </a:xfrm>
          <a:prstGeom prst="rect">
            <a:avLst/>
          </a:prstGeom>
        </p:spPr>
      </p:pic>
      <p:pic>
        <p:nvPicPr>
          <p:cNvPr id="6" name="Picture 5" descr="3 Discipline Referral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144" y="1752600"/>
            <a:ext cx="8548255" cy="3962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11"/>
          <p:cNvSpPr>
            <a:spLocks noChangeArrowheads="1"/>
          </p:cNvSpPr>
          <p:nvPr/>
        </p:nvSpPr>
        <p:spPr bwMode="auto">
          <a:xfrm>
            <a:off x="2667000" y="38862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" name="TextBox 9"/>
          <p:cNvSpPr txBox="1">
            <a:spLocks noChangeArrowheads="1"/>
          </p:cNvSpPr>
          <p:nvPr/>
        </p:nvSpPr>
        <p:spPr bwMode="auto">
          <a:xfrm>
            <a:off x="0" y="94992"/>
            <a:ext cx="9144000" cy="1980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baseline="0" dirty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GPA by Ethnicity</a:t>
            </a:r>
          </a:p>
          <a:p>
            <a:pPr>
              <a:defRPr/>
            </a:pPr>
            <a:r>
              <a:rPr lang="en-US" i="1" baseline="0" dirty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Music Makes Us Baseline Research Report</a:t>
            </a:r>
            <a:endParaRPr lang="en-US" i="1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en-US" sz="8800" dirty="0">
              <a:solidFill>
                <a:srgbClr val="B80101"/>
              </a:solidFill>
            </a:endParaRPr>
          </a:p>
        </p:txBody>
      </p:sp>
      <p:pic>
        <p:nvPicPr>
          <p:cNvPr id="15" name="Picture 14" descr="Screen Shot 2015-05-28 at 10.47.52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752600"/>
            <a:ext cx="8534400" cy="3962400"/>
          </a:xfrm>
          <a:prstGeom prst="rect">
            <a:avLst/>
          </a:prstGeom>
        </p:spPr>
      </p:pic>
      <p:pic>
        <p:nvPicPr>
          <p:cNvPr id="7" name="Picture 6" descr="4 GP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535" y="1752600"/>
            <a:ext cx="8444865" cy="3962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11"/>
          <p:cNvSpPr>
            <a:spLocks noChangeArrowheads="1"/>
          </p:cNvSpPr>
          <p:nvPr/>
        </p:nvSpPr>
        <p:spPr bwMode="auto">
          <a:xfrm>
            <a:off x="2667000" y="38862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" name="TextBox 9"/>
          <p:cNvSpPr txBox="1">
            <a:spLocks noChangeArrowheads="1"/>
          </p:cNvSpPr>
          <p:nvPr/>
        </p:nvSpPr>
        <p:spPr bwMode="auto">
          <a:xfrm>
            <a:off x="0" y="94992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baseline="0" dirty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On-time Graduation Rates by Ethnicity</a:t>
            </a:r>
          </a:p>
          <a:p>
            <a:pPr>
              <a:defRPr/>
            </a:pPr>
            <a:r>
              <a:rPr lang="en-US" i="1" baseline="0" dirty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Music Makes Us Baseline Research Report</a:t>
            </a:r>
            <a:endParaRPr lang="en-US" i="1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en-US" sz="9600" dirty="0">
              <a:solidFill>
                <a:srgbClr val="B80101"/>
              </a:solidFill>
            </a:endParaRPr>
          </a:p>
        </p:txBody>
      </p:sp>
      <p:pic>
        <p:nvPicPr>
          <p:cNvPr id="15" name="Picture 14" descr="Screen Shot 2015-05-28 at 10.47.52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752600"/>
            <a:ext cx="8534400" cy="3962400"/>
          </a:xfrm>
          <a:prstGeom prst="rect">
            <a:avLst/>
          </a:prstGeom>
        </p:spPr>
      </p:pic>
      <p:pic>
        <p:nvPicPr>
          <p:cNvPr id="6" name="Picture 5" descr="5 On-time Grad Rate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735" y="1752600"/>
            <a:ext cx="8550665" cy="3975099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 bwMode="auto">
          <a:xfrm>
            <a:off x="6068568" y="1295400"/>
            <a:ext cx="484632" cy="1054608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11"/>
          <p:cNvSpPr>
            <a:spLocks noChangeArrowheads="1"/>
          </p:cNvSpPr>
          <p:nvPr/>
        </p:nvSpPr>
        <p:spPr bwMode="auto">
          <a:xfrm>
            <a:off x="2667000" y="38862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6" descr="6 Eng:Math ACT Scor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18140"/>
            <a:ext cx="6781800" cy="64874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85275" y="587514"/>
            <a:ext cx="45191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0" dirty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ACT Scores (English) by Ethnicity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432324" y="4168914"/>
            <a:ext cx="4226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0" dirty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ACT Scores (Math) by Ethnicity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97" charset="0"/>
            <a:ea typeface="ＭＳ Ｐゴシック" pitchFamily="-97" charset="-128"/>
            <a:cs typeface="ＭＳ Ｐゴシック" pitchFamily="-97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97" charset="0"/>
            <a:ea typeface="ＭＳ Ｐゴシック" pitchFamily="-97" charset="-128"/>
            <a:cs typeface="ＭＳ Ｐゴシック" pitchFamily="-97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2004:Templates:Presentations:Designs:Blank Presentation</Template>
  <TotalTime>8466</TotalTime>
  <Words>669</Words>
  <Application>Microsoft Macintosh PowerPoint</Application>
  <PresentationFormat>On-screen Show (4:3)</PresentationFormat>
  <Paragraphs>209</Paragraphs>
  <Slides>42</Slides>
  <Notes>37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Arial Black</vt:lpstr>
      <vt:lpstr>Times New Roman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Mariachi Ensemble</vt:lpstr>
      <vt:lpstr>Instrumentation  Traditional Instruments</vt:lpstr>
      <vt:lpstr>Instrumentation  Characteristic Instruments</vt:lpstr>
      <vt:lpstr>Some New Terms</vt:lpstr>
      <vt:lpstr>Characteristic Instruments: The Vihuela</vt:lpstr>
      <vt:lpstr>Characteristic Instruments: The Guitarron</vt:lpstr>
      <vt:lpstr>PowerPoint Presentation</vt:lpstr>
      <vt:lpstr>PowerPoint Presentation</vt:lpstr>
      <vt:lpstr>        Ranchera Valseada Style</vt:lpstr>
      <vt:lpstr>Bolero Style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Ranchera Lenta (Romantica) Style</vt:lpstr>
      <vt:lpstr>Volver, Volver</vt:lpstr>
      <vt:lpstr>Having Fun with: Volver, Volver</vt:lpstr>
      <vt:lpstr>What is the Son? </vt:lpstr>
      <vt:lpstr>PowerPoint Presentation</vt:lpstr>
      <vt:lpstr>The Son</vt:lpstr>
      <vt:lpstr>PowerPoint Presentation</vt:lpstr>
      <vt:lpstr>Must-have Standards-based Materials for Beginning Level Program </vt:lpstr>
      <vt:lpstr>More References for Beginning Level Programs  Must-have Materials</vt:lpstr>
      <vt:lpstr>PowerPoint Presentation</vt:lpstr>
      <vt:lpstr>PowerPoint Presentation</vt:lpstr>
      <vt:lpstr>PowerPoint Presentation</vt:lpstr>
      <vt:lpstr>PowerPoint Presentation</vt:lpstr>
      <vt:lpstr>Instrument Options KNOW YOUR VENDOR!!! You Get What You Pay For!</vt:lpstr>
      <vt:lpstr>Uniform Options</vt:lpstr>
      <vt:lpstr>Bailey MS Mariachi  Year 2 of Program</vt:lpstr>
      <vt:lpstr>PowerPoint Presentation</vt:lpstr>
    </vt:vector>
  </TitlesOfParts>
  <Company>Marcia Neel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¡Simplemente Mariachi!</dc:title>
  <dc:creator>Marcia Neel</dc:creator>
  <cp:keywords/>
  <cp:lastModifiedBy>Marcia Neel</cp:lastModifiedBy>
  <cp:revision>2025</cp:revision>
  <cp:lastPrinted>2013-10-24T21:12:29Z</cp:lastPrinted>
  <dcterms:created xsi:type="dcterms:W3CDTF">2020-01-14T23:19:17Z</dcterms:created>
  <dcterms:modified xsi:type="dcterms:W3CDTF">2020-01-15T00:00:12Z</dcterms:modified>
</cp:coreProperties>
</file>