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069" r:id="rId1"/>
  </p:sldMasterIdLst>
  <p:notesMasterIdLst>
    <p:notesMasterId r:id="rId28"/>
  </p:notesMasterIdLst>
  <p:handoutMasterIdLst>
    <p:handoutMasterId r:id="rId29"/>
  </p:handoutMasterIdLst>
  <p:sldIdLst>
    <p:sldId id="598" r:id="rId2"/>
    <p:sldId id="600" r:id="rId3"/>
    <p:sldId id="627" r:id="rId4"/>
    <p:sldId id="629" r:id="rId5"/>
    <p:sldId id="628" r:id="rId6"/>
    <p:sldId id="615" r:id="rId7"/>
    <p:sldId id="645" r:id="rId8"/>
    <p:sldId id="644" r:id="rId9"/>
    <p:sldId id="626" r:id="rId10"/>
    <p:sldId id="649" r:id="rId11"/>
    <p:sldId id="625" r:id="rId12"/>
    <p:sldId id="630" r:id="rId13"/>
    <p:sldId id="632" r:id="rId14"/>
    <p:sldId id="633" r:id="rId15"/>
    <p:sldId id="634" r:id="rId16"/>
    <p:sldId id="636" r:id="rId17"/>
    <p:sldId id="639" r:id="rId18"/>
    <p:sldId id="640" r:id="rId19"/>
    <p:sldId id="641" r:id="rId20"/>
    <p:sldId id="642" r:id="rId21"/>
    <p:sldId id="603" r:id="rId22"/>
    <p:sldId id="650" r:id="rId23"/>
    <p:sldId id="608" r:id="rId24"/>
    <p:sldId id="651" r:id="rId25"/>
    <p:sldId id="652" r:id="rId26"/>
    <p:sldId id="597" r:id="rId27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1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00080"/>
    <a:srgbClr val="CCFF66"/>
    <a:srgbClr val="FFCC66"/>
    <a:srgbClr val="FFDC77"/>
    <a:srgbClr val="006901"/>
    <a:srgbClr val="007701"/>
    <a:srgbClr val="003F00"/>
    <a:srgbClr val="C3010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51" autoAdjust="0"/>
    <p:restoredTop sz="91071" autoAdjust="0"/>
  </p:normalViewPr>
  <p:slideViewPr>
    <p:cSldViewPr>
      <p:cViewPr varScale="1">
        <p:scale>
          <a:sx n="82" d="100"/>
          <a:sy n="82" d="100"/>
        </p:scale>
        <p:origin x="176" y="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2520" y="-104"/>
      </p:cViewPr>
      <p:guideLst>
        <p:guide orient="horz" pos="2891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4/13/18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283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4/13/18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25690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9731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7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3786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6427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5843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/>
              <a:t>www.musiceducationconsultants.net/mmea2010</a:t>
            </a:r>
          </a:p>
        </p:txBody>
      </p:sp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719894"/>
            <a:ext cx="2971800" cy="45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251D576B-EBAE-6D4A-9A22-7DB474151642}" type="slidenum">
              <a:rPr lang="en-US" sz="1200"/>
              <a:pPr algn="r"/>
              <a:t>26</a:t>
            </a:fld>
            <a:endParaRPr 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6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2FC8D0-0701-8246-B71C-6084675F1958}" type="datetime1">
              <a:rPr lang="en-US" smtClean="0"/>
              <a:t>4/13/18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AEA901-911E-8F4B-ADE6-4DAAFA38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58EA57-6956-4448-8A1F-2A24FB543626}" type="datetime1">
              <a:rPr lang="en-US" smtClean="0"/>
              <a:t>4/13/18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298BF-2ED1-C641-8AF2-D62E0FB0FC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FA119D-49E8-3C47-A674-CCE41A38C163}" type="datetime1">
              <a:rPr lang="en-US" smtClean="0"/>
              <a:t>4/13/18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830AD8-A0C4-9245-9CC9-F064FDAEB2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022D1-8282-D642-BEFB-EE9634DB922A}" type="datetime1">
              <a:rPr lang="en-US" smtClean="0"/>
              <a:t>4/13/18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6074BD-61ED-7446-A877-9D695A8C6085}" type="datetime1">
              <a:rPr lang="en-US" smtClean="0"/>
              <a:t>4/13/18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91FE74-AD99-234C-AAB2-EBF98255DF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C26387-FCFC-8B4A-B4ED-57F5C99F2C7E}" type="datetime1">
              <a:rPr lang="en-US" smtClean="0"/>
              <a:t>4/13/18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2BA3FF-04C3-304C-AFAC-535F33ABCD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D20F1C-35D1-884F-8B35-C5001CB5D907}" type="datetime1">
              <a:rPr lang="en-US" smtClean="0"/>
              <a:t>4/13/18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5A3C15-6233-A445-AFD5-FCAA310809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E8E0F1-392D-AC46-8615-4E50F70EAE80}" type="datetime1">
              <a:rPr lang="en-US" smtClean="0"/>
              <a:t>4/13/18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15CF69-2477-6646-8D09-BB92A8E738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E978E3-CCAE-CC4C-98D8-54CDAE1312BE}" type="datetime1">
              <a:rPr lang="en-US" smtClean="0"/>
              <a:t>4/13/18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BA6AC-771E-6B4B-A2B5-C6E1E0B157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8C96F5-9DF4-2A45-9FFC-B1B951A8AECC}" type="datetime1">
              <a:rPr lang="en-US" smtClean="0"/>
              <a:t>4/13/18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B258C2-9E0C-F843-94B0-06B40E8DF8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DEC080-8D2A-AF4A-859E-E51B2ACDCA27}" type="datetime1">
              <a:rPr lang="en-US" smtClean="0"/>
              <a:t>4/13/18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5B5DC3-9D3E-EE47-91E6-964F596B2A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2FA26D-81E1-CA45-89C8-2B2656D3B685}" type="datetime1">
              <a:rPr lang="en-US" smtClean="0"/>
              <a:t>4/13/18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4FF567-FC49-4B4E-BB0F-A4A90FB61F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ACFC663-CFC5-4143-A747-DD199F3FDF7E}" type="datetime1">
              <a:rPr lang="en-US" smtClean="0"/>
              <a:t>4/13/18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5C1D2B-DEBA-2D44-B1C4-CDFCB62A14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jpe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jpeg"/><Relationship Id="rId9" Type="http://schemas.openxmlformats.org/officeDocument/2006/relationships/image" Target="../media/image50.jpeg"/><Relationship Id="rId1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8760F9-F652-8F44-B477-379AF1D1F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" y="3886200"/>
            <a:ext cx="8401051" cy="2743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471F48-3338-0C4C-830E-03E7991927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200" y="3615035"/>
            <a:ext cx="6858000" cy="3429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004" y="1268480"/>
            <a:ext cx="4758539" cy="23465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2F03578-82B7-C748-8499-D7A6A3BF42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96" y="533400"/>
            <a:ext cx="4724400" cy="1760714"/>
          </a:xfrm>
          <a:prstGeom prst="rect">
            <a:avLst/>
          </a:prstGeom>
          <a:effectLst>
            <a:softEdge rad="304800"/>
          </a:effectLst>
          <a:scene3d>
            <a:camera prst="orthographicFront">
              <a:rot lat="0" lon="0" rev="1200000"/>
            </a:camera>
            <a:lightRig rig="threePt" dir="t"/>
          </a:scene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A9FF64-2FA6-AD49-B15E-82785D7A17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218280"/>
            <a:ext cx="1092200" cy="23781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959729-9B6B-F44E-A80D-8D162B6CD5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055" y="5867400"/>
            <a:ext cx="2052745" cy="59213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C87E9B-FED1-0D43-B55E-AF20E447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1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7F4113-C232-704B-8595-D13F99883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7010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DDB2CA-D133-1143-BAB1-87BA84307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096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3C7E48-1644-E848-9EE3-9E86562C1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-457200"/>
            <a:ext cx="3262533" cy="2514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E18140-1408-1340-8375-E540D5EEE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46" y="1600200"/>
            <a:ext cx="9164846" cy="3978750"/>
          </a:xfrm>
          <a:prstGeom prst="rect">
            <a:avLst/>
          </a:prstGeom>
          <a:effectLst>
            <a:reflection stA="45000" endPos="27000" dir="5400000" sy="-100000" algn="bl" rotWithShape="0"/>
            <a:softEdge rad="1270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2286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2017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DEE665-B754-2B4D-8C86-EDA42AD2B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074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3C7E48-1644-E848-9EE3-9E86562C1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-457200"/>
            <a:ext cx="3262533" cy="2514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2286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2017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725D41-E70D-CF4E-BE5D-7B9C202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94" y="1905000"/>
            <a:ext cx="5178206" cy="3429000"/>
          </a:xfrm>
          <a:prstGeom prst="rect">
            <a:avLst/>
          </a:prstGeom>
          <a:effectLst>
            <a:reflection stA="49000" endPos="27000" dir="5400000" sy="-100000" algn="bl" rotWithShape="0"/>
            <a:softEdge rad="1270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57FC17-5FC1-8445-A1CE-EB6DC5AFC2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835" y="1904999"/>
            <a:ext cx="2941754" cy="3417627"/>
          </a:xfrm>
          <a:prstGeom prst="rect">
            <a:avLst/>
          </a:prstGeom>
          <a:effectLst>
            <a:reflection stA="50000" endPos="27000" dist="50800" dir="5400000" sy="-100000" algn="bl" rotWithShape="0"/>
            <a:softEdge rad="127000"/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EC4146-74ED-F441-AE55-965849752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41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3C7E48-1644-E848-9EE3-9E86562C1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-457200"/>
            <a:ext cx="3262533" cy="2514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2286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2017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563DA6-DEEA-7B49-A327-C1514259DA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313" y="1828801"/>
            <a:ext cx="2486474" cy="3839409"/>
          </a:xfrm>
          <a:prstGeom prst="rect">
            <a:avLst/>
          </a:prstGeom>
          <a:effectLst>
            <a:reflection stA="49000" endPos="42000" dir="5400000" sy="-100000" algn="bl" rotWithShape="0"/>
            <a:softEdge rad="1270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2FA66D-9137-A44F-9BED-B3BA0F9065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1" y="1851003"/>
            <a:ext cx="2495729" cy="3789811"/>
          </a:xfrm>
          <a:prstGeom prst="rect">
            <a:avLst/>
          </a:prstGeom>
          <a:effectLst>
            <a:reflection stA="49000" endPos="42000" dir="5400000" sy="-100000" algn="bl" rotWithShape="0"/>
            <a:softEdge rad="1270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84AB0E-6D32-C640-AE06-399681BC16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060" y="1828801"/>
            <a:ext cx="2522185" cy="3848668"/>
          </a:xfrm>
          <a:prstGeom prst="rect">
            <a:avLst/>
          </a:prstGeom>
          <a:effectLst>
            <a:reflection stA="49000" endPos="42000" dir="5400000" sy="-100000" algn="bl" rotWithShape="0"/>
            <a:softEdge rad="127000"/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2FF5AF-0FF4-C045-B3F5-85D76DFA3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946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2286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2018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B4B1D9-1A1C-0E44-9E14-341E12474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5556"/>
            <a:ext cx="2514600" cy="89389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DDFC639-DB5A-E74F-AF0D-BBACFF891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89" y="1547485"/>
            <a:ext cx="7529907" cy="4808865"/>
          </a:xfrm>
          <a:prstGeom prst="rect">
            <a:avLst/>
          </a:prstGeom>
          <a:effectLst>
            <a:reflection stA="51000" endPos="27000" dir="5400000" sy="-100000" algn="bl" rotWithShape="0"/>
            <a:softEdge rad="31750"/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B7EDB0-9E45-E44B-AF8D-5598F585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16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1524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2018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B4B1D9-1A1C-0E44-9E14-341E12474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28592"/>
            <a:ext cx="2438400" cy="8668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5B53A6-A90E-AF43-8EAD-CE319F45E1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00200"/>
            <a:ext cx="6750434" cy="4756150"/>
          </a:xfrm>
          <a:prstGeom prst="rect">
            <a:avLst/>
          </a:prstGeom>
          <a:effectLst>
            <a:outerShdw blurRad="50800" dist="50800" sx="1000" sy="1000" algn="ctr" rotWithShape="0">
              <a:srgbClr val="000000"/>
            </a:outerShdw>
            <a:reflection stA="50000" endPos="27000" dir="5400000" sy="-100000" algn="bl" rotWithShape="0"/>
            <a:softEdge rad="127000"/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1E4D05-D256-F245-BFD4-E05811237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7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1524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2018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B4B1D9-1A1C-0E44-9E14-341E12474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1506"/>
            <a:ext cx="2514600" cy="8938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C47BD6-7131-6549-9510-5D8222CE7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9144000" cy="3420717"/>
          </a:xfrm>
          <a:prstGeom prst="rect">
            <a:avLst/>
          </a:prstGeom>
          <a:effectLst>
            <a:reflection stA="50000" endPos="28000" dir="5400000" sy="-100000" algn="bl" rotWithShape="0"/>
            <a:softEdge rad="127000"/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2D6CE7-086B-5D46-8FEC-F3A974E10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94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3C7E48-1644-E848-9EE3-9E86562C1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-457200"/>
            <a:ext cx="3262533" cy="2514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2286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2017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672297-2C93-E740-9266-915DE04592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107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61E387-E0C8-D64D-AFDB-9A64E13FC3E6}"/>
              </a:ext>
            </a:extLst>
          </p:cNvPr>
          <p:cNvSpPr txBox="1"/>
          <p:nvPr/>
        </p:nvSpPr>
        <p:spPr>
          <a:xfrm>
            <a:off x="931140" y="2793637"/>
            <a:ext cx="67307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0070C0"/>
                </a:solidFill>
                <a:latin typeface="+mn-lt"/>
              </a:rPr>
              <a:t>Asked at Midwest and ASTA</a:t>
            </a:r>
          </a:p>
          <a:p>
            <a:pPr algn="ctr"/>
            <a:r>
              <a:rPr lang="en-US" sz="4000" i="1" dirty="0" err="1">
                <a:solidFill>
                  <a:srgbClr val="0070C0"/>
                </a:solidFill>
                <a:latin typeface="+mn-lt"/>
              </a:rPr>
              <a:t>FPNDoC</a:t>
            </a:r>
            <a:r>
              <a:rPr lang="en-US" sz="4000" i="1" dirty="0">
                <a:solidFill>
                  <a:srgbClr val="0070C0"/>
                </a:solidFill>
                <a:latin typeface="+mn-lt"/>
              </a:rPr>
              <a:t> Sessions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B1F361-ACEA-8C42-A970-4372BCD67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09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3C7E48-1644-E848-9EE3-9E86562C1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-457200"/>
            <a:ext cx="3262533" cy="2514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2286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2017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672297-2C93-E740-9266-915DE04592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57F9DF-4169-9141-8598-15EC84006A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" y="1471285"/>
            <a:ext cx="9086798" cy="53867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6D964F-552D-744B-923B-A616FFF6A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6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233889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2018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B4B1D9-1A1C-0E44-9E14-341E12474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29069"/>
            <a:ext cx="2819400" cy="10022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9B5A53-7868-5445-9007-032DA2E9FD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934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C81F02-869B-C142-9201-A3C1D6525ABD}"/>
              </a:ext>
            </a:extLst>
          </p:cNvPr>
          <p:cNvSpPr/>
          <p:nvPr/>
        </p:nvSpPr>
        <p:spPr>
          <a:xfrm>
            <a:off x="1143000" y="2805381"/>
            <a:ext cx="6858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>
                <a:solidFill>
                  <a:srgbClr val="0070C0"/>
                </a:solidFill>
                <a:latin typeface="+mn-lt"/>
              </a:rPr>
              <a:t>Asked at Midwest and ASTA</a:t>
            </a:r>
          </a:p>
          <a:p>
            <a:pPr algn="ctr"/>
            <a:r>
              <a:rPr lang="en-US" sz="4000" i="1" dirty="0" err="1">
                <a:solidFill>
                  <a:srgbClr val="0070C0"/>
                </a:solidFill>
                <a:latin typeface="+mn-lt"/>
              </a:rPr>
              <a:t>FPNDoC</a:t>
            </a:r>
            <a:r>
              <a:rPr lang="en-US" sz="4000" i="1" dirty="0">
                <a:solidFill>
                  <a:srgbClr val="0070C0"/>
                </a:solidFill>
                <a:latin typeface="+mn-lt"/>
              </a:rPr>
              <a:t> Sessions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3090FC-8A00-564B-A38E-336E6C65E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90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064" y="1524000"/>
            <a:ext cx="3851872" cy="1899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D79A75-C4BE-D64C-BD46-6935B8283CF9}"/>
              </a:ext>
            </a:extLst>
          </p:cNvPr>
          <p:cNvSpPr txBox="1"/>
          <p:nvPr/>
        </p:nvSpPr>
        <p:spPr>
          <a:xfrm>
            <a:off x="1478044" y="426858"/>
            <a:ext cx="618791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>
                <a:latin typeface="+mn-lt"/>
              </a:rPr>
              <a:t>What is a </a:t>
            </a:r>
            <a:r>
              <a:rPr lang="en-US" sz="6000" i="1" dirty="0" err="1">
                <a:latin typeface="+mn-lt"/>
              </a:rPr>
              <a:t>FPNDoC</a:t>
            </a:r>
            <a:r>
              <a:rPr lang="en-US" sz="6000" i="1" dirty="0">
                <a:latin typeface="+mn-lt"/>
              </a:rPr>
              <a:t>?</a:t>
            </a:r>
          </a:p>
          <a:p>
            <a:pPr algn="ctr"/>
            <a:endParaRPr lang="en-US" sz="6000" i="1" dirty="0">
              <a:latin typeface="+mn-lt"/>
            </a:endParaRPr>
          </a:p>
          <a:p>
            <a:pPr algn="ctr"/>
            <a:endParaRPr lang="en-US" sz="6000" i="1" dirty="0">
              <a:latin typeface="+mn-lt"/>
            </a:endParaRPr>
          </a:p>
          <a:p>
            <a:pPr algn="ctr"/>
            <a:endParaRPr lang="en-US" sz="3200" i="1" dirty="0">
              <a:latin typeface="+mn-lt"/>
            </a:endParaRPr>
          </a:p>
          <a:p>
            <a:pPr algn="ctr"/>
            <a:r>
              <a:rPr lang="en-US" sz="6000" dirty="0">
                <a:latin typeface="+mn-lt"/>
              </a:rPr>
              <a:t>NASMD 2018</a:t>
            </a:r>
          </a:p>
          <a:p>
            <a:pPr algn="ctr"/>
            <a:r>
              <a:rPr lang="en-US" sz="6000" dirty="0">
                <a:latin typeface="+mn-lt"/>
              </a:rPr>
              <a:t>Marcia Neel</a:t>
            </a:r>
          </a:p>
          <a:p>
            <a:pPr algn="ctr"/>
            <a:r>
              <a:rPr lang="en-US" sz="6000" dirty="0">
                <a:latin typeface="+mn-lt"/>
              </a:rPr>
              <a:t>George Quinlan, Jr.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DDF76B-3188-5F4F-8DDE-5F0C19FD8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3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2D285-2B9B-5048-807D-F01540B74D23}"/>
              </a:ext>
            </a:extLst>
          </p:cNvPr>
          <p:cNvSpPr txBox="1"/>
          <p:nvPr/>
        </p:nvSpPr>
        <p:spPr>
          <a:xfrm>
            <a:off x="-144857" y="233889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2018 </a:t>
            </a:r>
          </a:p>
          <a:p>
            <a:pPr algn="ctr"/>
            <a:r>
              <a:rPr lang="en-US" sz="4000" dirty="0">
                <a:latin typeface="+mn-lt"/>
              </a:rPr>
              <a:t>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B4B1D9-1A1C-0E44-9E14-341E12474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29069"/>
            <a:ext cx="2819400" cy="10022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4C3E9C-8977-E84F-9FD6-53D7EA565F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574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C670BF-AB4E-B444-8534-E10B4185106C}"/>
              </a:ext>
            </a:extLst>
          </p:cNvPr>
          <p:cNvSpPr/>
          <p:nvPr/>
        </p:nvSpPr>
        <p:spPr>
          <a:xfrm>
            <a:off x="685800" y="4114800"/>
            <a:ext cx="8001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>
                <a:solidFill>
                  <a:srgbClr val="0070C0"/>
                </a:solidFill>
                <a:latin typeface="+mn-lt"/>
              </a:rPr>
              <a:t>Received the identical answer</a:t>
            </a:r>
          </a:p>
          <a:p>
            <a:pPr algn="ctr"/>
            <a:r>
              <a:rPr lang="en-US" sz="4000" i="1" dirty="0">
                <a:solidFill>
                  <a:srgbClr val="0070C0"/>
                </a:solidFill>
                <a:latin typeface="+mn-lt"/>
              </a:rPr>
              <a:t>at each Session!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242B9482-8E4D-3B43-AB05-E2DB53250A21}"/>
              </a:ext>
            </a:extLst>
          </p:cNvPr>
          <p:cNvSpPr/>
          <p:nvPr/>
        </p:nvSpPr>
        <p:spPr>
          <a:xfrm>
            <a:off x="6019800" y="2584718"/>
            <a:ext cx="1673198" cy="457200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00EBD3-CF21-1149-BAD9-86931737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71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 First Perfrormance Transparent 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09547"/>
            <a:ext cx="2560482" cy="126224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630549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+mj-lt"/>
              </a:rPr>
              <a:t>www.musicachievementcouncil.org</a:t>
            </a:r>
            <a:endParaRPr lang="en-US" sz="16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2209892" cy="1506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66" b="17500"/>
          <a:stretch/>
        </p:blipFill>
        <p:spPr>
          <a:xfrm>
            <a:off x="4343400" y="2665222"/>
            <a:ext cx="4712836" cy="36593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8" t="6710" r="16775" b="9416"/>
          <a:stretch/>
        </p:blipFill>
        <p:spPr>
          <a:xfrm>
            <a:off x="76200" y="2662327"/>
            <a:ext cx="4193894" cy="36622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F04139-8F12-4743-B8FB-39A8BFCE32B8}"/>
              </a:ext>
            </a:extLst>
          </p:cNvPr>
          <p:cNvSpPr txBox="1"/>
          <p:nvPr/>
        </p:nvSpPr>
        <p:spPr>
          <a:xfrm>
            <a:off x="29497" y="225249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2017</a:t>
            </a:r>
          </a:p>
          <a:p>
            <a:pPr algn="ctr"/>
            <a:r>
              <a:rPr lang="en-US" sz="4000" dirty="0">
                <a:latin typeface="+mn-lt"/>
              </a:rPr>
              <a:t>Panel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10A4B0-2089-B64F-BE7C-4AC2356AE106}"/>
              </a:ext>
            </a:extLst>
          </p:cNvPr>
          <p:cNvSpPr txBox="1"/>
          <p:nvPr/>
        </p:nvSpPr>
        <p:spPr>
          <a:xfrm>
            <a:off x="0" y="188885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latin typeface="+mn-lt"/>
              </a:rPr>
              <a:t>“It changed how I teach beginners altogether!”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6E5F7-96E4-6C48-8C4A-FE0A5DFB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79043"/>
      </p:ext>
    </p:extLst>
  </p:cSld>
  <p:clrMapOvr>
    <a:masterClrMapping/>
  </p:clrMapOvr>
  <p:transition>
    <p:cut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725A48-45E3-2F43-8736-060AD6A54053}"/>
              </a:ext>
            </a:extLst>
          </p:cNvPr>
          <p:cNvSpPr txBox="1"/>
          <p:nvPr/>
        </p:nvSpPr>
        <p:spPr>
          <a:xfrm>
            <a:off x="916675" y="809067"/>
            <a:ext cx="4360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. . .the Teachers Do?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F0CA4-3315-BF4B-897D-21E3EA174F23}"/>
              </a:ext>
            </a:extLst>
          </p:cNvPr>
          <p:cNvSpPr txBox="1"/>
          <p:nvPr/>
        </p:nvSpPr>
        <p:spPr>
          <a:xfrm>
            <a:off x="938284" y="1572943"/>
            <a:ext cx="41073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. . .the Parents Do?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0E22A8-7773-B742-9BBD-47F18B9A175D}"/>
              </a:ext>
            </a:extLst>
          </p:cNvPr>
          <p:cNvSpPr txBox="1"/>
          <p:nvPr/>
        </p:nvSpPr>
        <p:spPr>
          <a:xfrm>
            <a:off x="914400" y="2308098"/>
            <a:ext cx="52806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. . .the Local Dealers Do?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11C3DA-5AB5-254C-9DB4-1E07517A897E}"/>
              </a:ext>
            </a:extLst>
          </p:cNvPr>
          <p:cNvSpPr txBox="1"/>
          <p:nvPr/>
        </p:nvSpPr>
        <p:spPr>
          <a:xfrm>
            <a:off x="965580" y="3068044"/>
            <a:ext cx="6622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. . .the Associate Members Do?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8DA78E-3633-C441-8CB9-25ACB88450BD}"/>
              </a:ext>
            </a:extLst>
          </p:cNvPr>
          <p:cNvSpPr txBox="1"/>
          <p:nvPr/>
        </p:nvSpPr>
        <p:spPr>
          <a:xfrm>
            <a:off x="630159" y="4586308"/>
            <a:ext cx="46969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What Will M.A.C. Do?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23AFA5-2A98-2444-96A8-562926E48E71}"/>
              </a:ext>
            </a:extLst>
          </p:cNvPr>
          <p:cNvSpPr txBox="1"/>
          <p:nvPr/>
        </p:nvSpPr>
        <p:spPr>
          <a:xfrm>
            <a:off x="615485" y="5282417"/>
            <a:ext cx="7299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What Will NAMM Foundation Do?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710147-F690-3E4D-B77B-9042EC98D0AC}"/>
              </a:ext>
            </a:extLst>
          </p:cNvPr>
          <p:cNvSpPr txBox="1"/>
          <p:nvPr/>
        </p:nvSpPr>
        <p:spPr>
          <a:xfrm>
            <a:off x="566742" y="152400"/>
            <a:ext cx="28473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What Can. . 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785E43-2FD3-D349-8508-A706355313EC}"/>
              </a:ext>
            </a:extLst>
          </p:cNvPr>
          <p:cNvSpPr txBox="1"/>
          <p:nvPr/>
        </p:nvSpPr>
        <p:spPr>
          <a:xfrm>
            <a:off x="970062" y="3839822"/>
            <a:ext cx="50634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. . .the Publications Do?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108F6D-14DE-0645-B4B2-63B195FF06E6}"/>
              </a:ext>
            </a:extLst>
          </p:cNvPr>
          <p:cNvSpPr txBox="1"/>
          <p:nvPr/>
        </p:nvSpPr>
        <p:spPr>
          <a:xfrm>
            <a:off x="686769" y="6006851"/>
            <a:ext cx="4920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What Will NASMD Do?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92DA71-4308-E744-829D-43EB4396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02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 First Perfrormance Transparent 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197" y="157316"/>
            <a:ext cx="2702535" cy="133227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630549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+mj-lt"/>
              </a:rPr>
              <a:t>www.musicachievementcouncil.org</a:t>
            </a:r>
            <a:endParaRPr lang="en-US" sz="16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905000"/>
            <a:ext cx="3790650" cy="37906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CF3D03-5D6F-2E4B-8C35-D382F04AE682}"/>
              </a:ext>
            </a:extLst>
          </p:cNvPr>
          <p:cNvSpPr txBox="1"/>
          <p:nvPr/>
        </p:nvSpPr>
        <p:spPr>
          <a:xfrm>
            <a:off x="423746" y="531413"/>
            <a:ext cx="42029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+mn-lt"/>
              </a:rPr>
              <a:t>What Will </a:t>
            </a:r>
            <a:r>
              <a:rPr lang="en-US" sz="4000" u="sng" dirty="0">
                <a:latin typeface="+mn-lt"/>
              </a:rPr>
              <a:t>YOU</a:t>
            </a:r>
            <a:r>
              <a:rPr lang="en-US" sz="4000" dirty="0">
                <a:latin typeface="+mn-lt"/>
              </a:rPr>
              <a:t> Do?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7AB920-5C20-904F-9E62-15B2F52712F4}"/>
              </a:ext>
            </a:extLst>
          </p:cNvPr>
          <p:cNvSpPr txBox="1"/>
          <p:nvPr/>
        </p:nvSpPr>
        <p:spPr>
          <a:xfrm>
            <a:off x="228600" y="1371600"/>
            <a:ext cx="5029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n-lt"/>
              </a:rPr>
              <a:t>Save the Date for the </a:t>
            </a:r>
            <a:r>
              <a:rPr lang="en-US" sz="3200" b="1" dirty="0">
                <a:latin typeface="+mn-lt"/>
              </a:rPr>
              <a:t>National First Performance Day of Celebration on </a:t>
            </a:r>
          </a:p>
          <a:p>
            <a:r>
              <a:rPr lang="en-US" sz="3200" b="1" dirty="0">
                <a:latin typeface="+mn-lt"/>
              </a:rPr>
              <a:t>November 15, 2018!</a:t>
            </a:r>
            <a:endParaRPr lang="en-US" sz="3200" dirty="0">
              <a:latin typeface="+mn-lt"/>
            </a:endParaRPr>
          </a:p>
          <a:p>
            <a:r>
              <a:rPr lang="en-US" sz="3200" b="1" dirty="0">
                <a:latin typeface="+mn-lt"/>
              </a:rPr>
              <a:t> </a:t>
            </a:r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The Music Achievement Council invites you to participate in on </a:t>
            </a:r>
          </a:p>
          <a:p>
            <a:r>
              <a:rPr lang="en-US" sz="3200" dirty="0">
                <a:latin typeface="+mn-lt"/>
              </a:rPr>
              <a:t>November 15, 2018!  </a:t>
            </a:r>
          </a:p>
          <a:p>
            <a:r>
              <a:rPr lang="en-US" sz="3200" dirty="0">
                <a:latin typeface="+mn-lt"/>
              </a:rPr>
              <a:t> </a:t>
            </a:r>
          </a:p>
          <a:p>
            <a:endParaRPr lang="en-US" sz="3200" dirty="0">
              <a:latin typeface="+mn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195B59-18DE-394F-B75F-6EF4E4AF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50613"/>
      </p:ext>
    </p:extLst>
  </p:cSld>
  <p:clrMapOvr>
    <a:masterClrMapping/>
  </p:clrMapOvr>
  <p:transition>
    <p:cut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725A48-45E3-2F43-8736-060AD6A54053}"/>
              </a:ext>
            </a:extLst>
          </p:cNvPr>
          <p:cNvSpPr txBox="1"/>
          <p:nvPr/>
        </p:nvSpPr>
        <p:spPr>
          <a:xfrm>
            <a:off x="304800" y="1524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SIGN UP </a:t>
            </a:r>
            <a:r>
              <a:rPr lang="en-US" sz="4000" dirty="0"/>
              <a:t>to receive your </a:t>
            </a:r>
          </a:p>
          <a:p>
            <a:r>
              <a:rPr lang="en-US" sz="4000" i="1" dirty="0"/>
              <a:t>Toolkit </a:t>
            </a:r>
            <a:r>
              <a:rPr lang="en-US" sz="4000" dirty="0"/>
              <a:t>this summer!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B6FF4D-3553-7944-80D7-1062B859EA29}"/>
              </a:ext>
            </a:extLst>
          </p:cNvPr>
          <p:cNvSpPr txBox="1"/>
          <p:nvPr/>
        </p:nvSpPr>
        <p:spPr>
          <a:xfrm>
            <a:off x="0" y="634620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dirty="0" err="1">
                <a:latin typeface="+mn-lt"/>
              </a:rPr>
              <a:t>www.musicachievementcouncil.org</a:t>
            </a:r>
            <a:endParaRPr lang="en-US" sz="16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DA124F-4847-D14D-8E1C-8117A0A97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39458"/>
            <a:ext cx="7772400" cy="511759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B8366-F6CA-754E-AF48-6442C6DF8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9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725A48-45E3-2F43-8736-060AD6A54053}"/>
              </a:ext>
            </a:extLst>
          </p:cNvPr>
          <p:cNvSpPr txBox="1"/>
          <p:nvPr/>
        </p:nvSpPr>
        <p:spPr>
          <a:xfrm>
            <a:off x="-17206" y="1961734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Download the FREE Materials at:</a:t>
            </a:r>
          </a:p>
          <a:p>
            <a:pPr algn="ctr"/>
            <a:endParaRPr lang="en-US" sz="2000" dirty="0">
              <a:latin typeface="+mn-lt"/>
            </a:endParaRPr>
          </a:p>
          <a:p>
            <a:pPr algn="ctr"/>
            <a:r>
              <a:rPr lang="en-US" sz="4000" dirty="0" err="1">
                <a:latin typeface="+mn-lt"/>
              </a:rPr>
              <a:t>www.MusicAchievementCouncil.org</a:t>
            </a:r>
            <a:endParaRPr lang="en-US" sz="4000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B6FF4D-3553-7944-80D7-1062B859EA29}"/>
              </a:ext>
            </a:extLst>
          </p:cNvPr>
          <p:cNvSpPr txBox="1"/>
          <p:nvPr/>
        </p:nvSpPr>
        <p:spPr>
          <a:xfrm>
            <a:off x="0" y="634620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dirty="0" err="1">
                <a:latin typeface="+mn-lt"/>
              </a:rPr>
              <a:t>www.musicachievementcouncil.org</a:t>
            </a:r>
            <a:endParaRPr lang="en-US" sz="16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C3D90-9609-B443-A9BF-F47FF78C1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A26738-E311-8742-8B11-EE404126DB2F}"/>
              </a:ext>
            </a:extLst>
          </p:cNvPr>
          <p:cNvSpPr txBox="1"/>
          <p:nvPr/>
        </p:nvSpPr>
        <p:spPr>
          <a:xfrm>
            <a:off x="34413" y="4083784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Download this </a:t>
            </a:r>
            <a:r>
              <a:rPr lang="en-US" sz="4000" dirty="0" err="1">
                <a:latin typeface="+mn-lt"/>
              </a:rPr>
              <a:t>Powerpoint</a:t>
            </a:r>
            <a:r>
              <a:rPr lang="en-US" sz="4000" dirty="0">
                <a:latin typeface="+mn-lt"/>
              </a:rPr>
              <a:t> at:</a:t>
            </a:r>
          </a:p>
          <a:p>
            <a:pPr algn="ctr"/>
            <a:endParaRPr lang="en-US" sz="2000" dirty="0">
              <a:latin typeface="+mn-lt"/>
            </a:endParaRPr>
          </a:p>
          <a:p>
            <a:pPr algn="ctr"/>
            <a:r>
              <a:rPr lang="en-US" sz="4000" dirty="0" err="1">
                <a:latin typeface="+mn-lt"/>
              </a:rPr>
              <a:t>www.musicedconsultants.net</a:t>
            </a:r>
            <a:r>
              <a:rPr lang="en-US" sz="4000" dirty="0">
                <a:latin typeface="+mn-lt"/>
              </a:rPr>
              <a:t>/nasmd2018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13DA0B9-34B1-E144-A1CE-A75714A13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7230"/>
            <a:ext cx="6096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8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8" descr="Hal Leona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8" y="4266901"/>
            <a:ext cx="1763713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12" descr="large-logo-black_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58" y="2237915"/>
            <a:ext cx="997799" cy="99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13" descr="Dansr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115" y="3378293"/>
            <a:ext cx="1857658" cy="82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15" descr="Alfred-logo-600 pixel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1"/>
            <a:ext cx="1076036" cy="103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1" name="Rectangle 22"/>
          <p:cNvSpPr>
            <a:spLocks noGrp="1" noChangeArrowheads="1"/>
          </p:cNvSpPr>
          <p:nvPr/>
        </p:nvSpPr>
        <p:spPr bwMode="auto">
          <a:xfrm>
            <a:off x="0" y="1528270"/>
            <a:ext cx="9144000" cy="605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en-US" sz="3600" b="1" i="1" dirty="0">
                <a:solidFill>
                  <a:schemeClr val="bg1"/>
                </a:solidFill>
                <a:latin typeface="+mn-lt"/>
              </a:rPr>
              <a:t>Thanks to our Sustaining Sponsors!</a:t>
            </a:r>
          </a:p>
        </p:txBody>
      </p:sp>
      <p:pic>
        <p:nvPicPr>
          <p:cNvPr id="44042" name="Picture 16" descr="Twitter_bird_logo_2012.svg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"/>
            <a:ext cx="685800" cy="55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-29498" y="864441"/>
            <a:ext cx="9158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2400" b="1" i="1" kern="0" dirty="0">
                <a:solidFill>
                  <a:schemeClr val="bg1"/>
                </a:solidFill>
                <a:latin typeface="+mn-lt"/>
                <a:ea typeface="ＭＳ Ｐゴシック" charset="-128"/>
                <a:cs typeface="ＭＳ Ｐゴシック" charset="-128"/>
              </a:rPr>
              <a:t>@</a:t>
            </a:r>
            <a:r>
              <a:rPr lang="en-US" sz="2400" b="1" i="1" kern="0" dirty="0" err="1">
                <a:solidFill>
                  <a:schemeClr val="bg1"/>
                </a:solidFill>
                <a:latin typeface="+mn-lt"/>
                <a:ea typeface="ＭＳ Ｐゴシック" charset="-128"/>
                <a:cs typeface="ＭＳ Ｐゴシック" charset="-128"/>
              </a:rPr>
              <a:t>MusicAchConsult</a:t>
            </a:r>
            <a:endParaRPr lang="en-US" sz="2400" b="1" dirty="0">
              <a:solidFill>
                <a:schemeClr val="bg1"/>
              </a:solidFill>
              <a:latin typeface="+mn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4047" name="Picture 25" descr="Screen Shot 2016-10-12 at 9.33.57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42933"/>
            <a:ext cx="3444313" cy="6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9" name="Picture 3" descr="ConnSelmer_Logo_2012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92" y="2256524"/>
            <a:ext cx="2927555" cy="100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0" name="Picture 4" descr="Screen Shot 2017-04-20 at 2.54.40 P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329" y="3353763"/>
            <a:ext cx="3117471" cy="846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31446-40F8-2646-B289-6D25502A1C7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22" name="Picture 21" descr=" First Perfrormance Transparent LOGO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488" y="149511"/>
            <a:ext cx="2479032" cy="12220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4749" y="637682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+mn-lt"/>
              </a:rPr>
              <a:t>www.musicachievementcouncil.org</a:t>
            </a:r>
            <a:endParaRPr lang="en-US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65AE3B-473E-274D-846D-2B73971B22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434724"/>
            <a:ext cx="3657600" cy="6468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7B6624-A7AA-204E-B644-F2BF12CB8A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5331172"/>
            <a:ext cx="4023852" cy="9644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B18B8A-490C-9341-9FC9-AF7C1B10D9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178" y="2222966"/>
            <a:ext cx="990002" cy="10344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D0658D-AAB2-B349-90C0-F71D4A833E6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6" y="3387993"/>
            <a:ext cx="3862264" cy="7956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1D1AC9-D479-6F45-9E86-C21D17A109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90" y="5328134"/>
            <a:ext cx="4277279" cy="9511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CB4829-0EC0-1344-B45B-82860A8B9F1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198" y="390151"/>
            <a:ext cx="3309941" cy="99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76363"/>
      </p:ext>
    </p:extLst>
  </p:cSld>
  <p:clrMapOvr>
    <a:masterClrMapping/>
  </p:clrMapOvr>
  <p:transition spd="slow" advClick="0" advTm="1500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D79A75-C4BE-D64C-BD46-6935B8283CF9}"/>
              </a:ext>
            </a:extLst>
          </p:cNvPr>
          <p:cNvSpPr txBox="1"/>
          <p:nvPr/>
        </p:nvSpPr>
        <p:spPr>
          <a:xfrm>
            <a:off x="342900" y="1905000"/>
            <a:ext cx="8458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A specific day set aside </a:t>
            </a:r>
          </a:p>
          <a:p>
            <a:pPr algn="ctr"/>
            <a:r>
              <a:rPr lang="en-US" sz="4000" dirty="0">
                <a:latin typeface="+mn-lt"/>
              </a:rPr>
              <a:t>to </a:t>
            </a:r>
            <a:r>
              <a:rPr lang="en-US" sz="4000" u="sng" dirty="0">
                <a:latin typeface="+mn-lt"/>
              </a:rPr>
              <a:t>recognize</a:t>
            </a:r>
            <a:r>
              <a:rPr lang="en-US" sz="4000" dirty="0">
                <a:latin typeface="+mn-lt"/>
              </a:rPr>
              <a:t> and </a:t>
            </a:r>
            <a:r>
              <a:rPr lang="en-US" sz="4000" u="sng" dirty="0">
                <a:latin typeface="+mn-lt"/>
              </a:rPr>
              <a:t>celebrate</a:t>
            </a:r>
            <a:r>
              <a:rPr lang="en-US" sz="4000" dirty="0">
                <a:latin typeface="+mn-lt"/>
              </a:rPr>
              <a:t> the achievements of </a:t>
            </a:r>
          </a:p>
          <a:p>
            <a:pPr algn="ctr"/>
            <a:r>
              <a:rPr lang="en-US" sz="4000" dirty="0">
                <a:latin typeface="+mn-lt"/>
              </a:rPr>
              <a:t>Beginning Instrumental Music Students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5A14E9-13B7-4E4D-90A1-28636A62C591}"/>
              </a:ext>
            </a:extLst>
          </p:cNvPr>
          <p:cNvSpPr txBox="1"/>
          <p:nvPr/>
        </p:nvSpPr>
        <p:spPr>
          <a:xfrm>
            <a:off x="342900" y="4746228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latin typeface="+mn-lt"/>
              </a:rPr>
              <a:t>The 3</a:t>
            </a:r>
            <a:r>
              <a:rPr lang="en-US" sz="4000" i="1" baseline="30000" dirty="0">
                <a:latin typeface="+mn-lt"/>
              </a:rPr>
              <a:t>rd</a:t>
            </a:r>
            <a:r>
              <a:rPr lang="en-US" sz="4000" i="1" dirty="0">
                <a:latin typeface="+mn-lt"/>
              </a:rPr>
              <a:t> Thursday of November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AAF2-D1FE-8749-825C-01DFFFFEB268}"/>
              </a:ext>
            </a:extLst>
          </p:cNvPr>
          <p:cNvSpPr txBox="1"/>
          <p:nvPr/>
        </p:nvSpPr>
        <p:spPr>
          <a:xfrm>
            <a:off x="685800" y="616803"/>
            <a:ext cx="34804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latin typeface="+mn-lt"/>
              </a:rPr>
              <a:t>FPNDoC</a:t>
            </a:r>
            <a:r>
              <a:rPr lang="en-US" sz="4800" dirty="0">
                <a:latin typeface="+mn-lt"/>
              </a:rPr>
              <a:t> is. . 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5BEFA-37F3-0949-86FD-673B0F707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69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D79A75-C4BE-D64C-BD46-6935B8283CF9}"/>
              </a:ext>
            </a:extLst>
          </p:cNvPr>
          <p:cNvSpPr txBox="1"/>
          <p:nvPr/>
        </p:nvSpPr>
        <p:spPr>
          <a:xfrm>
            <a:off x="685800" y="19050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To reduce beginner dropout rate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AAF2-D1FE-8749-825C-01DFFFFEB268}"/>
              </a:ext>
            </a:extLst>
          </p:cNvPr>
          <p:cNvSpPr txBox="1"/>
          <p:nvPr/>
        </p:nvSpPr>
        <p:spPr>
          <a:xfrm>
            <a:off x="685800" y="616803"/>
            <a:ext cx="2319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+mn-lt"/>
              </a:rPr>
              <a:t>Goals</a:t>
            </a:r>
            <a:r>
              <a:rPr lang="en-US" sz="4800" dirty="0">
                <a:latin typeface="+mn-lt"/>
              </a:rPr>
              <a:t>. . 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60F127-BC79-8A43-A4EB-69E4783E6D21}"/>
              </a:ext>
            </a:extLst>
          </p:cNvPr>
          <p:cNvSpPr txBox="1"/>
          <p:nvPr/>
        </p:nvSpPr>
        <p:spPr>
          <a:xfrm>
            <a:off x="685800" y="25146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To provide short-range incentive goals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A8FB95-A188-864A-A644-1CD64EA4D2C8}"/>
              </a:ext>
            </a:extLst>
          </p:cNvPr>
          <p:cNvSpPr txBox="1"/>
          <p:nvPr/>
        </p:nvSpPr>
        <p:spPr>
          <a:xfrm>
            <a:off x="673100" y="3099375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To encourage communication with parents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3AB6FA-CA93-B546-8F27-6EBAA5A9644E}"/>
              </a:ext>
            </a:extLst>
          </p:cNvPr>
          <p:cNvSpPr txBox="1"/>
          <p:nvPr/>
        </p:nvSpPr>
        <p:spPr>
          <a:xfrm>
            <a:off x="673100" y="370205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To further strengthen administrative support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406E91-88C2-0C49-BEAA-F7438DB7EAA5}"/>
              </a:ext>
            </a:extLst>
          </p:cNvPr>
          <p:cNvSpPr txBox="1"/>
          <p:nvPr/>
        </p:nvSpPr>
        <p:spPr>
          <a:xfrm>
            <a:off x="685800" y="4320282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To celebrate the musical accomplishments of the beginning students.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BBD36-DF8A-5F46-902D-51F65ADE3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0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D79A75-C4BE-D64C-BD46-6935B8283CF9}"/>
              </a:ext>
            </a:extLst>
          </p:cNvPr>
          <p:cNvSpPr txBox="1"/>
          <p:nvPr/>
        </p:nvSpPr>
        <p:spPr>
          <a:xfrm>
            <a:off x="342900" y="1828800"/>
            <a:ext cx="8458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Through the presentation of a </a:t>
            </a:r>
          </a:p>
          <a:p>
            <a:pPr algn="ctr"/>
            <a:r>
              <a:rPr lang="en-US" sz="4000" dirty="0">
                <a:latin typeface="+mn-lt"/>
              </a:rPr>
              <a:t>TURN-KEY demonstration concert that </a:t>
            </a:r>
          </a:p>
          <a:p>
            <a:pPr algn="ctr"/>
            <a:r>
              <a:rPr lang="en-US" sz="4000" dirty="0">
                <a:latin typeface="+mn-lt"/>
              </a:rPr>
              <a:t>showcases the musical skills of the beginners for the very first time </a:t>
            </a:r>
          </a:p>
          <a:p>
            <a:pPr algn="ctr"/>
            <a:r>
              <a:rPr lang="en-US" sz="4000" dirty="0">
                <a:latin typeface="+mn-lt"/>
              </a:rPr>
              <a:t>in a public setting.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AAF2-D1FE-8749-825C-01DFFFFEB268}"/>
              </a:ext>
            </a:extLst>
          </p:cNvPr>
          <p:cNvSpPr txBox="1"/>
          <p:nvPr/>
        </p:nvSpPr>
        <p:spPr>
          <a:xfrm>
            <a:off x="685800" y="616803"/>
            <a:ext cx="16169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How?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AC11AB-4961-E840-B473-450C5A4F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00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 First Perfrormance Transparent 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799" y="243591"/>
            <a:ext cx="2607470" cy="1285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03" y="261430"/>
            <a:ext cx="2478920" cy="3256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11" y="774296"/>
            <a:ext cx="2478920" cy="32569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83345F-457B-9E49-9C7E-A4AC235D2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933" y="1978101"/>
            <a:ext cx="2860579" cy="38348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691811-9622-EA45-98B1-6C153ED3E4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543" y="2650635"/>
            <a:ext cx="2806700" cy="3720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C5E53C-2B54-8741-BBC3-A7E0B00244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72466" y="3115108"/>
            <a:ext cx="2688213" cy="3592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A03189-51A3-1040-AAC1-03CBCC147E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833" y="2650635"/>
            <a:ext cx="2424332" cy="32324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81FF6C-0100-4C4A-B6F6-9D143F7E89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826390"/>
            <a:ext cx="2362200" cy="31623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B27BB3-6DAC-1448-BE97-47969E82E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19408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91FE74-AD99-234C-AAB2-EBF98255DFC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15" name="Picture 14" descr="Screen Shot 2018-01-12 at 2.22.1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914400"/>
            <a:ext cx="9144000" cy="3090451"/>
          </a:xfrm>
          <a:prstGeom prst="rect">
            <a:avLst/>
          </a:prstGeom>
        </p:spPr>
      </p:pic>
      <p:pic>
        <p:nvPicPr>
          <p:cNvPr id="19" name="Picture 18" descr="Dear Parent Screen Sho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0"/>
            <a:ext cx="9144000" cy="3841707"/>
          </a:xfrm>
          <a:prstGeom prst="rect">
            <a:avLst/>
          </a:prstGeom>
        </p:spPr>
      </p:pic>
      <p:pic>
        <p:nvPicPr>
          <p:cNvPr id="20" name="Picture 19" descr="Dear Princip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09800"/>
            <a:ext cx="9144000" cy="3918857"/>
          </a:xfrm>
          <a:prstGeom prst="rect">
            <a:avLst/>
          </a:prstGeom>
        </p:spPr>
      </p:pic>
      <p:pic>
        <p:nvPicPr>
          <p:cNvPr id="22" name="Picture 21" descr="Enhance the Experienc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048000"/>
            <a:ext cx="9144000" cy="36791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71D55A-D378-D54C-A4D4-837E6F8F83DC}"/>
              </a:ext>
            </a:extLst>
          </p:cNvPr>
          <p:cNvSpPr txBox="1"/>
          <p:nvPr/>
        </p:nvSpPr>
        <p:spPr>
          <a:xfrm>
            <a:off x="12700" y="152400"/>
            <a:ext cx="486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What’s Included?</a:t>
            </a:r>
          </a:p>
        </p:txBody>
      </p:sp>
    </p:spTree>
    <p:extLst>
      <p:ext uri="{BB962C8B-B14F-4D97-AF65-F5344CB8AC3E}">
        <p14:creationId xmlns:p14="http://schemas.microsoft.com/office/powerpoint/2010/main" val="328062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59BE4E-5932-1E42-A0F3-FC9FA4FB4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000635"/>
            <a:ext cx="3378200" cy="3378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79CEBC-40CF-8946-9E02-BBF5BCE04DEC}"/>
              </a:ext>
            </a:extLst>
          </p:cNvPr>
          <p:cNvSpPr txBox="1"/>
          <p:nvPr/>
        </p:nvSpPr>
        <p:spPr>
          <a:xfrm>
            <a:off x="0" y="1553835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Script Template or use it to GET CREATIVE </a:t>
            </a:r>
          </a:p>
          <a:p>
            <a:pPr algn="ctr"/>
            <a:r>
              <a:rPr lang="en-US" sz="4000" dirty="0">
                <a:latin typeface="+mn-lt"/>
              </a:rPr>
              <a:t>and Make It Their Own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312DAD-676C-4247-A9B4-24C998F39749}"/>
              </a:ext>
            </a:extLst>
          </p:cNvPr>
          <p:cNvSpPr txBox="1"/>
          <p:nvPr/>
        </p:nvSpPr>
        <p:spPr>
          <a:xfrm>
            <a:off x="13647" y="136982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What’s Included?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960E4A-C9B6-DF4B-B447-4F069ADE9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85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F8943C-9BE3-BD44-A5DD-55D8C3976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52400"/>
            <a:ext cx="2674543" cy="13188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174C02-DF9A-7441-BE91-AADC1A9CD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0A7AB7-02CB-7E4C-B659-C432D7C0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8C437-0A12-3E4A-B959-FB613AA6581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72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11246</TotalTime>
  <Words>378</Words>
  <Application>Microsoft Macintosh PowerPoint</Application>
  <PresentationFormat>On-screen Show (4:3)</PresentationFormat>
  <Paragraphs>123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ＭＳ Ｐゴシック</vt:lpstr>
      <vt:lpstr>Arial</vt:lpstr>
      <vt:lpstr>Calibri</vt:lpstr>
      <vt:lpstr>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Music Achievement Council</Company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2000</cp:revision>
  <dcterms:created xsi:type="dcterms:W3CDTF">2017-02-18T01:07:13Z</dcterms:created>
  <dcterms:modified xsi:type="dcterms:W3CDTF">2018-04-14T02:32:55Z</dcterms:modified>
</cp:coreProperties>
</file>