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8" r:id="rId4"/>
    <p:sldId id="280" r:id="rId5"/>
    <p:sldId id="274" r:id="rId6"/>
    <p:sldId id="275" r:id="rId7"/>
    <p:sldId id="276" r:id="rId8"/>
    <p:sldId id="277" r:id="rId9"/>
    <p:sldId id="278" r:id="rId10"/>
    <p:sldId id="279" r:id="rId11"/>
    <p:sldId id="281" r:id="rId12"/>
    <p:sldId id="282" r:id="rId13"/>
    <p:sldId id="3242" r:id="rId14"/>
    <p:sldId id="3243" r:id="rId15"/>
    <p:sldId id="3244" r:id="rId16"/>
    <p:sldId id="273" r:id="rId17"/>
    <p:sldId id="3235" r:id="rId18"/>
    <p:sldId id="272" r:id="rId19"/>
    <p:sldId id="3231" r:id="rId20"/>
    <p:sldId id="283" r:id="rId21"/>
    <p:sldId id="3241" r:id="rId22"/>
    <p:sldId id="3240" r:id="rId23"/>
    <p:sldId id="3239" r:id="rId24"/>
    <p:sldId id="259" r:id="rId25"/>
    <p:sldId id="3234" r:id="rId26"/>
    <p:sldId id="3237" r:id="rId27"/>
    <p:sldId id="3233" r:id="rId28"/>
    <p:sldId id="366" r:id="rId29"/>
    <p:sldId id="3236" r:id="rId3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Title Slides" id="{F88AA7AC-A33A-43D1-95C7-C3EBAFE5C365}">
          <p14:sldIdLst>
            <p14:sldId id="256"/>
            <p14:sldId id="257"/>
            <p14:sldId id="258"/>
            <p14:sldId id="280"/>
            <p14:sldId id="274"/>
            <p14:sldId id="275"/>
            <p14:sldId id="276"/>
            <p14:sldId id="277"/>
            <p14:sldId id="278"/>
            <p14:sldId id="279"/>
            <p14:sldId id="281"/>
            <p14:sldId id="282"/>
            <p14:sldId id="3242"/>
            <p14:sldId id="3243"/>
            <p14:sldId id="3244"/>
            <p14:sldId id="273"/>
            <p14:sldId id="3235"/>
          </p14:sldIdLst>
        </p14:section>
        <p14:section name="Table of Contents" id="{16191E9D-34F1-4CFD-A105-888C5297CAAA}">
          <p14:sldIdLst/>
        </p14:section>
        <p14:section name="Team Member Slides" id="{5F34B43D-D539-4418-976D-6A17F01A96E8}">
          <p14:sldIdLst/>
        </p14:section>
        <p14:section name="General Slides" id="{0ABE1154-60DB-4AA8-927B-655028683433}">
          <p14:sldIdLst>
            <p14:sldId id="272"/>
            <p14:sldId id="3231"/>
            <p14:sldId id="283"/>
            <p14:sldId id="3241"/>
            <p14:sldId id="3240"/>
            <p14:sldId id="3239"/>
            <p14:sldId id="259"/>
            <p14:sldId id="3234"/>
            <p14:sldId id="3237"/>
            <p14:sldId id="3233"/>
            <p14:sldId id="366"/>
            <p14:sldId id="3236"/>
          </p14:sldIdLst>
        </p14:section>
        <p14:section name="Charts &amp; Graphs" id="{0C746000-8BDF-4073-A554-70C132598F70}">
          <p14:sldIdLst/>
        </p14:section>
        <p14:section name="Graphics &amp; Icons" id="{A7543B02-6492-4CAB-9A83-8CEED7C7C9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165E"/>
    <a:srgbClr val="A5842A"/>
    <a:srgbClr val="B9DAF3"/>
    <a:srgbClr val="BFBFC1"/>
    <a:srgbClr val="9B9B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p:restoredTop sz="94426"/>
  </p:normalViewPr>
  <p:slideViewPr>
    <p:cSldViewPr snapToGrid="0">
      <p:cViewPr varScale="1">
        <p:scale>
          <a:sx n="97" d="100"/>
          <a:sy n="97" d="100"/>
        </p:scale>
        <p:origin x="11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66DC2A-9B63-41DB-9CB7-799764B5C75D}" type="datetimeFigureOut">
              <a:rPr lang="en-US" smtClean="0"/>
              <a:t>3/2/25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69BA81-6302-4489-9989-44FBFAE8F953}" type="slidenum">
              <a:rPr lang="en-US" smtClean="0"/>
              <a:t>‹#›</a:t>
            </a:fld>
            <a:endParaRPr lang="en-US"/>
          </a:p>
        </p:txBody>
      </p:sp>
    </p:spTree>
    <p:extLst>
      <p:ext uri="{BB962C8B-B14F-4D97-AF65-F5344CB8AC3E}">
        <p14:creationId xmlns:p14="http://schemas.microsoft.com/office/powerpoint/2010/main" val="3932418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dcdcc66c7b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dcdcc66c7b_1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g2dcdcc66c7b_1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dcdcc66c7b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dcdcc66c7b_1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g2dcdcc66c7b_1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1991274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5511A-763E-18DD-1FB5-8E9F971A8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D3872-761F-A168-E498-5D60A7DF1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AE60F5-2FFB-C654-BBCA-7D08B5A3EB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556533-7BC2-2491-09BB-2F936B4F68DC}"/>
              </a:ext>
            </a:extLst>
          </p:cNvPr>
          <p:cNvSpPr>
            <a:spLocks noGrp="1"/>
          </p:cNvSpPr>
          <p:nvPr>
            <p:ph type="sldNum" sz="quarter" idx="5"/>
          </p:nvPr>
        </p:nvSpPr>
        <p:spPr/>
        <p:txBody>
          <a:bodyPr/>
          <a:lstStyle/>
          <a:p>
            <a:fld id="{6240B2D3-4434-5448-9D63-536A99B1A21B}" type="slidenum">
              <a:rPr lang="en-US" smtClean="0"/>
              <a:t>17</a:t>
            </a:fld>
            <a:endParaRPr lang="en-US"/>
          </a:p>
        </p:txBody>
      </p:sp>
    </p:spTree>
    <p:extLst>
      <p:ext uri="{BB962C8B-B14F-4D97-AF65-F5344CB8AC3E}">
        <p14:creationId xmlns:p14="http://schemas.microsoft.com/office/powerpoint/2010/main" val="23729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895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1" name="Picture Placeholder 2"/>
          <p:cNvSpPr>
            <a:spLocks noGrp="1"/>
          </p:cNvSpPr>
          <p:nvPr>
            <p:ph type="pic" sz="quarter" idx="11"/>
          </p:nvPr>
        </p:nvSpPr>
        <p:spPr>
          <a:xfrm>
            <a:off x="0" y="1"/>
            <a:ext cx="5577517" cy="2772228"/>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2" name="Picture Placeholder 11"/>
          <p:cNvSpPr>
            <a:spLocks noGrp="1"/>
          </p:cNvSpPr>
          <p:nvPr>
            <p:ph type="pic" sz="quarter" idx="12"/>
          </p:nvPr>
        </p:nvSpPr>
        <p:spPr>
          <a:xfrm>
            <a:off x="805547" y="3527956"/>
            <a:ext cx="1180040" cy="1180040"/>
          </a:xfrm>
          <a:custGeom>
            <a:avLst/>
            <a:gdLst>
              <a:gd name="connsiteX0" fmla="*/ 590020 w 1180040"/>
              <a:gd name="connsiteY0" fmla="*/ 0 h 1180040"/>
              <a:gd name="connsiteX1" fmla="*/ 1180040 w 1180040"/>
              <a:gd name="connsiteY1" fmla="*/ 590020 h 1180040"/>
              <a:gd name="connsiteX2" fmla="*/ 590020 w 1180040"/>
              <a:gd name="connsiteY2" fmla="*/ 1180040 h 1180040"/>
              <a:gd name="connsiteX3" fmla="*/ 0 w 1180040"/>
              <a:gd name="connsiteY3" fmla="*/ 590020 h 1180040"/>
              <a:gd name="connsiteX4" fmla="*/ 590020 w 1180040"/>
              <a:gd name="connsiteY4" fmla="*/ 0 h 1180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40" h="1180040">
                <a:moveTo>
                  <a:pt x="590020" y="0"/>
                </a:moveTo>
                <a:cubicBezTo>
                  <a:pt x="915879" y="0"/>
                  <a:pt x="1180040" y="264161"/>
                  <a:pt x="1180040" y="590020"/>
                </a:cubicBezTo>
                <a:cubicBezTo>
                  <a:pt x="1180040" y="915879"/>
                  <a:pt x="915879" y="1180040"/>
                  <a:pt x="590020" y="1180040"/>
                </a:cubicBezTo>
                <a:cubicBezTo>
                  <a:pt x="264161" y="1180040"/>
                  <a:pt x="0" y="915879"/>
                  <a:pt x="0" y="590020"/>
                </a:cubicBezTo>
                <a:cubicBezTo>
                  <a:pt x="0" y="264161"/>
                  <a:pt x="264161" y="0"/>
                  <a:pt x="590020"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3" name="Picture Placeholder 12"/>
          <p:cNvSpPr>
            <a:spLocks noGrp="1"/>
          </p:cNvSpPr>
          <p:nvPr>
            <p:ph type="pic" sz="quarter" idx="13"/>
          </p:nvPr>
        </p:nvSpPr>
        <p:spPr>
          <a:xfrm>
            <a:off x="4397477" y="3527956"/>
            <a:ext cx="1180040" cy="1180040"/>
          </a:xfrm>
          <a:custGeom>
            <a:avLst/>
            <a:gdLst>
              <a:gd name="connsiteX0" fmla="*/ 590020 w 1180040"/>
              <a:gd name="connsiteY0" fmla="*/ 0 h 1180040"/>
              <a:gd name="connsiteX1" fmla="*/ 1180040 w 1180040"/>
              <a:gd name="connsiteY1" fmla="*/ 590020 h 1180040"/>
              <a:gd name="connsiteX2" fmla="*/ 590020 w 1180040"/>
              <a:gd name="connsiteY2" fmla="*/ 1180040 h 1180040"/>
              <a:gd name="connsiteX3" fmla="*/ 0 w 1180040"/>
              <a:gd name="connsiteY3" fmla="*/ 590020 h 1180040"/>
              <a:gd name="connsiteX4" fmla="*/ 590020 w 1180040"/>
              <a:gd name="connsiteY4" fmla="*/ 0 h 1180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40" h="1180040">
                <a:moveTo>
                  <a:pt x="590020" y="0"/>
                </a:moveTo>
                <a:cubicBezTo>
                  <a:pt x="915879" y="0"/>
                  <a:pt x="1180040" y="264161"/>
                  <a:pt x="1180040" y="590020"/>
                </a:cubicBezTo>
                <a:cubicBezTo>
                  <a:pt x="1180040" y="915879"/>
                  <a:pt x="915879" y="1180040"/>
                  <a:pt x="590020" y="1180040"/>
                </a:cubicBezTo>
                <a:cubicBezTo>
                  <a:pt x="264161" y="1180040"/>
                  <a:pt x="0" y="915879"/>
                  <a:pt x="0" y="590020"/>
                </a:cubicBezTo>
                <a:cubicBezTo>
                  <a:pt x="0" y="264161"/>
                  <a:pt x="264161" y="0"/>
                  <a:pt x="590020"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4" name="Picture Placeholder 13"/>
          <p:cNvSpPr>
            <a:spLocks noGrp="1"/>
          </p:cNvSpPr>
          <p:nvPr>
            <p:ph type="pic" sz="quarter" idx="14"/>
          </p:nvPr>
        </p:nvSpPr>
        <p:spPr>
          <a:xfrm>
            <a:off x="7989408" y="3527956"/>
            <a:ext cx="1180040" cy="1180040"/>
          </a:xfrm>
          <a:custGeom>
            <a:avLst/>
            <a:gdLst>
              <a:gd name="connsiteX0" fmla="*/ 590020 w 1180040"/>
              <a:gd name="connsiteY0" fmla="*/ 0 h 1180040"/>
              <a:gd name="connsiteX1" fmla="*/ 1180040 w 1180040"/>
              <a:gd name="connsiteY1" fmla="*/ 590020 h 1180040"/>
              <a:gd name="connsiteX2" fmla="*/ 590020 w 1180040"/>
              <a:gd name="connsiteY2" fmla="*/ 1180040 h 1180040"/>
              <a:gd name="connsiteX3" fmla="*/ 0 w 1180040"/>
              <a:gd name="connsiteY3" fmla="*/ 590020 h 1180040"/>
              <a:gd name="connsiteX4" fmla="*/ 590020 w 1180040"/>
              <a:gd name="connsiteY4" fmla="*/ 0 h 1180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40" h="1180040">
                <a:moveTo>
                  <a:pt x="590020" y="0"/>
                </a:moveTo>
                <a:cubicBezTo>
                  <a:pt x="915879" y="0"/>
                  <a:pt x="1180040" y="264161"/>
                  <a:pt x="1180040" y="590020"/>
                </a:cubicBezTo>
                <a:cubicBezTo>
                  <a:pt x="1180040" y="915879"/>
                  <a:pt x="915879" y="1180040"/>
                  <a:pt x="590020" y="1180040"/>
                </a:cubicBezTo>
                <a:cubicBezTo>
                  <a:pt x="264161" y="1180040"/>
                  <a:pt x="0" y="915879"/>
                  <a:pt x="0" y="590020"/>
                </a:cubicBezTo>
                <a:cubicBezTo>
                  <a:pt x="0" y="264161"/>
                  <a:pt x="264161" y="0"/>
                  <a:pt x="590020"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Tree>
    <p:extLst>
      <p:ext uri="{BB962C8B-B14F-4D97-AF65-F5344CB8AC3E}">
        <p14:creationId xmlns:p14="http://schemas.microsoft.com/office/powerpoint/2010/main" val="179730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4538421" y="0"/>
            <a:ext cx="3115158" cy="6857999"/>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346591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0" y="2890156"/>
            <a:ext cx="6686019" cy="3967843"/>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1300924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0" y="1"/>
            <a:ext cx="4327071" cy="6502400"/>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755251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6253843" y="3684494"/>
            <a:ext cx="5396826" cy="3173506"/>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193145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17" name="Picture Placeholder 16"/>
          <p:cNvSpPr>
            <a:spLocks noGrp="1"/>
          </p:cNvSpPr>
          <p:nvPr>
            <p:ph type="pic" sz="quarter" idx="11"/>
          </p:nvPr>
        </p:nvSpPr>
        <p:spPr>
          <a:xfrm>
            <a:off x="8086160" y="3469621"/>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8" name="Picture Placeholder 17"/>
          <p:cNvSpPr>
            <a:spLocks noGrp="1"/>
          </p:cNvSpPr>
          <p:nvPr>
            <p:ph type="pic" sz="quarter" idx="12"/>
          </p:nvPr>
        </p:nvSpPr>
        <p:spPr>
          <a:xfrm>
            <a:off x="8086160" y="5204078"/>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9" name="Picture Placeholder 18"/>
          <p:cNvSpPr>
            <a:spLocks noGrp="1"/>
          </p:cNvSpPr>
          <p:nvPr>
            <p:ph type="pic" sz="quarter" idx="13"/>
          </p:nvPr>
        </p:nvSpPr>
        <p:spPr>
          <a:xfrm>
            <a:off x="4354601" y="3469621"/>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20" name="Picture Placeholder 19"/>
          <p:cNvSpPr>
            <a:spLocks noGrp="1"/>
          </p:cNvSpPr>
          <p:nvPr>
            <p:ph type="pic" sz="quarter" idx="14"/>
          </p:nvPr>
        </p:nvSpPr>
        <p:spPr>
          <a:xfrm>
            <a:off x="4354601" y="5204078"/>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21" name="Picture Placeholder 20"/>
          <p:cNvSpPr>
            <a:spLocks noGrp="1"/>
          </p:cNvSpPr>
          <p:nvPr>
            <p:ph type="pic" sz="quarter" idx="15"/>
          </p:nvPr>
        </p:nvSpPr>
        <p:spPr>
          <a:xfrm>
            <a:off x="623042" y="3469621"/>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22" name="Picture Placeholder 21"/>
          <p:cNvSpPr>
            <a:spLocks noGrp="1"/>
          </p:cNvSpPr>
          <p:nvPr>
            <p:ph type="pic" sz="quarter" idx="16"/>
          </p:nvPr>
        </p:nvSpPr>
        <p:spPr>
          <a:xfrm>
            <a:off x="623042" y="5204078"/>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23" name="Picture Placeholder 22"/>
          <p:cNvSpPr>
            <a:spLocks noGrp="1"/>
          </p:cNvSpPr>
          <p:nvPr>
            <p:ph type="pic" sz="quarter" idx="17"/>
          </p:nvPr>
        </p:nvSpPr>
        <p:spPr>
          <a:xfrm>
            <a:off x="623042" y="1735162"/>
            <a:ext cx="1225752" cy="1225752"/>
          </a:xfrm>
          <a:custGeom>
            <a:avLst/>
            <a:gdLst>
              <a:gd name="connsiteX0" fmla="*/ 612876 w 1225752"/>
              <a:gd name="connsiteY0" fmla="*/ 0 h 1225752"/>
              <a:gd name="connsiteX1" fmla="*/ 1225752 w 1225752"/>
              <a:gd name="connsiteY1" fmla="*/ 612876 h 1225752"/>
              <a:gd name="connsiteX2" fmla="*/ 612876 w 1225752"/>
              <a:gd name="connsiteY2" fmla="*/ 1225752 h 1225752"/>
              <a:gd name="connsiteX3" fmla="*/ 0 w 1225752"/>
              <a:gd name="connsiteY3" fmla="*/ 612876 h 1225752"/>
              <a:gd name="connsiteX4" fmla="*/ 612876 w 1225752"/>
              <a:gd name="connsiteY4" fmla="*/ 0 h 122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52" h="1225752">
                <a:moveTo>
                  <a:pt x="612876" y="0"/>
                </a:moveTo>
                <a:cubicBezTo>
                  <a:pt x="951358" y="0"/>
                  <a:pt x="1225752" y="274394"/>
                  <a:pt x="1225752" y="612876"/>
                </a:cubicBezTo>
                <a:cubicBezTo>
                  <a:pt x="1225752" y="951358"/>
                  <a:pt x="951358" y="1225752"/>
                  <a:pt x="612876" y="1225752"/>
                </a:cubicBezTo>
                <a:cubicBezTo>
                  <a:pt x="274394" y="1225752"/>
                  <a:pt x="0" y="951358"/>
                  <a:pt x="0" y="612876"/>
                </a:cubicBezTo>
                <a:cubicBezTo>
                  <a:pt x="0" y="274394"/>
                  <a:pt x="274394" y="0"/>
                  <a:pt x="61287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Tree>
    <p:extLst>
      <p:ext uri="{BB962C8B-B14F-4D97-AF65-F5344CB8AC3E}">
        <p14:creationId xmlns:p14="http://schemas.microsoft.com/office/powerpoint/2010/main" val="3303430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10" name="Picture Placeholder 2"/>
          <p:cNvSpPr>
            <a:spLocks noGrp="1"/>
          </p:cNvSpPr>
          <p:nvPr>
            <p:ph type="pic" sz="quarter" idx="11"/>
          </p:nvPr>
        </p:nvSpPr>
        <p:spPr>
          <a:xfrm>
            <a:off x="8459635" y="1906629"/>
            <a:ext cx="2363636" cy="345353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1" name="Picture Placeholder 2"/>
          <p:cNvSpPr>
            <a:spLocks noGrp="1"/>
          </p:cNvSpPr>
          <p:nvPr>
            <p:ph type="pic" sz="quarter" idx="12"/>
          </p:nvPr>
        </p:nvSpPr>
        <p:spPr>
          <a:xfrm>
            <a:off x="6095997" y="1906629"/>
            <a:ext cx="2363636" cy="345353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2" name="Picture Placeholder 2"/>
          <p:cNvSpPr>
            <a:spLocks noGrp="1"/>
          </p:cNvSpPr>
          <p:nvPr>
            <p:ph type="pic" sz="quarter" idx="13"/>
          </p:nvPr>
        </p:nvSpPr>
        <p:spPr>
          <a:xfrm>
            <a:off x="3732359" y="1906629"/>
            <a:ext cx="2363636" cy="345353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3" name="Picture Placeholder 2"/>
          <p:cNvSpPr>
            <a:spLocks noGrp="1"/>
          </p:cNvSpPr>
          <p:nvPr>
            <p:ph type="pic" sz="quarter" idx="14"/>
          </p:nvPr>
        </p:nvSpPr>
        <p:spPr>
          <a:xfrm>
            <a:off x="1368724" y="1906629"/>
            <a:ext cx="2363636" cy="345353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783996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8" name="Picture Placeholder 2"/>
          <p:cNvSpPr>
            <a:spLocks noGrp="1"/>
          </p:cNvSpPr>
          <p:nvPr>
            <p:ph type="pic" sz="quarter" idx="13"/>
          </p:nvPr>
        </p:nvSpPr>
        <p:spPr>
          <a:xfrm>
            <a:off x="4650400" y="2120488"/>
            <a:ext cx="2902857" cy="2381300"/>
          </a:xfrm>
          <a:prstGeom prst="roundRect">
            <a:avLst>
              <a:gd name="adj" fmla="val 6467"/>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9" name="Picture Placeholder 2"/>
          <p:cNvSpPr>
            <a:spLocks noGrp="1"/>
          </p:cNvSpPr>
          <p:nvPr>
            <p:ph type="pic" sz="quarter" idx="14"/>
          </p:nvPr>
        </p:nvSpPr>
        <p:spPr>
          <a:xfrm>
            <a:off x="1292151" y="2120488"/>
            <a:ext cx="2902857" cy="2381300"/>
          </a:xfrm>
          <a:prstGeom prst="roundRect">
            <a:avLst>
              <a:gd name="adj" fmla="val 6467"/>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0" name="Picture Placeholder 2"/>
          <p:cNvSpPr>
            <a:spLocks noGrp="1"/>
          </p:cNvSpPr>
          <p:nvPr>
            <p:ph type="pic" sz="quarter" idx="15"/>
          </p:nvPr>
        </p:nvSpPr>
        <p:spPr>
          <a:xfrm>
            <a:off x="8020306" y="2120488"/>
            <a:ext cx="2902857" cy="2381300"/>
          </a:xfrm>
          <a:prstGeom prst="roundRect">
            <a:avLst>
              <a:gd name="adj" fmla="val 6467"/>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666519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7" name="Picture Placeholder 6"/>
          <p:cNvSpPr>
            <a:spLocks noGrp="1"/>
          </p:cNvSpPr>
          <p:nvPr>
            <p:ph type="pic" sz="quarter" idx="14"/>
          </p:nvPr>
        </p:nvSpPr>
        <p:spPr>
          <a:xfrm>
            <a:off x="808264" y="3422144"/>
            <a:ext cx="1992086" cy="1992086"/>
          </a:xfrm>
          <a:custGeom>
            <a:avLst/>
            <a:gdLst>
              <a:gd name="connsiteX0" fmla="*/ 996043 w 1992086"/>
              <a:gd name="connsiteY0" fmla="*/ 0 h 1992086"/>
              <a:gd name="connsiteX1" fmla="*/ 1992086 w 1992086"/>
              <a:gd name="connsiteY1" fmla="*/ 996043 h 1992086"/>
              <a:gd name="connsiteX2" fmla="*/ 996043 w 1992086"/>
              <a:gd name="connsiteY2" fmla="*/ 1992086 h 1992086"/>
              <a:gd name="connsiteX3" fmla="*/ 0 w 1992086"/>
              <a:gd name="connsiteY3" fmla="*/ 996043 h 1992086"/>
              <a:gd name="connsiteX4" fmla="*/ 996043 w 1992086"/>
              <a:gd name="connsiteY4" fmla="*/ 0 h 199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086" h="1992086">
                <a:moveTo>
                  <a:pt x="996043" y="0"/>
                </a:moveTo>
                <a:cubicBezTo>
                  <a:pt x="1546142" y="0"/>
                  <a:pt x="1992086" y="445944"/>
                  <a:pt x="1992086" y="996043"/>
                </a:cubicBezTo>
                <a:cubicBezTo>
                  <a:pt x="1992086" y="1546142"/>
                  <a:pt x="1546142" y="1992086"/>
                  <a:pt x="996043" y="1992086"/>
                </a:cubicBezTo>
                <a:cubicBezTo>
                  <a:pt x="445944" y="1992086"/>
                  <a:pt x="0" y="1546142"/>
                  <a:pt x="0" y="996043"/>
                </a:cubicBezTo>
                <a:cubicBezTo>
                  <a:pt x="0" y="445944"/>
                  <a:pt x="445944" y="0"/>
                  <a:pt x="996043"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6" name="Picture Placeholder 5"/>
          <p:cNvSpPr>
            <a:spLocks noGrp="1"/>
          </p:cNvSpPr>
          <p:nvPr>
            <p:ph type="pic" sz="quarter" idx="15"/>
          </p:nvPr>
        </p:nvSpPr>
        <p:spPr>
          <a:xfrm>
            <a:off x="3780064" y="3422144"/>
            <a:ext cx="1992086" cy="1992086"/>
          </a:xfrm>
          <a:custGeom>
            <a:avLst/>
            <a:gdLst>
              <a:gd name="connsiteX0" fmla="*/ 996043 w 1992086"/>
              <a:gd name="connsiteY0" fmla="*/ 0 h 1992086"/>
              <a:gd name="connsiteX1" fmla="*/ 1992086 w 1992086"/>
              <a:gd name="connsiteY1" fmla="*/ 996043 h 1992086"/>
              <a:gd name="connsiteX2" fmla="*/ 996043 w 1992086"/>
              <a:gd name="connsiteY2" fmla="*/ 1992086 h 1992086"/>
              <a:gd name="connsiteX3" fmla="*/ 0 w 1992086"/>
              <a:gd name="connsiteY3" fmla="*/ 996043 h 1992086"/>
              <a:gd name="connsiteX4" fmla="*/ 996043 w 1992086"/>
              <a:gd name="connsiteY4" fmla="*/ 0 h 199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086" h="1992086">
                <a:moveTo>
                  <a:pt x="996043" y="0"/>
                </a:moveTo>
                <a:cubicBezTo>
                  <a:pt x="1546142" y="0"/>
                  <a:pt x="1992086" y="445944"/>
                  <a:pt x="1992086" y="996043"/>
                </a:cubicBezTo>
                <a:cubicBezTo>
                  <a:pt x="1992086" y="1546142"/>
                  <a:pt x="1546142" y="1992086"/>
                  <a:pt x="996043" y="1992086"/>
                </a:cubicBezTo>
                <a:cubicBezTo>
                  <a:pt x="445944" y="1992086"/>
                  <a:pt x="0" y="1546142"/>
                  <a:pt x="0" y="996043"/>
                </a:cubicBezTo>
                <a:cubicBezTo>
                  <a:pt x="0" y="445944"/>
                  <a:pt x="445944" y="0"/>
                  <a:pt x="996043"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Tree>
    <p:extLst>
      <p:ext uri="{BB962C8B-B14F-4D97-AF65-F5344CB8AC3E}">
        <p14:creationId xmlns:p14="http://schemas.microsoft.com/office/powerpoint/2010/main" val="1953915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4" name="Picture Placeholder 2"/>
          <p:cNvSpPr>
            <a:spLocks noGrp="1"/>
          </p:cNvSpPr>
          <p:nvPr>
            <p:ph type="pic" sz="quarter" idx="14"/>
          </p:nvPr>
        </p:nvSpPr>
        <p:spPr>
          <a:xfrm>
            <a:off x="677333" y="677335"/>
            <a:ext cx="3268134" cy="5503332"/>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717680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8397089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6" name="Picture Placeholder 2"/>
          <p:cNvSpPr>
            <a:spLocks noGrp="1"/>
          </p:cNvSpPr>
          <p:nvPr>
            <p:ph type="pic" sz="quarter" idx="14"/>
          </p:nvPr>
        </p:nvSpPr>
        <p:spPr>
          <a:xfrm>
            <a:off x="9403239" y="0"/>
            <a:ext cx="2788760" cy="302740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7" name="Picture Placeholder 2"/>
          <p:cNvSpPr>
            <a:spLocks noGrp="1"/>
          </p:cNvSpPr>
          <p:nvPr>
            <p:ph type="pic" sz="quarter" idx="15"/>
          </p:nvPr>
        </p:nvSpPr>
        <p:spPr>
          <a:xfrm>
            <a:off x="6614479" y="0"/>
            <a:ext cx="2788760" cy="302740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732678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4" name="Picture Placeholder 3"/>
          <p:cNvSpPr>
            <a:spLocks noGrp="1"/>
          </p:cNvSpPr>
          <p:nvPr>
            <p:ph type="pic" sz="quarter" idx="15"/>
          </p:nvPr>
        </p:nvSpPr>
        <p:spPr>
          <a:xfrm>
            <a:off x="4408355" y="2146714"/>
            <a:ext cx="2565822" cy="2565822"/>
          </a:xfrm>
          <a:custGeom>
            <a:avLst/>
            <a:gdLst>
              <a:gd name="connsiteX0" fmla="*/ 1282911 w 2565822"/>
              <a:gd name="connsiteY0" fmla="*/ 0 h 2565822"/>
              <a:gd name="connsiteX1" fmla="*/ 2565822 w 2565822"/>
              <a:gd name="connsiteY1" fmla="*/ 1282911 h 2565822"/>
              <a:gd name="connsiteX2" fmla="*/ 1282911 w 2565822"/>
              <a:gd name="connsiteY2" fmla="*/ 2565822 h 2565822"/>
              <a:gd name="connsiteX3" fmla="*/ 0 w 2565822"/>
              <a:gd name="connsiteY3" fmla="*/ 1282911 h 2565822"/>
              <a:gd name="connsiteX4" fmla="*/ 1282911 w 2565822"/>
              <a:gd name="connsiteY4" fmla="*/ 0 h 2565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5822" h="2565822">
                <a:moveTo>
                  <a:pt x="1282911" y="0"/>
                </a:moveTo>
                <a:cubicBezTo>
                  <a:pt x="1991443" y="0"/>
                  <a:pt x="2565822" y="574379"/>
                  <a:pt x="2565822" y="1282911"/>
                </a:cubicBezTo>
                <a:cubicBezTo>
                  <a:pt x="2565822" y="1991443"/>
                  <a:pt x="1991443" y="2565822"/>
                  <a:pt x="1282911" y="2565822"/>
                </a:cubicBezTo>
                <a:cubicBezTo>
                  <a:pt x="574379" y="2565822"/>
                  <a:pt x="0" y="1991443"/>
                  <a:pt x="0" y="1282911"/>
                </a:cubicBezTo>
                <a:cubicBezTo>
                  <a:pt x="0" y="574379"/>
                  <a:pt x="574379" y="0"/>
                  <a:pt x="1282911"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Tree>
    <p:extLst>
      <p:ext uri="{BB962C8B-B14F-4D97-AF65-F5344CB8AC3E}">
        <p14:creationId xmlns:p14="http://schemas.microsoft.com/office/powerpoint/2010/main" val="4887253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4" name="Picture Placeholder 2"/>
          <p:cNvSpPr>
            <a:spLocks noGrp="1"/>
          </p:cNvSpPr>
          <p:nvPr>
            <p:ph type="pic" sz="quarter" idx="14"/>
          </p:nvPr>
        </p:nvSpPr>
        <p:spPr>
          <a:xfrm>
            <a:off x="720437" y="720435"/>
            <a:ext cx="3643745" cy="4017817"/>
          </a:xfrm>
          <a:prstGeom prst="roundRect">
            <a:avLst>
              <a:gd name="adj" fmla="val 4114"/>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1569176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6" name="Picture Placeholder 2"/>
          <p:cNvSpPr>
            <a:spLocks noGrp="1"/>
          </p:cNvSpPr>
          <p:nvPr>
            <p:ph type="pic" sz="quarter" idx="15"/>
          </p:nvPr>
        </p:nvSpPr>
        <p:spPr>
          <a:xfrm>
            <a:off x="6400800" y="3594099"/>
            <a:ext cx="4648200" cy="2781299"/>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7" name="Picture Placeholder 2"/>
          <p:cNvSpPr>
            <a:spLocks noGrp="1"/>
          </p:cNvSpPr>
          <p:nvPr>
            <p:ph type="pic" sz="quarter" idx="16"/>
          </p:nvPr>
        </p:nvSpPr>
        <p:spPr>
          <a:xfrm>
            <a:off x="1270000" y="3594099"/>
            <a:ext cx="4648200" cy="2781299"/>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04860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4" name="Picture Placeholder 2"/>
          <p:cNvSpPr>
            <a:spLocks noGrp="1"/>
          </p:cNvSpPr>
          <p:nvPr>
            <p:ph type="pic" sz="quarter" idx="16"/>
          </p:nvPr>
        </p:nvSpPr>
        <p:spPr>
          <a:xfrm>
            <a:off x="928254" y="1"/>
            <a:ext cx="3574473" cy="5929744"/>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7333910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6" name="Picture Placeholder 2"/>
          <p:cNvSpPr>
            <a:spLocks noGrp="1"/>
          </p:cNvSpPr>
          <p:nvPr>
            <p:ph type="pic" sz="quarter" idx="16"/>
          </p:nvPr>
        </p:nvSpPr>
        <p:spPr>
          <a:xfrm>
            <a:off x="4924233" y="2313707"/>
            <a:ext cx="2349403" cy="364374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7" name="Picture Placeholder 2"/>
          <p:cNvSpPr>
            <a:spLocks noGrp="1"/>
          </p:cNvSpPr>
          <p:nvPr>
            <p:ph type="pic" sz="quarter" idx="17"/>
          </p:nvPr>
        </p:nvSpPr>
        <p:spPr>
          <a:xfrm>
            <a:off x="900548" y="900543"/>
            <a:ext cx="3380508" cy="5056910"/>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5461271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Title Slide">
    <p:spTree>
      <p:nvGrpSpPr>
        <p:cNvPr id="1" name=""/>
        <p:cNvGrpSpPr/>
        <p:nvPr/>
      </p:nvGrpSpPr>
      <p:grpSpPr>
        <a:xfrm>
          <a:off x="0" y="0"/>
          <a:ext cx="0" cy="0"/>
          <a:chOff x="0" y="0"/>
          <a:chExt cx="0" cy="0"/>
        </a:xfrm>
      </p:grpSpPr>
      <p:sp>
        <p:nvSpPr>
          <p:cNvPr id="8" name="Picture Placeholder 2"/>
          <p:cNvSpPr>
            <a:spLocks noGrp="1"/>
          </p:cNvSpPr>
          <p:nvPr>
            <p:ph type="pic" sz="quarter" idx="17"/>
          </p:nvPr>
        </p:nvSpPr>
        <p:spPr>
          <a:xfrm>
            <a:off x="795575" y="795577"/>
            <a:ext cx="3533616" cy="2470138"/>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9" name="Picture Placeholder 2"/>
          <p:cNvSpPr>
            <a:spLocks noGrp="1"/>
          </p:cNvSpPr>
          <p:nvPr>
            <p:ph type="pic" sz="quarter" idx="18"/>
          </p:nvPr>
        </p:nvSpPr>
        <p:spPr>
          <a:xfrm>
            <a:off x="4329191" y="795577"/>
            <a:ext cx="3533616" cy="2470138"/>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0" name="Picture Placeholder 2"/>
          <p:cNvSpPr>
            <a:spLocks noGrp="1"/>
          </p:cNvSpPr>
          <p:nvPr>
            <p:ph type="pic" sz="quarter" idx="19"/>
          </p:nvPr>
        </p:nvSpPr>
        <p:spPr>
          <a:xfrm>
            <a:off x="7862807" y="795577"/>
            <a:ext cx="3533616" cy="2470138"/>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802557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6_Title Slide">
    <p:spTree>
      <p:nvGrpSpPr>
        <p:cNvPr id="1" name=""/>
        <p:cNvGrpSpPr/>
        <p:nvPr/>
      </p:nvGrpSpPr>
      <p:grpSpPr>
        <a:xfrm>
          <a:off x="0" y="0"/>
          <a:ext cx="0" cy="0"/>
          <a:chOff x="0" y="0"/>
          <a:chExt cx="0" cy="0"/>
        </a:xfrm>
      </p:grpSpPr>
      <p:sp>
        <p:nvSpPr>
          <p:cNvPr id="10" name="Picture Placeholder 2"/>
          <p:cNvSpPr>
            <a:spLocks noGrp="1"/>
          </p:cNvSpPr>
          <p:nvPr>
            <p:ph type="pic" sz="quarter" idx="17"/>
          </p:nvPr>
        </p:nvSpPr>
        <p:spPr>
          <a:xfrm>
            <a:off x="304801" y="0"/>
            <a:ext cx="2535936" cy="3755136"/>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1" name="Picture Placeholder 2"/>
          <p:cNvSpPr>
            <a:spLocks noGrp="1"/>
          </p:cNvSpPr>
          <p:nvPr>
            <p:ph type="pic" sz="quarter" idx="18"/>
          </p:nvPr>
        </p:nvSpPr>
        <p:spPr>
          <a:xfrm>
            <a:off x="304801" y="4059936"/>
            <a:ext cx="2535936" cy="2798064"/>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2" name="Picture Placeholder 2"/>
          <p:cNvSpPr>
            <a:spLocks noGrp="1"/>
          </p:cNvSpPr>
          <p:nvPr>
            <p:ph type="pic" sz="quarter" idx="19"/>
          </p:nvPr>
        </p:nvSpPr>
        <p:spPr>
          <a:xfrm>
            <a:off x="3145535" y="2536448"/>
            <a:ext cx="2535937" cy="4321552"/>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3" name="Picture Placeholder 2"/>
          <p:cNvSpPr>
            <a:spLocks noGrp="1"/>
          </p:cNvSpPr>
          <p:nvPr>
            <p:ph type="pic" sz="quarter" idx="20"/>
          </p:nvPr>
        </p:nvSpPr>
        <p:spPr>
          <a:xfrm>
            <a:off x="3145535" y="1"/>
            <a:ext cx="2535937" cy="2231646"/>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46050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4" name="Picture Placeholder 2"/>
          <p:cNvSpPr>
            <a:spLocks noGrp="1"/>
          </p:cNvSpPr>
          <p:nvPr>
            <p:ph type="pic" sz="quarter" idx="16"/>
          </p:nvPr>
        </p:nvSpPr>
        <p:spPr>
          <a:xfrm>
            <a:off x="7218217" y="0"/>
            <a:ext cx="4170219" cy="6857999"/>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8742821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4" name="Picture Placeholder 2"/>
          <p:cNvSpPr>
            <a:spLocks noGrp="1"/>
          </p:cNvSpPr>
          <p:nvPr>
            <p:ph type="pic" sz="quarter" idx="16"/>
          </p:nvPr>
        </p:nvSpPr>
        <p:spPr>
          <a:xfrm>
            <a:off x="969820" y="969819"/>
            <a:ext cx="10252362" cy="4918364"/>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815729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5232588" y="0"/>
            <a:ext cx="6959411" cy="6858000"/>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3533916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Masterpage No. Right">
    <p:spTree>
      <p:nvGrpSpPr>
        <p:cNvPr id="1" name=""/>
        <p:cNvGrpSpPr/>
        <p:nvPr/>
      </p:nvGrpSpPr>
      <p:grpSpPr>
        <a:xfrm>
          <a:off x="0" y="0"/>
          <a:ext cx="0" cy="0"/>
          <a:chOff x="0" y="0"/>
          <a:chExt cx="0" cy="0"/>
        </a:xfrm>
      </p:grpSpPr>
      <p:sp>
        <p:nvSpPr>
          <p:cNvPr id="21" name="Rechteck"/>
          <p:cNvSpPr/>
          <p:nvPr/>
        </p:nvSpPr>
        <p:spPr>
          <a:xfrm rot="16200000">
            <a:off x="11098262" y="4825644"/>
            <a:ext cx="927101" cy="6351"/>
          </a:xfrm>
          <a:prstGeom prst="rect">
            <a:avLst/>
          </a:prstGeom>
          <a:solidFill>
            <a:schemeClr val="bg2">
              <a:alpha val="20000"/>
            </a:schemeClr>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a:p>
        </p:txBody>
      </p:sp>
      <p:sp>
        <p:nvSpPr>
          <p:cNvPr id="22" name="Rechteck"/>
          <p:cNvSpPr/>
          <p:nvPr/>
        </p:nvSpPr>
        <p:spPr>
          <a:xfrm rot="16200000">
            <a:off x="11098262" y="3896104"/>
            <a:ext cx="927101" cy="6351"/>
          </a:xfrm>
          <a:prstGeom prst="rect">
            <a:avLst/>
          </a:prstGeom>
          <a:solidFill>
            <a:schemeClr val="bg2">
              <a:alpha val="20000"/>
            </a:schemeClr>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a:p>
        </p:txBody>
      </p:sp>
      <p:sp>
        <p:nvSpPr>
          <p:cNvPr id="23" name="Rechteck"/>
          <p:cNvSpPr/>
          <p:nvPr/>
        </p:nvSpPr>
        <p:spPr>
          <a:xfrm rot="16200000">
            <a:off x="11098262" y="2966565"/>
            <a:ext cx="927101" cy="6351"/>
          </a:xfrm>
          <a:prstGeom prst="rect">
            <a:avLst/>
          </a:prstGeom>
          <a:solidFill>
            <a:schemeClr val="bg2">
              <a:alpha val="20000"/>
            </a:schemeClr>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a:p>
        </p:txBody>
      </p:sp>
      <p:sp>
        <p:nvSpPr>
          <p:cNvPr id="24" name="Rechteck"/>
          <p:cNvSpPr/>
          <p:nvPr/>
        </p:nvSpPr>
        <p:spPr>
          <a:xfrm rot="16200000">
            <a:off x="11098262" y="2037026"/>
            <a:ext cx="927101" cy="6351"/>
          </a:xfrm>
          <a:prstGeom prst="rect">
            <a:avLst/>
          </a:prstGeom>
          <a:solidFill>
            <a:schemeClr val="bg2">
              <a:alpha val="20000"/>
            </a:schemeClr>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a:p>
        </p:txBody>
      </p:sp>
      <p:sp>
        <p:nvSpPr>
          <p:cNvPr id="25" name="Rechteck"/>
          <p:cNvSpPr/>
          <p:nvPr/>
        </p:nvSpPr>
        <p:spPr>
          <a:xfrm rot="16200000">
            <a:off x="11098262" y="1107486"/>
            <a:ext cx="927101" cy="6351"/>
          </a:xfrm>
          <a:prstGeom prst="rect">
            <a:avLst/>
          </a:prstGeom>
          <a:solidFill>
            <a:schemeClr val="bg2">
              <a:alpha val="20000"/>
            </a:schemeClr>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a:p>
        </p:txBody>
      </p:sp>
      <p:sp>
        <p:nvSpPr>
          <p:cNvPr id="26" name="Rechteck"/>
          <p:cNvSpPr/>
          <p:nvPr/>
        </p:nvSpPr>
        <p:spPr>
          <a:xfrm rot="16200000">
            <a:off x="11098262" y="5756275"/>
            <a:ext cx="927101" cy="6350"/>
          </a:xfrm>
          <a:prstGeom prst="rect">
            <a:avLst/>
          </a:prstGeom>
          <a:solidFill>
            <a:schemeClr val="bg2">
              <a:alpha val="20000"/>
            </a:schemeClr>
          </a:solidFill>
          <a:ln w="12700">
            <a:miter lim="400000"/>
          </a:ln>
        </p:spPr>
        <p:txBody>
          <a:bodyPr lIns="25400" tIns="25400" rIns="25400" bIns="25400" anchor="ctr"/>
          <a:lstStyle/>
          <a:p>
            <a:pPr>
              <a:spcBef>
                <a:spcPts val="1000"/>
              </a:spcBef>
              <a:defRPr>
                <a:latin typeface="IBM Plex Sans Regular"/>
                <a:ea typeface="IBM Plex Sans Regular"/>
                <a:cs typeface="IBM Plex Sans Regular"/>
                <a:sym typeface="IBM Plex Sans Regular"/>
              </a:defRPr>
            </a:pPr>
            <a:endParaRPr/>
          </a:p>
        </p:txBody>
      </p:sp>
    </p:spTree>
    <p:extLst>
      <p:ext uri="{BB962C8B-B14F-4D97-AF65-F5344CB8AC3E}">
        <p14:creationId xmlns:p14="http://schemas.microsoft.com/office/powerpoint/2010/main" val="2123381083"/>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ver Slide layout">
    <p:bg>
      <p:bgPr>
        <a:blipFill>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1D07C63C-30F8-B74C-9E8E-5A6063BADCFD}"/>
              </a:ext>
            </a:extLst>
          </p:cNvPr>
          <p:cNvSpPr>
            <a:spLocks noGrp="1"/>
          </p:cNvSpPr>
          <p:nvPr>
            <p:ph type="body" sz="quarter" idx="10" hasCustomPrompt="1"/>
          </p:nvPr>
        </p:nvSpPr>
        <p:spPr>
          <a:xfrm>
            <a:off x="2888679" y="3392728"/>
            <a:ext cx="6414643" cy="1440161"/>
          </a:xfrm>
          <a:prstGeom prst="rect">
            <a:avLst/>
          </a:prstGeom>
          <a:noFill/>
        </p:spPr>
        <p:txBody>
          <a:bodyPr anchor="ctr"/>
          <a:lstStyle>
            <a:lvl1pPr marL="0" indent="0" algn="ctr">
              <a:lnSpc>
                <a:spcPct val="100000"/>
              </a:lnSpc>
              <a:buNone/>
              <a:defRPr b="0" i="0" baseline="0">
                <a:solidFill>
                  <a:schemeClr val="bg1"/>
                </a:solidFill>
                <a:latin typeface="Helvetica Regular" pitchFamily="2" charset="0"/>
                <a:cs typeface="Arial" pitchFamily="34" charset="0"/>
              </a:defRPr>
            </a:lvl1pPr>
          </a:lstStyle>
          <a:p>
            <a:r>
              <a:rPr lang="en-US" altLang="ko-KR">
                <a:ea typeface="맑은 고딕" pitchFamily="50" charset="-127"/>
              </a:rPr>
              <a:t>HEADER</a:t>
            </a:r>
            <a:br>
              <a:rPr lang="en-US" altLang="ko-KR">
                <a:ea typeface="맑은 고딕" pitchFamily="50" charset="-127"/>
              </a:rPr>
            </a:br>
            <a:r>
              <a:rPr lang="en-US" altLang="ko-KR">
                <a:ea typeface="맑은 고딕" pitchFamily="50" charset="-127"/>
              </a:rPr>
              <a:t>GOES HERE</a:t>
            </a:r>
            <a:endParaRPr lang="en-US" altLang="ko-KR"/>
          </a:p>
        </p:txBody>
      </p:sp>
      <p:sp>
        <p:nvSpPr>
          <p:cNvPr id="5" name="Text Placeholder 9">
            <a:extLst>
              <a:ext uri="{FF2B5EF4-FFF2-40B4-BE49-F238E27FC236}">
                <a16:creationId xmlns:a16="http://schemas.microsoft.com/office/drawing/2014/main" id="{0A1659C8-D305-A844-ADD8-1ED1AC61FAF4}"/>
              </a:ext>
            </a:extLst>
          </p:cNvPr>
          <p:cNvSpPr>
            <a:spLocks noGrp="1"/>
          </p:cNvSpPr>
          <p:nvPr>
            <p:ph type="body" sz="quarter" idx="11" hasCustomPrompt="1"/>
          </p:nvPr>
        </p:nvSpPr>
        <p:spPr>
          <a:xfrm>
            <a:off x="2888679" y="4928897"/>
            <a:ext cx="6414643" cy="651755"/>
          </a:xfrm>
          <a:prstGeom prst="rect">
            <a:avLst/>
          </a:prstGeom>
          <a:noFill/>
        </p:spPr>
        <p:txBody>
          <a:bodyPr anchor="ctr"/>
          <a:lstStyle>
            <a:lvl1pPr marL="0" indent="0" algn="ctr">
              <a:spcBef>
                <a:spcPts val="0"/>
              </a:spcBef>
              <a:buNone/>
              <a:defRPr sz="1867" b="0" i="0" baseline="0">
                <a:solidFill>
                  <a:schemeClr val="bg1"/>
                </a:solidFill>
                <a:latin typeface="Helvetica Regular" pitchFamily="2" charset="0"/>
                <a:cs typeface="Arial" pitchFamily="34" charset="0"/>
              </a:defRPr>
            </a:lvl1pPr>
          </a:lstStyle>
          <a:p>
            <a:pPr>
              <a:spcBef>
                <a:spcPts val="0"/>
              </a:spcBef>
              <a:defRPr/>
            </a:pPr>
            <a:r>
              <a:rPr lang="en-US" altLang="ko-KR" b="1"/>
              <a:t>INSERT THE TITLE </a:t>
            </a:r>
          </a:p>
          <a:p>
            <a:pPr>
              <a:spcBef>
                <a:spcPts val="0"/>
              </a:spcBef>
              <a:defRPr/>
            </a:pPr>
            <a:r>
              <a:rPr lang="en-US" altLang="ko-KR" b="1"/>
              <a:t>OF YOUR PRESENTATION HERE</a:t>
            </a:r>
            <a:endParaRPr lang="en-US" altLang="ko-KR"/>
          </a:p>
        </p:txBody>
      </p:sp>
    </p:spTree>
    <p:extLst>
      <p:ext uri="{BB962C8B-B14F-4D97-AF65-F5344CB8AC3E}">
        <p14:creationId xmlns:p14="http://schemas.microsoft.com/office/powerpoint/2010/main" val="35415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3_Title Slide">
  <p:cSld name="29_Title Slide">
    <p:spTree>
      <p:nvGrpSpPr>
        <p:cNvPr id="1" name="Shape 15"/>
        <p:cNvGrpSpPr/>
        <p:nvPr/>
      </p:nvGrpSpPr>
      <p:grpSpPr>
        <a:xfrm>
          <a:off x="0" y="0"/>
          <a:ext cx="0" cy="0"/>
          <a:chOff x="0" y="0"/>
          <a:chExt cx="0" cy="0"/>
        </a:xfrm>
      </p:grpSpPr>
      <p:sp>
        <p:nvSpPr>
          <p:cNvPr id="16" name="Google Shape;16;p17"/>
          <p:cNvSpPr>
            <a:spLocks noGrp="1"/>
          </p:cNvSpPr>
          <p:nvPr>
            <p:ph type="pic" idx="2"/>
          </p:nvPr>
        </p:nvSpPr>
        <p:spPr>
          <a:xfrm>
            <a:off x="685802" y="685800"/>
            <a:ext cx="4855682" cy="5486400"/>
          </a:xfrm>
          <a:prstGeom prst="roundRect">
            <a:avLst>
              <a:gd name="adj" fmla="val 3426"/>
            </a:avLst>
          </a:prstGeom>
          <a:solidFill>
            <a:schemeClr val="lt1"/>
          </a:solidFill>
          <a:ln>
            <a:noFill/>
          </a:ln>
        </p:spPr>
      </p:sp>
    </p:spTree>
    <p:extLst>
      <p:ext uri="{BB962C8B-B14F-4D97-AF65-F5344CB8AC3E}">
        <p14:creationId xmlns:p14="http://schemas.microsoft.com/office/powerpoint/2010/main" val="315915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 Master Layout">
  <p:cSld name="1_4 Master Layout">
    <p:spTree>
      <p:nvGrpSpPr>
        <p:cNvPr id="1" name="Shape 17"/>
        <p:cNvGrpSpPr/>
        <p:nvPr/>
      </p:nvGrpSpPr>
      <p:grpSpPr>
        <a:xfrm>
          <a:off x="0" y="0"/>
          <a:ext cx="0" cy="0"/>
          <a:chOff x="0" y="0"/>
          <a:chExt cx="0" cy="0"/>
        </a:xfrm>
      </p:grpSpPr>
      <p:sp>
        <p:nvSpPr>
          <p:cNvPr id="18" name="Google Shape;18;p18"/>
          <p:cNvSpPr>
            <a:spLocks noGrp="1"/>
          </p:cNvSpPr>
          <p:nvPr>
            <p:ph type="pic" idx="2"/>
          </p:nvPr>
        </p:nvSpPr>
        <p:spPr>
          <a:xfrm>
            <a:off x="506123" y="482600"/>
            <a:ext cx="4988375" cy="3238500"/>
          </a:xfrm>
          <a:prstGeom prst="rect">
            <a:avLst/>
          </a:prstGeom>
          <a:solidFill>
            <a:schemeClr val="lt1"/>
          </a:solidFill>
          <a:ln>
            <a:noFill/>
          </a:ln>
        </p:spPr>
      </p:sp>
    </p:spTree>
    <p:extLst>
      <p:ext uri="{BB962C8B-B14F-4D97-AF65-F5344CB8AC3E}">
        <p14:creationId xmlns:p14="http://schemas.microsoft.com/office/powerpoint/2010/main" val="38513957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ver Slide layout">
  <p:cSld name="1_Cover Slide layout">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19"/>
          <p:cNvSpPr txBox="1">
            <a:spLocks noGrp="1"/>
          </p:cNvSpPr>
          <p:nvPr>
            <p:ph type="body" idx="1"/>
          </p:nvPr>
        </p:nvSpPr>
        <p:spPr>
          <a:xfrm>
            <a:off x="2888679" y="3392728"/>
            <a:ext cx="6414643" cy="1440161"/>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1000"/>
              </a:spcBef>
              <a:spcAft>
                <a:spcPts val="0"/>
              </a:spcAft>
              <a:buClr>
                <a:schemeClr val="lt1"/>
              </a:buClr>
              <a:buSzPts val="2800"/>
              <a:buNone/>
              <a:defRPr b="0"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19"/>
          <p:cNvSpPr txBox="1">
            <a:spLocks noGrp="1"/>
          </p:cNvSpPr>
          <p:nvPr>
            <p:ph type="body" idx="2"/>
          </p:nvPr>
        </p:nvSpPr>
        <p:spPr>
          <a:xfrm>
            <a:off x="2888679" y="4928897"/>
            <a:ext cx="6414643" cy="651755"/>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0"/>
              </a:spcBef>
              <a:spcAft>
                <a:spcPts val="0"/>
              </a:spcAft>
              <a:buClr>
                <a:schemeClr val="lt1"/>
              </a:buClr>
              <a:buSzPts val="1867"/>
              <a:buNone/>
              <a:defRPr sz="1867" b="0"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40700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685802" y="685800"/>
            <a:ext cx="4855682" cy="5486400"/>
          </a:xfrm>
          <a:prstGeom prst="roundRect">
            <a:avLst>
              <a:gd name="adj" fmla="val 3426"/>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996252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705079" y="4241077"/>
            <a:ext cx="1269496" cy="1269496"/>
          </a:xfrm>
          <a:custGeom>
            <a:avLst/>
            <a:gdLst>
              <a:gd name="connsiteX0" fmla="*/ 634748 w 1269496"/>
              <a:gd name="connsiteY0" fmla="*/ 0 h 1269496"/>
              <a:gd name="connsiteX1" fmla="*/ 1269496 w 1269496"/>
              <a:gd name="connsiteY1" fmla="*/ 634748 h 1269496"/>
              <a:gd name="connsiteX2" fmla="*/ 634748 w 1269496"/>
              <a:gd name="connsiteY2" fmla="*/ 1269496 h 1269496"/>
              <a:gd name="connsiteX3" fmla="*/ 0 w 1269496"/>
              <a:gd name="connsiteY3" fmla="*/ 634748 h 1269496"/>
              <a:gd name="connsiteX4" fmla="*/ 634748 w 1269496"/>
              <a:gd name="connsiteY4" fmla="*/ 0 h 1269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496" h="1269496">
                <a:moveTo>
                  <a:pt x="634748" y="0"/>
                </a:moveTo>
                <a:cubicBezTo>
                  <a:pt x="985310" y="0"/>
                  <a:pt x="1269496" y="284186"/>
                  <a:pt x="1269496" y="634748"/>
                </a:cubicBezTo>
                <a:cubicBezTo>
                  <a:pt x="1269496" y="985310"/>
                  <a:pt x="985310" y="1269496"/>
                  <a:pt x="634748" y="1269496"/>
                </a:cubicBezTo>
                <a:cubicBezTo>
                  <a:pt x="284186" y="1269496"/>
                  <a:pt x="0" y="985310"/>
                  <a:pt x="0" y="634748"/>
                </a:cubicBezTo>
                <a:cubicBezTo>
                  <a:pt x="0" y="284186"/>
                  <a:pt x="284186" y="0"/>
                  <a:pt x="634748"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1" name="Picture Placeholder 2"/>
          <p:cNvSpPr>
            <a:spLocks noGrp="1"/>
          </p:cNvSpPr>
          <p:nvPr>
            <p:ph type="pic" sz="quarter" idx="10"/>
          </p:nvPr>
        </p:nvSpPr>
        <p:spPr>
          <a:xfrm>
            <a:off x="6907576" y="4021158"/>
            <a:ext cx="2223569" cy="2297016"/>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2" name="Picture Placeholder 2"/>
          <p:cNvSpPr>
            <a:spLocks noGrp="1"/>
          </p:cNvSpPr>
          <p:nvPr>
            <p:ph type="pic" sz="quarter" idx="11"/>
          </p:nvPr>
        </p:nvSpPr>
        <p:spPr>
          <a:xfrm>
            <a:off x="9430035" y="4021158"/>
            <a:ext cx="2223569" cy="2297016"/>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3" name="Picture Placeholder 2"/>
          <p:cNvSpPr>
            <a:spLocks noGrp="1"/>
          </p:cNvSpPr>
          <p:nvPr>
            <p:ph type="pic" sz="quarter" idx="12"/>
          </p:nvPr>
        </p:nvSpPr>
        <p:spPr>
          <a:xfrm>
            <a:off x="6907577" y="1244906"/>
            <a:ext cx="4746028" cy="2478795"/>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1642357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Picture Placeholder 2"/>
          <p:cNvSpPr>
            <a:spLocks noGrp="1"/>
          </p:cNvSpPr>
          <p:nvPr>
            <p:ph type="pic" sz="quarter" idx="10"/>
          </p:nvPr>
        </p:nvSpPr>
        <p:spPr>
          <a:xfrm>
            <a:off x="597110" y="3727552"/>
            <a:ext cx="3128041" cy="2533338"/>
          </a:xfrm>
          <a:prstGeom prst="roundRect">
            <a:avLst>
              <a:gd name="adj" fmla="val 6810"/>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7" name="Picture Placeholder 2"/>
          <p:cNvSpPr>
            <a:spLocks noGrp="1"/>
          </p:cNvSpPr>
          <p:nvPr>
            <p:ph type="pic" sz="quarter" idx="11"/>
          </p:nvPr>
        </p:nvSpPr>
        <p:spPr>
          <a:xfrm>
            <a:off x="597110" y="597107"/>
            <a:ext cx="3128041" cy="2533338"/>
          </a:xfrm>
          <a:prstGeom prst="roundRect">
            <a:avLst>
              <a:gd name="adj" fmla="val 6810"/>
            </a:avLst>
          </a:prstGeo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438178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Picture Placeholder 2"/>
          <p:cNvSpPr>
            <a:spLocks noGrp="1"/>
          </p:cNvSpPr>
          <p:nvPr>
            <p:ph type="pic" sz="quarter" idx="10"/>
          </p:nvPr>
        </p:nvSpPr>
        <p:spPr>
          <a:xfrm>
            <a:off x="7907866" y="0"/>
            <a:ext cx="4284133" cy="5604933"/>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39148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6947962" y="903588"/>
            <a:ext cx="1363852" cy="1363852"/>
          </a:xfrm>
          <a:custGeom>
            <a:avLst/>
            <a:gdLst>
              <a:gd name="connsiteX0" fmla="*/ 681926 w 1363852"/>
              <a:gd name="connsiteY0" fmla="*/ 0 h 1363852"/>
              <a:gd name="connsiteX1" fmla="*/ 1363852 w 1363852"/>
              <a:gd name="connsiteY1" fmla="*/ 681926 h 1363852"/>
              <a:gd name="connsiteX2" fmla="*/ 681926 w 1363852"/>
              <a:gd name="connsiteY2" fmla="*/ 1363852 h 1363852"/>
              <a:gd name="connsiteX3" fmla="*/ 0 w 1363852"/>
              <a:gd name="connsiteY3" fmla="*/ 681926 h 1363852"/>
              <a:gd name="connsiteX4" fmla="*/ 681926 w 1363852"/>
              <a:gd name="connsiteY4" fmla="*/ 0 h 1363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52" h="1363852">
                <a:moveTo>
                  <a:pt x="681926" y="0"/>
                </a:moveTo>
                <a:cubicBezTo>
                  <a:pt x="1058543" y="0"/>
                  <a:pt x="1363852" y="305309"/>
                  <a:pt x="1363852" y="681926"/>
                </a:cubicBezTo>
                <a:cubicBezTo>
                  <a:pt x="1363852" y="1058543"/>
                  <a:pt x="1058543" y="1363852"/>
                  <a:pt x="681926" y="1363852"/>
                </a:cubicBezTo>
                <a:cubicBezTo>
                  <a:pt x="305309" y="1363852"/>
                  <a:pt x="0" y="1058543"/>
                  <a:pt x="0" y="681926"/>
                </a:cubicBezTo>
                <a:cubicBezTo>
                  <a:pt x="0" y="305309"/>
                  <a:pt x="305309" y="0"/>
                  <a:pt x="68192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0" name="Picture Placeholder 9"/>
          <p:cNvSpPr>
            <a:spLocks noGrp="1"/>
          </p:cNvSpPr>
          <p:nvPr>
            <p:ph type="pic" sz="quarter" idx="12"/>
          </p:nvPr>
        </p:nvSpPr>
        <p:spPr>
          <a:xfrm>
            <a:off x="6947962" y="2881152"/>
            <a:ext cx="1363852" cy="1363852"/>
          </a:xfrm>
          <a:custGeom>
            <a:avLst/>
            <a:gdLst>
              <a:gd name="connsiteX0" fmla="*/ 681926 w 1363852"/>
              <a:gd name="connsiteY0" fmla="*/ 0 h 1363852"/>
              <a:gd name="connsiteX1" fmla="*/ 1363852 w 1363852"/>
              <a:gd name="connsiteY1" fmla="*/ 681926 h 1363852"/>
              <a:gd name="connsiteX2" fmla="*/ 681926 w 1363852"/>
              <a:gd name="connsiteY2" fmla="*/ 1363852 h 1363852"/>
              <a:gd name="connsiteX3" fmla="*/ 0 w 1363852"/>
              <a:gd name="connsiteY3" fmla="*/ 681926 h 1363852"/>
              <a:gd name="connsiteX4" fmla="*/ 681926 w 1363852"/>
              <a:gd name="connsiteY4" fmla="*/ 0 h 1363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52" h="1363852">
                <a:moveTo>
                  <a:pt x="681926" y="0"/>
                </a:moveTo>
                <a:cubicBezTo>
                  <a:pt x="1058543" y="0"/>
                  <a:pt x="1363852" y="305309"/>
                  <a:pt x="1363852" y="681926"/>
                </a:cubicBezTo>
                <a:cubicBezTo>
                  <a:pt x="1363852" y="1058543"/>
                  <a:pt x="1058543" y="1363852"/>
                  <a:pt x="681926" y="1363852"/>
                </a:cubicBezTo>
                <a:cubicBezTo>
                  <a:pt x="305309" y="1363852"/>
                  <a:pt x="0" y="1058543"/>
                  <a:pt x="0" y="681926"/>
                </a:cubicBezTo>
                <a:cubicBezTo>
                  <a:pt x="0" y="305309"/>
                  <a:pt x="305309" y="0"/>
                  <a:pt x="68192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
        <p:nvSpPr>
          <p:cNvPr id="11" name="Picture Placeholder 10"/>
          <p:cNvSpPr>
            <a:spLocks noGrp="1"/>
          </p:cNvSpPr>
          <p:nvPr>
            <p:ph type="pic" sz="quarter" idx="13"/>
          </p:nvPr>
        </p:nvSpPr>
        <p:spPr>
          <a:xfrm>
            <a:off x="6947962" y="4858717"/>
            <a:ext cx="1363852" cy="1363852"/>
          </a:xfrm>
          <a:custGeom>
            <a:avLst/>
            <a:gdLst>
              <a:gd name="connsiteX0" fmla="*/ 681926 w 1363852"/>
              <a:gd name="connsiteY0" fmla="*/ 0 h 1363852"/>
              <a:gd name="connsiteX1" fmla="*/ 1363852 w 1363852"/>
              <a:gd name="connsiteY1" fmla="*/ 681926 h 1363852"/>
              <a:gd name="connsiteX2" fmla="*/ 681926 w 1363852"/>
              <a:gd name="connsiteY2" fmla="*/ 1363852 h 1363852"/>
              <a:gd name="connsiteX3" fmla="*/ 0 w 1363852"/>
              <a:gd name="connsiteY3" fmla="*/ 681926 h 1363852"/>
              <a:gd name="connsiteX4" fmla="*/ 681926 w 1363852"/>
              <a:gd name="connsiteY4" fmla="*/ 0 h 1363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3852" h="1363852">
                <a:moveTo>
                  <a:pt x="681926" y="0"/>
                </a:moveTo>
                <a:cubicBezTo>
                  <a:pt x="1058543" y="0"/>
                  <a:pt x="1363852" y="305309"/>
                  <a:pt x="1363852" y="681926"/>
                </a:cubicBezTo>
                <a:cubicBezTo>
                  <a:pt x="1363852" y="1058543"/>
                  <a:pt x="1058543" y="1363852"/>
                  <a:pt x="681926" y="1363852"/>
                </a:cubicBezTo>
                <a:cubicBezTo>
                  <a:pt x="305309" y="1363852"/>
                  <a:pt x="0" y="1058543"/>
                  <a:pt x="0" y="681926"/>
                </a:cubicBezTo>
                <a:cubicBezTo>
                  <a:pt x="0" y="305309"/>
                  <a:pt x="305309" y="0"/>
                  <a:pt x="681926" y="0"/>
                </a:cubicBezTo>
                <a:close/>
              </a:path>
            </a:pathLst>
          </a:custGeom>
          <a:pattFill prst="pct20">
            <a:fgClr>
              <a:schemeClr val="tx1">
                <a:lumMod val="50000"/>
                <a:lumOff val="50000"/>
              </a:schemeClr>
            </a:fgClr>
            <a:bgClr>
              <a:schemeClr val="bg1"/>
            </a:bgClr>
          </a:pattFill>
        </p:spPr>
        <p:txBody>
          <a:bodyPr rtlCol="0">
            <a:noAutofit/>
          </a:bodyPr>
          <a:lstStyle>
            <a:lvl1pPr>
              <a:defRPr sz="1200"/>
            </a:lvl1pPr>
          </a:lstStyle>
          <a:p>
            <a:pPr lvl="0"/>
            <a:endParaRPr lang="en-US" noProof="0"/>
          </a:p>
        </p:txBody>
      </p:sp>
    </p:spTree>
    <p:extLst>
      <p:ext uri="{BB962C8B-B14F-4D97-AF65-F5344CB8AC3E}">
        <p14:creationId xmlns:p14="http://schemas.microsoft.com/office/powerpoint/2010/main" val="3754394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7781145" y="4325256"/>
            <a:ext cx="3426856" cy="1908629"/>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9" name="Picture Placeholder 2"/>
          <p:cNvSpPr>
            <a:spLocks noGrp="1"/>
          </p:cNvSpPr>
          <p:nvPr>
            <p:ph type="pic" sz="quarter" idx="11"/>
          </p:nvPr>
        </p:nvSpPr>
        <p:spPr>
          <a:xfrm>
            <a:off x="4122056" y="4325256"/>
            <a:ext cx="3426856" cy="1908629"/>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
        <p:nvSpPr>
          <p:cNvPr id="10" name="Picture Placeholder 2"/>
          <p:cNvSpPr>
            <a:spLocks noGrp="1"/>
          </p:cNvSpPr>
          <p:nvPr>
            <p:ph type="pic" sz="quarter" idx="12"/>
          </p:nvPr>
        </p:nvSpPr>
        <p:spPr>
          <a:xfrm>
            <a:off x="0" y="0"/>
            <a:ext cx="3497942" cy="6858000"/>
          </a:xfrm>
          <a:pattFill prst="pct20">
            <a:fgClr>
              <a:schemeClr val="tx1">
                <a:lumMod val="50000"/>
                <a:lumOff val="50000"/>
              </a:schemeClr>
            </a:fgClr>
            <a:bgClr>
              <a:schemeClr val="bg1"/>
            </a:bgClr>
          </a:patt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390760732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12CAB63-2F97-57B8-C257-A3B467D2D33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E0DE283-6EE9-FBFD-C6AF-F19F2CA66FA0}"/>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50FD98A-9975-4BDF-1C54-A5154A7001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Arial" panose="020B0604020202020204" pitchFamily="34" charset="0"/>
                <a:cs typeface="Arial" panose="020B0604020202020204" pitchFamily="34" charset="0"/>
              </a:defRPr>
            </a:lvl1pPr>
          </a:lstStyle>
          <a:p>
            <a:pPr>
              <a:defRPr/>
            </a:pPr>
            <a:fld id="{685A46F0-8005-4235-80EA-187B3E54C473}" type="datetimeFigureOut">
              <a:rPr lang="en-US"/>
              <a:pPr>
                <a:defRPr/>
              </a:pPr>
              <a:t>3/2/25</a:t>
            </a:fld>
            <a:endParaRPr lang="en-US"/>
          </a:p>
        </p:txBody>
      </p:sp>
      <p:sp>
        <p:nvSpPr>
          <p:cNvPr id="5" name="Footer Placeholder 4">
            <a:extLst>
              <a:ext uri="{FF2B5EF4-FFF2-40B4-BE49-F238E27FC236}">
                <a16:creationId xmlns:a16="http://schemas.microsoft.com/office/drawing/2014/main" id="{4A982F3C-D27E-D24F-790D-B184529A51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1791068-168A-5C72-D36C-0D7A3AD56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Arial" panose="020B0604020202020204" pitchFamily="34" charset="0"/>
                <a:cs typeface="Arial" panose="020B0604020202020204" pitchFamily="34" charset="0"/>
              </a:defRPr>
            </a:lvl1pPr>
          </a:lstStyle>
          <a:p>
            <a:pPr>
              <a:defRPr/>
            </a:pPr>
            <a:fld id="{9FAA5441-E3B7-4274-8D5B-79B002DD519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9" r:id="rId30"/>
    <p:sldLayoutId id="2147483804" r:id="rId31"/>
    <p:sldLayoutId id="2147483805" r:id="rId32"/>
    <p:sldLayoutId id="2147483806" r:id="rId33"/>
    <p:sldLayoutId id="2147483807" r:id="rId34"/>
  </p:sldLayoutIdLst>
  <p:txStyles>
    <p:title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3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3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
          <p:cNvSpPr/>
          <p:nvPr/>
        </p:nvSpPr>
        <p:spPr>
          <a:xfrm rot="5400000">
            <a:off x="8582819" y="3248819"/>
            <a:ext cx="6858000" cy="360362"/>
          </a:xfrm>
          <a:prstGeom prst="rect">
            <a:avLst/>
          </a:prstGeom>
          <a:solidFill>
            <a:srgbClr val="11165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0" name="Google Shape;120;p1"/>
          <p:cNvSpPr txBox="1"/>
          <p:nvPr/>
        </p:nvSpPr>
        <p:spPr>
          <a:xfrm>
            <a:off x="4746857" y="612764"/>
            <a:ext cx="6765652"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0" u="none" strike="noStrike" cap="none">
                <a:solidFill>
                  <a:srgbClr val="000000"/>
                </a:solidFill>
                <a:latin typeface="Arial"/>
                <a:ea typeface="Arial"/>
                <a:cs typeface="Arial"/>
                <a:sym typeface="Arial"/>
              </a:rPr>
              <a:t>Building the Pipeline</a:t>
            </a:r>
            <a:r>
              <a:rPr lang="en-US" sz="4000" b="0" i="0" u="none" strike="noStrike" cap="none">
                <a:solidFill>
                  <a:srgbClr val="000000"/>
                </a:solidFill>
                <a:latin typeface="Arial"/>
                <a:ea typeface="Arial"/>
                <a:cs typeface="Arial"/>
                <a:sym typeface="Arial"/>
              </a:rPr>
              <a:t>: </a:t>
            </a:r>
            <a:endParaRPr/>
          </a:p>
          <a:p>
            <a:pPr marL="0" marR="0" lvl="0" indent="0" algn="ctr" rtl="0">
              <a:spcBef>
                <a:spcPts val="0"/>
              </a:spcBef>
              <a:spcAft>
                <a:spcPts val="0"/>
              </a:spcAft>
              <a:buNone/>
            </a:pPr>
            <a:r>
              <a:rPr lang="en-US" sz="4000" b="0" i="0" u="none" strike="noStrike" cap="none">
                <a:solidFill>
                  <a:srgbClr val="000000"/>
                </a:solidFill>
                <a:latin typeface="Arial"/>
                <a:ea typeface="Arial"/>
                <a:cs typeface="Arial"/>
                <a:sym typeface="Arial"/>
              </a:rPr>
              <a:t>Encouraging Educators</a:t>
            </a:r>
            <a:endParaRPr sz="4000" b="0" i="0" u="none" strike="noStrike" cap="none">
              <a:solidFill>
                <a:schemeClr val="dk1"/>
              </a:solidFill>
              <a:latin typeface="Inter"/>
              <a:ea typeface="Inter"/>
              <a:cs typeface="Inter"/>
              <a:sym typeface="Inter"/>
            </a:endParaRPr>
          </a:p>
        </p:txBody>
      </p:sp>
      <p:pic>
        <p:nvPicPr>
          <p:cNvPr id="121" name="Google Shape;121;p1" descr="A group of people in a room&#10;&#10;AI-generated content may be incorrect."/>
          <p:cNvPicPr preferRelativeResize="0">
            <a:picLocks noGrp="1"/>
          </p:cNvPicPr>
          <p:nvPr>
            <p:ph type="pic" idx="2"/>
          </p:nvPr>
        </p:nvPicPr>
        <p:blipFill rotWithShape="1">
          <a:blip r:embed="rId3">
            <a:alphaModFix/>
          </a:blip>
          <a:srcRect l="16808" r="16807"/>
          <a:stretch/>
        </p:blipFill>
        <p:spPr>
          <a:xfrm>
            <a:off x="367309" y="827014"/>
            <a:ext cx="4478593" cy="5059829"/>
          </a:xfrm>
          <a:prstGeom prst="roundRect">
            <a:avLst>
              <a:gd name="adj" fmla="val 3426"/>
            </a:avLst>
          </a:prstGeom>
          <a:solidFill>
            <a:schemeClr val="lt1"/>
          </a:solidFill>
          <a:ln>
            <a:noFill/>
          </a:ln>
        </p:spPr>
      </p:pic>
      <p:pic>
        <p:nvPicPr>
          <p:cNvPr id="122" name="Google Shape;122;p1" descr="A blue and gold text on a black background&#10;&#10;Description automatically generated"/>
          <p:cNvPicPr preferRelativeResize="0"/>
          <p:nvPr/>
        </p:nvPicPr>
        <p:blipFill rotWithShape="1">
          <a:blip r:embed="rId4">
            <a:alphaModFix/>
          </a:blip>
          <a:srcRect/>
          <a:stretch/>
        </p:blipFill>
        <p:spPr>
          <a:xfrm>
            <a:off x="5149481" y="5430658"/>
            <a:ext cx="1496223" cy="670248"/>
          </a:xfrm>
          <a:prstGeom prst="rect">
            <a:avLst/>
          </a:prstGeom>
          <a:noFill/>
          <a:ln>
            <a:noFill/>
          </a:ln>
        </p:spPr>
      </p:pic>
      <p:sp>
        <p:nvSpPr>
          <p:cNvPr id="123" name="Google Shape;123;p1"/>
          <p:cNvSpPr txBox="1"/>
          <p:nvPr/>
        </p:nvSpPr>
        <p:spPr>
          <a:xfrm>
            <a:off x="5103636" y="2183194"/>
            <a:ext cx="6096000" cy="27699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rgbClr val="595959"/>
                </a:solidFill>
                <a:latin typeface="Arial"/>
                <a:ea typeface="Arial"/>
                <a:cs typeface="Arial"/>
                <a:sym typeface="Arial"/>
              </a:rPr>
              <a:t>Mike Kamphuis</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0" i="0" u="none" strike="noStrike" cap="none">
                <a:solidFill>
                  <a:srgbClr val="595959"/>
                </a:solidFill>
                <a:latin typeface="Arial"/>
                <a:ea typeface="Arial"/>
                <a:cs typeface="Arial"/>
                <a:sym typeface="Arial"/>
              </a:rPr>
              <a:t>Conn Selmer</a:t>
            </a:r>
            <a:endParaRPr sz="1800" b="1" i="0" u="none" strike="noStrike" cap="none">
              <a:solidFill>
                <a:srgbClr val="595959"/>
              </a:solidFill>
              <a:latin typeface="Arial"/>
              <a:ea typeface="Arial"/>
              <a:cs typeface="Arial"/>
              <a:sym typeface="Arial"/>
            </a:endParaRPr>
          </a:p>
          <a:p>
            <a:pPr marL="0" marR="0" lvl="0" indent="0" algn="ctr" rtl="0">
              <a:spcBef>
                <a:spcPts val="0"/>
              </a:spcBef>
              <a:spcAft>
                <a:spcPts val="0"/>
              </a:spcAft>
              <a:buNone/>
            </a:pPr>
            <a:endParaRPr sz="2400" b="1" i="0" u="none" strike="noStrike" cap="none">
              <a:solidFill>
                <a:srgbClr val="595959"/>
              </a:solidFill>
              <a:latin typeface="Arial"/>
              <a:ea typeface="Arial"/>
              <a:cs typeface="Arial"/>
              <a:sym typeface="Arial"/>
            </a:endParaRPr>
          </a:p>
          <a:p>
            <a:pPr marL="0" marR="0" lvl="0" indent="0" algn="ctr" rtl="0">
              <a:spcBef>
                <a:spcPts val="0"/>
              </a:spcBef>
              <a:spcAft>
                <a:spcPts val="0"/>
              </a:spcAft>
              <a:buNone/>
            </a:pPr>
            <a:r>
              <a:rPr lang="en-US" sz="2400" b="1" i="0" u="none" strike="noStrike" cap="none">
                <a:solidFill>
                  <a:srgbClr val="595959"/>
                </a:solidFill>
                <a:latin typeface="Arial"/>
                <a:ea typeface="Arial"/>
                <a:cs typeface="Arial"/>
                <a:sym typeface="Arial"/>
              </a:rPr>
              <a:t>Bob Morrison</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0" i="0" u="none" strike="noStrike" cap="none">
                <a:solidFill>
                  <a:srgbClr val="595959"/>
                </a:solidFill>
                <a:latin typeface="Arial"/>
                <a:ea typeface="Arial"/>
                <a:cs typeface="Arial"/>
                <a:sym typeface="Arial"/>
              </a:rPr>
              <a:t>Quadrant Research</a:t>
            </a:r>
            <a:endParaRPr sz="18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endParaRPr sz="2400" b="1" i="0" u="none" strike="noStrike" cap="none">
              <a:solidFill>
                <a:srgbClr val="595959"/>
              </a:solidFill>
              <a:latin typeface="Arial"/>
              <a:ea typeface="Arial"/>
              <a:cs typeface="Arial"/>
              <a:sym typeface="Arial"/>
            </a:endParaRPr>
          </a:p>
          <a:p>
            <a:pPr marL="0" marR="0" lvl="0" indent="0" algn="ctr" rtl="0">
              <a:spcBef>
                <a:spcPts val="0"/>
              </a:spcBef>
              <a:spcAft>
                <a:spcPts val="0"/>
              </a:spcAft>
              <a:buNone/>
            </a:pPr>
            <a:r>
              <a:rPr lang="en-US" sz="2400" b="1" i="0" u="none" strike="noStrike" cap="none">
                <a:solidFill>
                  <a:srgbClr val="595959"/>
                </a:solidFill>
                <a:latin typeface="Arial"/>
                <a:ea typeface="Arial"/>
                <a:cs typeface="Arial"/>
                <a:sym typeface="Arial"/>
              </a:rPr>
              <a:t>Marcia Neel</a:t>
            </a:r>
            <a:endParaRPr sz="24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0" i="0" u="none" strike="noStrike" cap="none">
                <a:solidFill>
                  <a:srgbClr val="595959"/>
                </a:solidFill>
                <a:latin typeface="Arial"/>
                <a:ea typeface="Arial"/>
                <a:cs typeface="Arial"/>
                <a:sym typeface="Arial"/>
              </a:rPr>
              <a:t>Yamaha Corporation of America</a:t>
            </a:r>
            <a:endParaRPr sz="1800" b="0" i="0" u="none" strike="noStrike" cap="none">
              <a:solidFill>
                <a:schemeClr val="dk1"/>
              </a:solidFill>
              <a:latin typeface="Calibri"/>
              <a:ea typeface="Calibri"/>
              <a:cs typeface="Calibri"/>
              <a:sym typeface="Calibri"/>
            </a:endParaRPr>
          </a:p>
        </p:txBody>
      </p:sp>
      <p:pic>
        <p:nvPicPr>
          <p:cNvPr id="124" name="Google Shape;124;p1"/>
          <p:cNvPicPr preferRelativeResize="0"/>
          <p:nvPr/>
        </p:nvPicPr>
        <p:blipFill rotWithShape="1">
          <a:blip r:embed="rId5">
            <a:alphaModFix/>
          </a:blip>
          <a:srcRect/>
          <a:stretch/>
        </p:blipFill>
        <p:spPr>
          <a:xfrm>
            <a:off x="7093467" y="5459794"/>
            <a:ext cx="2072432" cy="641112"/>
          </a:xfrm>
          <a:prstGeom prst="rect">
            <a:avLst/>
          </a:prstGeom>
          <a:noFill/>
          <a:ln>
            <a:noFill/>
          </a:ln>
        </p:spPr>
      </p:pic>
      <p:pic>
        <p:nvPicPr>
          <p:cNvPr id="125" name="Google Shape;125;p1" descr="A close-up of a logo&#10;&#10;AI-generated content may be incorrect."/>
          <p:cNvPicPr preferRelativeResize="0"/>
          <p:nvPr/>
        </p:nvPicPr>
        <p:blipFill rotWithShape="1">
          <a:blip r:embed="rId6">
            <a:alphaModFix/>
          </a:blip>
          <a:srcRect/>
          <a:stretch/>
        </p:blipFill>
        <p:spPr>
          <a:xfrm>
            <a:off x="9420664" y="5362941"/>
            <a:ext cx="2041034" cy="87935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1CB38-ED2E-1C6F-A356-9E0C2B51BA1B}"/>
            </a:ext>
          </a:extLst>
        </p:cNvPr>
        <p:cNvGrpSpPr/>
        <p:nvPr/>
      </p:nvGrpSpPr>
      <p:grpSpPr>
        <a:xfrm>
          <a:off x="0" y="0"/>
          <a:ext cx="0" cy="0"/>
          <a:chOff x="0" y="0"/>
          <a:chExt cx="0" cy="0"/>
        </a:xfrm>
      </p:grpSpPr>
      <p:pic>
        <p:nvPicPr>
          <p:cNvPr id="3" name="Picture 2" descr="A black background with white text&#10;&#10;AI-generated content may be incorrect.">
            <a:extLst>
              <a:ext uri="{FF2B5EF4-FFF2-40B4-BE49-F238E27FC236}">
                <a16:creationId xmlns:a16="http://schemas.microsoft.com/office/drawing/2014/main" id="{21FF2D9B-B443-B1CC-6BDE-12C2280DF0F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36026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7CB96-069A-FF15-714C-1A36A45DFFAB}"/>
            </a:ext>
          </a:extLst>
        </p:cNvPr>
        <p:cNvGrpSpPr/>
        <p:nvPr/>
      </p:nvGrpSpPr>
      <p:grpSpPr>
        <a:xfrm>
          <a:off x="0" y="0"/>
          <a:ext cx="0" cy="0"/>
          <a:chOff x="0" y="0"/>
          <a:chExt cx="0" cy="0"/>
        </a:xfrm>
      </p:grpSpPr>
      <p:pic>
        <p:nvPicPr>
          <p:cNvPr id="3" name="Picture 2" descr="A black background with white text&#10;&#10;AI-generated content may be incorrect.">
            <a:extLst>
              <a:ext uri="{FF2B5EF4-FFF2-40B4-BE49-F238E27FC236}">
                <a16:creationId xmlns:a16="http://schemas.microsoft.com/office/drawing/2014/main" id="{FF22121A-706F-3A66-1A44-2ACC9AD5586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9699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9BF4-0BC6-A261-3DC1-E75031D2AA09}"/>
            </a:ext>
          </a:extLst>
        </p:cNvPr>
        <p:cNvGrpSpPr/>
        <p:nvPr/>
      </p:nvGrpSpPr>
      <p:grpSpPr>
        <a:xfrm>
          <a:off x="0" y="0"/>
          <a:ext cx="0" cy="0"/>
          <a:chOff x="0" y="0"/>
          <a:chExt cx="0" cy="0"/>
        </a:xfrm>
      </p:grpSpPr>
      <p:pic>
        <p:nvPicPr>
          <p:cNvPr id="5" name="Picture 4" descr="A black background with white text&#10;&#10;AI-generated content may be incorrect.">
            <a:extLst>
              <a:ext uri="{FF2B5EF4-FFF2-40B4-BE49-F238E27FC236}">
                <a16:creationId xmlns:a16="http://schemas.microsoft.com/office/drawing/2014/main" id="{576EF09F-2804-82C5-B748-3C1471091AF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32724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42E87D9-0285-9798-E12C-AA35F71F4C0A}"/>
              </a:ext>
            </a:extLst>
          </p:cNvPr>
          <p:cNvSpPr txBox="1"/>
          <p:nvPr/>
        </p:nvSpPr>
        <p:spPr>
          <a:xfrm>
            <a:off x="847154" y="1776387"/>
            <a:ext cx="10497692" cy="4801314"/>
          </a:xfrm>
          <a:prstGeom prst="rect">
            <a:avLst/>
          </a:prstGeom>
          <a:noFill/>
        </p:spPr>
        <p:txBody>
          <a:bodyPr wrap="square" rtlCol="0">
            <a:spAutoFit/>
          </a:bodyPr>
          <a:lstStyle/>
          <a:p>
            <a:r>
              <a:rPr lang="en-US" sz="2800" dirty="0">
                <a:solidFill>
                  <a:schemeClr val="bg1"/>
                </a:solidFill>
              </a:rPr>
              <a:t>Information and resources for:</a:t>
            </a:r>
          </a:p>
          <a:p>
            <a:pPr marL="285750" lvl="4" indent="-285750">
              <a:buClr>
                <a:schemeClr val="bg1"/>
              </a:buClr>
              <a:buSzPct val="150000"/>
              <a:buFont typeface="Arial" panose="020B0604020202020204" pitchFamily="34" charset="0"/>
              <a:buChar char="•"/>
            </a:pPr>
            <a:r>
              <a:rPr lang="en-US" sz="2800" dirty="0">
                <a:solidFill>
                  <a:schemeClr val="bg1"/>
                </a:solidFill>
              </a:rPr>
              <a:t>Students, Parents, Educators, Counselors</a:t>
            </a:r>
          </a:p>
          <a:p>
            <a:endParaRPr lang="en-US" dirty="0">
              <a:solidFill>
                <a:schemeClr val="bg1"/>
              </a:solidFill>
            </a:endParaRPr>
          </a:p>
          <a:p>
            <a:r>
              <a:rPr lang="en-US" sz="2800" dirty="0">
                <a:solidFill>
                  <a:schemeClr val="bg1"/>
                </a:solidFill>
              </a:rPr>
              <a:t>Alternative Certification – Information organized by state to fully understand the process</a:t>
            </a:r>
          </a:p>
          <a:p>
            <a:endParaRPr lang="en-US" dirty="0">
              <a:solidFill>
                <a:schemeClr val="bg1"/>
              </a:solidFill>
            </a:endParaRPr>
          </a:p>
          <a:p>
            <a:r>
              <a:rPr lang="en-US" sz="2800" dirty="0">
                <a:solidFill>
                  <a:schemeClr val="bg1"/>
                </a:solidFill>
              </a:rPr>
              <a:t>Placement Tools</a:t>
            </a:r>
          </a:p>
          <a:p>
            <a:pPr marL="342900" indent="-342900">
              <a:buClr>
                <a:schemeClr val="bg1"/>
              </a:buClr>
              <a:buSzPct val="150000"/>
              <a:buFont typeface="Arial" panose="020B0604020202020204" pitchFamily="34" charset="0"/>
              <a:buChar char="•"/>
            </a:pPr>
            <a:r>
              <a:rPr lang="en-US" sz="2800" dirty="0">
                <a:solidFill>
                  <a:schemeClr val="bg1"/>
                </a:solidFill>
              </a:rPr>
              <a:t>Job Board (Newly Launched)</a:t>
            </a:r>
          </a:p>
          <a:p>
            <a:pPr marL="342900" indent="-342900">
              <a:buClr>
                <a:schemeClr val="bg1"/>
              </a:buClr>
              <a:buSzPct val="150000"/>
              <a:buFont typeface="Arial" panose="020B0604020202020204" pitchFamily="34" charset="0"/>
              <a:buChar char="•"/>
            </a:pPr>
            <a:r>
              <a:rPr lang="en-US" sz="2800" dirty="0">
                <a:solidFill>
                  <a:schemeClr val="bg1"/>
                </a:solidFill>
              </a:rPr>
              <a:t>Frontline Proactive Recruiting (Spring 2025)</a:t>
            </a:r>
          </a:p>
          <a:p>
            <a:pPr marL="342900" indent="-342900">
              <a:buClr>
                <a:schemeClr val="bg1"/>
              </a:buClr>
              <a:buSzPct val="150000"/>
              <a:buFont typeface="Arial" panose="020B0604020202020204" pitchFamily="34" charset="0"/>
              <a:buChar char="•"/>
            </a:pPr>
            <a:r>
              <a:rPr lang="en-US" sz="2800" dirty="0">
                <a:solidFill>
                  <a:schemeClr val="bg1"/>
                </a:solidFill>
              </a:rPr>
              <a:t>Direct Feed from Frontline (December 2025)</a:t>
            </a:r>
          </a:p>
          <a:p>
            <a:endParaRPr lang="en-US" dirty="0">
              <a:solidFill>
                <a:schemeClr val="bg1"/>
              </a:solidFill>
            </a:endParaRPr>
          </a:p>
          <a:p>
            <a:r>
              <a:rPr lang="en-US" sz="2800" dirty="0">
                <a:solidFill>
                  <a:schemeClr val="bg1"/>
                </a:solidFill>
              </a:rPr>
              <a:t>Mentoring Workgroup – Replicable models (Iowa/Idaho)</a:t>
            </a:r>
          </a:p>
          <a:p>
            <a:endParaRPr lang="en-US" dirty="0">
              <a:solidFill>
                <a:schemeClr val="bg1"/>
              </a:solidFill>
            </a:endParaRPr>
          </a:p>
        </p:txBody>
      </p:sp>
      <p:pic>
        <p:nvPicPr>
          <p:cNvPr id="5" name="Google Shape;157;p3">
            <a:extLst>
              <a:ext uri="{FF2B5EF4-FFF2-40B4-BE49-F238E27FC236}">
                <a16:creationId xmlns:a16="http://schemas.microsoft.com/office/drawing/2014/main" id="{E9079B1A-706C-FD1C-11B4-00559AF9CCAF}"/>
              </a:ext>
            </a:extLst>
          </p:cNvPr>
          <p:cNvPicPr preferRelativeResize="0"/>
          <p:nvPr/>
        </p:nvPicPr>
        <p:blipFill>
          <a:blip r:embed="rId2">
            <a:alphaModFix/>
          </a:blip>
          <a:stretch>
            <a:fillRect/>
          </a:stretch>
        </p:blipFill>
        <p:spPr>
          <a:xfrm>
            <a:off x="4487725" y="238975"/>
            <a:ext cx="3216553" cy="1341275"/>
          </a:xfrm>
          <a:prstGeom prst="rect">
            <a:avLst/>
          </a:prstGeom>
          <a:noFill/>
          <a:ln>
            <a:noFill/>
          </a:ln>
        </p:spPr>
      </p:pic>
      <p:pic>
        <p:nvPicPr>
          <p:cNvPr id="6" name="Google Shape;156;p3" descr="A yellow banner with black text&#10;&#10;AI-generated content may be incorrect.">
            <a:extLst>
              <a:ext uri="{FF2B5EF4-FFF2-40B4-BE49-F238E27FC236}">
                <a16:creationId xmlns:a16="http://schemas.microsoft.com/office/drawing/2014/main" id="{B73477D4-B0DE-5342-C56E-F08B7CE0B67B}"/>
              </a:ext>
            </a:extLst>
          </p:cNvPr>
          <p:cNvPicPr preferRelativeResize="0"/>
          <p:nvPr/>
        </p:nvPicPr>
        <p:blipFill rotWithShape="1">
          <a:blip r:embed="rId3">
            <a:alphaModFix/>
          </a:blip>
          <a:srcRect/>
          <a:stretch/>
        </p:blipFill>
        <p:spPr>
          <a:xfrm>
            <a:off x="764027" y="42852"/>
            <a:ext cx="3183401" cy="1733535"/>
          </a:xfrm>
          <a:prstGeom prst="rect">
            <a:avLst/>
          </a:prstGeom>
          <a:noFill/>
          <a:ln>
            <a:noFill/>
          </a:ln>
        </p:spPr>
      </p:pic>
      <p:sp>
        <p:nvSpPr>
          <p:cNvPr id="7" name="Google Shape;155;p3">
            <a:extLst>
              <a:ext uri="{FF2B5EF4-FFF2-40B4-BE49-F238E27FC236}">
                <a16:creationId xmlns:a16="http://schemas.microsoft.com/office/drawing/2014/main" id="{8DFF9F41-188B-270B-E6C7-52FD2A0AF0D4}"/>
              </a:ext>
            </a:extLst>
          </p:cNvPr>
          <p:cNvSpPr txBox="1"/>
          <p:nvPr/>
        </p:nvSpPr>
        <p:spPr>
          <a:xfrm>
            <a:off x="7465946" y="548923"/>
            <a:ext cx="4561489" cy="65357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800" dirty="0" err="1">
                <a:solidFill>
                  <a:schemeClr val="lt1"/>
                </a:solidFill>
                <a:latin typeface="Lato"/>
                <a:ea typeface="Lato"/>
                <a:cs typeface="Lato"/>
                <a:sym typeface="Lato"/>
              </a:rPr>
              <a:t>teachmusic.org</a:t>
            </a:r>
            <a:r>
              <a:rPr lang="en-US" sz="2800" dirty="0">
                <a:solidFill>
                  <a:schemeClr val="lt1"/>
                </a:solidFill>
                <a:latin typeface="Lato"/>
                <a:ea typeface="Lato"/>
                <a:cs typeface="Lato"/>
                <a:sym typeface="Lato"/>
              </a:rPr>
              <a:t> </a:t>
            </a:r>
            <a:endParaRPr dirty="0"/>
          </a:p>
        </p:txBody>
      </p:sp>
    </p:spTree>
    <p:extLst>
      <p:ext uri="{BB962C8B-B14F-4D97-AF65-F5344CB8AC3E}">
        <p14:creationId xmlns:p14="http://schemas.microsoft.com/office/powerpoint/2010/main" val="164490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2" name="TeachMusic Job Board v3">
            <a:hlinkClick r:id="" action="ppaction://media"/>
            <a:extLst>
              <a:ext uri="{FF2B5EF4-FFF2-40B4-BE49-F238E27FC236}">
                <a16:creationId xmlns:a16="http://schemas.microsoft.com/office/drawing/2014/main" id="{1E7A08EB-76B3-283E-48F2-F64B8F47A7C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47732"/>
            <a:ext cx="12192000" cy="6858000"/>
          </a:xfrm>
          <a:prstGeom prst="rect">
            <a:avLst/>
          </a:prstGeom>
        </p:spPr>
      </p:pic>
      <p:pic>
        <p:nvPicPr>
          <p:cNvPr id="4" name="Picture 3">
            <a:extLst>
              <a:ext uri="{FF2B5EF4-FFF2-40B4-BE49-F238E27FC236}">
                <a16:creationId xmlns:a16="http://schemas.microsoft.com/office/drawing/2014/main" id="{2F89DDD1-60E1-9E58-8D6E-16B2F0010831}"/>
              </a:ext>
            </a:extLst>
          </p:cNvPr>
          <p:cNvPicPr>
            <a:picLocks noChangeAspect="1"/>
          </p:cNvPicPr>
          <p:nvPr/>
        </p:nvPicPr>
        <p:blipFill>
          <a:blip r:embed="rId6"/>
          <a:stretch>
            <a:fillRect/>
          </a:stretch>
        </p:blipFill>
        <p:spPr>
          <a:xfrm>
            <a:off x="0" y="347732"/>
            <a:ext cx="12192000" cy="6161454"/>
          </a:xfrm>
          <a:prstGeom prst="rect">
            <a:avLst/>
          </a:prstGeom>
        </p:spPr>
      </p:pic>
      <p:sp>
        <p:nvSpPr>
          <p:cNvPr id="5" name="TextBox 4">
            <a:extLst>
              <a:ext uri="{FF2B5EF4-FFF2-40B4-BE49-F238E27FC236}">
                <a16:creationId xmlns:a16="http://schemas.microsoft.com/office/drawing/2014/main" id="{0C171805-0B14-00BB-4EED-35D3232EA270}"/>
              </a:ext>
            </a:extLst>
          </p:cNvPr>
          <p:cNvSpPr txBox="1"/>
          <p:nvPr/>
        </p:nvSpPr>
        <p:spPr>
          <a:xfrm>
            <a:off x="0" y="6434617"/>
            <a:ext cx="12192000" cy="733727"/>
          </a:xfrm>
          <a:prstGeom prst="rect">
            <a:avLst/>
          </a:prstGeom>
          <a:noFill/>
        </p:spPr>
        <p:txBody>
          <a:bodyPr wrap="square" rtlCol="0">
            <a:spAutoFit/>
          </a:bodyPr>
          <a:lstStyle/>
          <a:p>
            <a:pPr algn="ctr">
              <a:lnSpc>
                <a:spcPct val="150000"/>
              </a:lnSpc>
            </a:pPr>
            <a:r>
              <a:rPr lang="en-US" sz="3200" b="1" dirty="0" err="1">
                <a:solidFill>
                  <a:srgbClr val="0070C0"/>
                </a:solidFill>
                <a:latin typeface="Lato" panose="020F0502020204030203" pitchFamily="34" charset="77"/>
              </a:rPr>
              <a:t>teachmusic.org</a:t>
            </a:r>
            <a:endParaRPr lang="en-US" sz="3200" b="1" dirty="0">
              <a:solidFill>
                <a:srgbClr val="0070C0"/>
              </a:solidFill>
              <a:latin typeface="Lato" panose="020F0502020204030203" pitchFamily="34" charset="77"/>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2" name="TeachMusic Job Board v3">
            <a:hlinkClick r:id="" action="ppaction://media"/>
            <a:extLst>
              <a:ext uri="{FF2B5EF4-FFF2-40B4-BE49-F238E27FC236}">
                <a16:creationId xmlns:a16="http://schemas.microsoft.com/office/drawing/2014/main" id="{1E7A08EB-76B3-283E-48F2-F64B8F47A7C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47732"/>
            <a:ext cx="12192000" cy="6858000"/>
          </a:xfrm>
          <a:prstGeom prst="rect">
            <a:avLst/>
          </a:prstGeom>
        </p:spPr>
      </p:pic>
      <p:pic>
        <p:nvPicPr>
          <p:cNvPr id="4" name="Picture 3">
            <a:extLst>
              <a:ext uri="{FF2B5EF4-FFF2-40B4-BE49-F238E27FC236}">
                <a16:creationId xmlns:a16="http://schemas.microsoft.com/office/drawing/2014/main" id="{2F89DDD1-60E1-9E58-8D6E-16B2F0010831}"/>
              </a:ext>
            </a:extLst>
          </p:cNvPr>
          <p:cNvPicPr>
            <a:picLocks noChangeAspect="1"/>
          </p:cNvPicPr>
          <p:nvPr/>
        </p:nvPicPr>
        <p:blipFill>
          <a:blip r:embed="rId6"/>
          <a:stretch>
            <a:fillRect/>
          </a:stretch>
        </p:blipFill>
        <p:spPr>
          <a:xfrm>
            <a:off x="0" y="347732"/>
            <a:ext cx="12192000" cy="6161454"/>
          </a:xfrm>
          <a:prstGeom prst="rect">
            <a:avLst/>
          </a:prstGeom>
        </p:spPr>
      </p:pic>
      <p:sp>
        <p:nvSpPr>
          <p:cNvPr id="5" name="TextBox 4">
            <a:extLst>
              <a:ext uri="{FF2B5EF4-FFF2-40B4-BE49-F238E27FC236}">
                <a16:creationId xmlns:a16="http://schemas.microsoft.com/office/drawing/2014/main" id="{0C171805-0B14-00BB-4EED-35D3232EA270}"/>
              </a:ext>
            </a:extLst>
          </p:cNvPr>
          <p:cNvSpPr txBox="1"/>
          <p:nvPr/>
        </p:nvSpPr>
        <p:spPr>
          <a:xfrm>
            <a:off x="1" y="6596395"/>
            <a:ext cx="12192000" cy="733727"/>
          </a:xfrm>
          <a:prstGeom prst="rect">
            <a:avLst/>
          </a:prstGeom>
          <a:noFill/>
        </p:spPr>
        <p:txBody>
          <a:bodyPr wrap="square" rtlCol="0">
            <a:spAutoFit/>
          </a:bodyPr>
          <a:lstStyle/>
          <a:p>
            <a:pPr algn="ctr">
              <a:lnSpc>
                <a:spcPct val="150000"/>
              </a:lnSpc>
            </a:pPr>
            <a:r>
              <a:rPr lang="en-US" sz="3200" dirty="0" err="1">
                <a:solidFill>
                  <a:schemeClr val="tx1">
                    <a:lumMod val="50000"/>
                    <a:lumOff val="50000"/>
                  </a:schemeClr>
                </a:solidFill>
                <a:latin typeface="Lato" panose="020F0502020204030203" pitchFamily="34" charset="77"/>
              </a:rPr>
              <a:t>Teachmusic.org</a:t>
            </a:r>
            <a:endParaRPr lang="en-US" sz="3200" dirty="0">
              <a:solidFill>
                <a:schemeClr val="tx1">
                  <a:lumMod val="50000"/>
                  <a:lumOff val="50000"/>
                </a:schemeClr>
              </a:solidFill>
              <a:latin typeface="Lato" panose="020F0502020204030203" pitchFamily="34" charset="77"/>
            </a:endParaRPr>
          </a:p>
        </p:txBody>
      </p:sp>
    </p:spTree>
    <p:extLst>
      <p:ext uri="{BB962C8B-B14F-4D97-AF65-F5344CB8AC3E}">
        <p14:creationId xmlns:p14="http://schemas.microsoft.com/office/powerpoint/2010/main" val="237430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3BA4-C928-5116-F786-DBECCAF00E52}"/>
            </a:ext>
          </a:extLst>
        </p:cNvPr>
        <p:cNvGrpSpPr/>
        <p:nvPr/>
      </p:nvGrpSpPr>
      <p:grpSpPr>
        <a:xfrm>
          <a:off x="0" y="0"/>
          <a:ext cx="0" cy="0"/>
          <a:chOff x="0" y="0"/>
          <a:chExt cx="0" cy="0"/>
        </a:xfrm>
      </p:grpSpPr>
      <p:pic>
        <p:nvPicPr>
          <p:cNvPr id="5" name="Google Shape;157;p3">
            <a:extLst>
              <a:ext uri="{FF2B5EF4-FFF2-40B4-BE49-F238E27FC236}">
                <a16:creationId xmlns:a16="http://schemas.microsoft.com/office/drawing/2014/main" id="{50D3B6DE-3385-A511-9A8D-3DD2C6BB5D40}"/>
              </a:ext>
            </a:extLst>
          </p:cNvPr>
          <p:cNvPicPr preferRelativeResize="0"/>
          <p:nvPr/>
        </p:nvPicPr>
        <p:blipFill>
          <a:blip r:embed="rId2">
            <a:alphaModFix/>
          </a:blip>
          <a:stretch>
            <a:fillRect/>
          </a:stretch>
        </p:blipFill>
        <p:spPr>
          <a:xfrm>
            <a:off x="4487725" y="238975"/>
            <a:ext cx="3216553" cy="1341275"/>
          </a:xfrm>
          <a:prstGeom prst="rect">
            <a:avLst/>
          </a:prstGeom>
          <a:noFill/>
          <a:ln>
            <a:noFill/>
          </a:ln>
        </p:spPr>
      </p:pic>
      <p:pic>
        <p:nvPicPr>
          <p:cNvPr id="6" name="Google Shape;156;p3" descr="A yellow banner with black text&#10;&#10;AI-generated content may be incorrect.">
            <a:extLst>
              <a:ext uri="{FF2B5EF4-FFF2-40B4-BE49-F238E27FC236}">
                <a16:creationId xmlns:a16="http://schemas.microsoft.com/office/drawing/2014/main" id="{E39888CD-4973-1544-0EDE-348290051FAC}"/>
              </a:ext>
            </a:extLst>
          </p:cNvPr>
          <p:cNvPicPr preferRelativeResize="0"/>
          <p:nvPr/>
        </p:nvPicPr>
        <p:blipFill rotWithShape="1">
          <a:blip r:embed="rId3">
            <a:alphaModFix/>
          </a:blip>
          <a:srcRect/>
          <a:stretch/>
        </p:blipFill>
        <p:spPr>
          <a:xfrm>
            <a:off x="847154" y="42852"/>
            <a:ext cx="3183401" cy="1733535"/>
          </a:xfrm>
          <a:prstGeom prst="rect">
            <a:avLst/>
          </a:prstGeom>
          <a:noFill/>
          <a:ln>
            <a:noFill/>
          </a:ln>
        </p:spPr>
      </p:pic>
      <p:sp>
        <p:nvSpPr>
          <p:cNvPr id="7" name="Google Shape;155;p3">
            <a:extLst>
              <a:ext uri="{FF2B5EF4-FFF2-40B4-BE49-F238E27FC236}">
                <a16:creationId xmlns:a16="http://schemas.microsoft.com/office/drawing/2014/main" id="{74E2B4DA-8D3F-6CF3-58D3-5CDD1549BC09}"/>
              </a:ext>
            </a:extLst>
          </p:cNvPr>
          <p:cNvSpPr txBox="1"/>
          <p:nvPr/>
        </p:nvSpPr>
        <p:spPr>
          <a:xfrm>
            <a:off x="7465946" y="548923"/>
            <a:ext cx="4561489" cy="65357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800" dirty="0" err="1">
                <a:solidFill>
                  <a:schemeClr val="lt1"/>
                </a:solidFill>
                <a:latin typeface="Lato"/>
                <a:ea typeface="Lato"/>
                <a:cs typeface="Lato"/>
                <a:sym typeface="Lato"/>
              </a:rPr>
              <a:t>teachmusic.org</a:t>
            </a:r>
            <a:r>
              <a:rPr lang="en-US" sz="2800" dirty="0">
                <a:solidFill>
                  <a:schemeClr val="lt1"/>
                </a:solidFill>
                <a:latin typeface="Lato"/>
                <a:ea typeface="Lato"/>
                <a:cs typeface="Lato"/>
                <a:sym typeface="Lato"/>
              </a:rPr>
              <a:t> </a:t>
            </a:r>
            <a:endParaRPr dirty="0"/>
          </a:p>
        </p:txBody>
      </p:sp>
      <p:pic>
        <p:nvPicPr>
          <p:cNvPr id="2" name="Picture 1">
            <a:extLst>
              <a:ext uri="{FF2B5EF4-FFF2-40B4-BE49-F238E27FC236}">
                <a16:creationId xmlns:a16="http://schemas.microsoft.com/office/drawing/2014/main" id="{05551675-6961-BCFF-0348-5B00AAC6C4B8}"/>
              </a:ext>
            </a:extLst>
          </p:cNvPr>
          <p:cNvPicPr>
            <a:picLocks noChangeAspect="1"/>
          </p:cNvPicPr>
          <p:nvPr/>
        </p:nvPicPr>
        <p:blipFill>
          <a:blip r:embed="rId4"/>
          <a:stretch>
            <a:fillRect/>
          </a:stretch>
        </p:blipFill>
        <p:spPr>
          <a:xfrm>
            <a:off x="382462" y="2007475"/>
            <a:ext cx="3133283" cy="4030717"/>
          </a:xfrm>
          <a:prstGeom prst="rect">
            <a:avLst/>
          </a:prstGeom>
        </p:spPr>
      </p:pic>
      <p:pic>
        <p:nvPicPr>
          <p:cNvPr id="3" name="Picture 2">
            <a:extLst>
              <a:ext uri="{FF2B5EF4-FFF2-40B4-BE49-F238E27FC236}">
                <a16:creationId xmlns:a16="http://schemas.microsoft.com/office/drawing/2014/main" id="{1B44A747-0B87-0580-D131-4FCCF30FECC1}"/>
              </a:ext>
            </a:extLst>
          </p:cNvPr>
          <p:cNvPicPr>
            <a:picLocks noChangeAspect="1"/>
          </p:cNvPicPr>
          <p:nvPr/>
        </p:nvPicPr>
        <p:blipFill>
          <a:blip r:embed="rId5"/>
          <a:stretch>
            <a:fillRect/>
          </a:stretch>
        </p:blipFill>
        <p:spPr>
          <a:xfrm>
            <a:off x="4116845" y="310193"/>
            <a:ext cx="3780187" cy="2932387"/>
          </a:xfrm>
          <a:prstGeom prst="rect">
            <a:avLst/>
          </a:prstGeom>
        </p:spPr>
      </p:pic>
      <p:pic>
        <p:nvPicPr>
          <p:cNvPr id="8" name="Picture 7">
            <a:extLst>
              <a:ext uri="{FF2B5EF4-FFF2-40B4-BE49-F238E27FC236}">
                <a16:creationId xmlns:a16="http://schemas.microsoft.com/office/drawing/2014/main" id="{0A98B7A1-C2A5-C0FC-4076-1E8A543AA90C}"/>
              </a:ext>
            </a:extLst>
          </p:cNvPr>
          <p:cNvPicPr>
            <a:picLocks noChangeAspect="1"/>
          </p:cNvPicPr>
          <p:nvPr/>
        </p:nvPicPr>
        <p:blipFill>
          <a:blip r:embed="rId6"/>
          <a:stretch>
            <a:fillRect/>
          </a:stretch>
        </p:blipFill>
        <p:spPr>
          <a:xfrm>
            <a:off x="4030555" y="3641687"/>
            <a:ext cx="3952769" cy="3058525"/>
          </a:xfrm>
          <a:prstGeom prst="rect">
            <a:avLst/>
          </a:prstGeom>
        </p:spPr>
      </p:pic>
      <p:pic>
        <p:nvPicPr>
          <p:cNvPr id="9" name="Picture 8">
            <a:extLst>
              <a:ext uri="{FF2B5EF4-FFF2-40B4-BE49-F238E27FC236}">
                <a16:creationId xmlns:a16="http://schemas.microsoft.com/office/drawing/2014/main" id="{9A2EA093-9130-9889-9A80-DD5FE9F28AE2}"/>
              </a:ext>
            </a:extLst>
          </p:cNvPr>
          <p:cNvPicPr>
            <a:picLocks noChangeAspect="1"/>
          </p:cNvPicPr>
          <p:nvPr/>
        </p:nvPicPr>
        <p:blipFill>
          <a:blip r:embed="rId7"/>
          <a:stretch>
            <a:fillRect/>
          </a:stretch>
        </p:blipFill>
        <p:spPr>
          <a:xfrm>
            <a:off x="8211361" y="2344542"/>
            <a:ext cx="3674329" cy="2826407"/>
          </a:xfrm>
          <a:prstGeom prst="rect">
            <a:avLst/>
          </a:prstGeom>
        </p:spPr>
      </p:pic>
    </p:spTree>
    <p:extLst>
      <p:ext uri="{BB962C8B-B14F-4D97-AF65-F5344CB8AC3E}">
        <p14:creationId xmlns:p14="http://schemas.microsoft.com/office/powerpoint/2010/main" val="3846398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B704E-FECA-52E0-7566-81F869BBF34D}"/>
            </a:ext>
          </a:extLst>
        </p:cNvPr>
        <p:cNvGrpSpPr/>
        <p:nvPr/>
      </p:nvGrpSpPr>
      <p:grpSpPr>
        <a:xfrm>
          <a:off x="0" y="0"/>
          <a:ext cx="0" cy="0"/>
          <a:chOff x="0" y="0"/>
          <a:chExt cx="0" cy="0"/>
        </a:xfrm>
      </p:grpSpPr>
      <p:pic>
        <p:nvPicPr>
          <p:cNvPr id="2050" name="Picture 2" descr="TeachMusic">
            <a:extLst>
              <a:ext uri="{FF2B5EF4-FFF2-40B4-BE49-F238E27FC236}">
                <a16:creationId xmlns:a16="http://schemas.microsoft.com/office/drawing/2014/main" id="{4F4F4A20-1EC0-BD0A-F38D-1001CFB31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1220" y="226394"/>
            <a:ext cx="3296949" cy="13649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E3B4071-2A72-EFE9-5553-08C0F0811142}"/>
              </a:ext>
            </a:extLst>
          </p:cNvPr>
          <p:cNvSpPr txBox="1"/>
          <p:nvPr/>
        </p:nvSpPr>
        <p:spPr>
          <a:xfrm>
            <a:off x="7447090" y="553298"/>
            <a:ext cx="4561489" cy="653577"/>
          </a:xfrm>
          <a:prstGeom prst="rect">
            <a:avLst/>
          </a:prstGeom>
          <a:noFill/>
        </p:spPr>
        <p:txBody>
          <a:bodyPr wrap="square" rtlCol="0">
            <a:spAutoFit/>
          </a:bodyPr>
          <a:lstStyle/>
          <a:p>
            <a:pPr algn="ctr">
              <a:lnSpc>
                <a:spcPct val="150000"/>
              </a:lnSpc>
            </a:pPr>
            <a:r>
              <a:rPr lang="en-US" sz="2800" dirty="0" err="1">
                <a:solidFill>
                  <a:schemeClr val="bg1"/>
                </a:solidFill>
                <a:latin typeface="Lato" panose="020F0502020204030203" pitchFamily="34" charset="77"/>
              </a:rPr>
              <a:t>teachmusic.org</a:t>
            </a:r>
            <a:r>
              <a:rPr lang="en-US" sz="2800" dirty="0">
                <a:solidFill>
                  <a:schemeClr val="bg1"/>
                </a:solidFill>
                <a:latin typeface="Lato" panose="020F0502020204030203" pitchFamily="34" charset="77"/>
              </a:rPr>
              <a:t> </a:t>
            </a:r>
          </a:p>
        </p:txBody>
      </p:sp>
      <p:pic>
        <p:nvPicPr>
          <p:cNvPr id="9" name="Picture 8" descr="A yellow banner with black text&#10;&#10;AI-generated content may be incorrect.">
            <a:extLst>
              <a:ext uri="{FF2B5EF4-FFF2-40B4-BE49-F238E27FC236}">
                <a16:creationId xmlns:a16="http://schemas.microsoft.com/office/drawing/2014/main" id="{5994B643-F85B-9A9E-5721-D4343D6936BA}"/>
              </a:ext>
            </a:extLst>
          </p:cNvPr>
          <p:cNvPicPr>
            <a:picLocks noChangeAspect="1"/>
          </p:cNvPicPr>
          <p:nvPr/>
        </p:nvPicPr>
        <p:blipFill>
          <a:blip r:embed="rId4"/>
          <a:stretch>
            <a:fillRect/>
          </a:stretch>
        </p:blipFill>
        <p:spPr>
          <a:xfrm>
            <a:off x="778915" y="-20472"/>
            <a:ext cx="3183401" cy="1733535"/>
          </a:xfrm>
          <a:prstGeom prst="rect">
            <a:avLst/>
          </a:prstGeom>
        </p:spPr>
      </p:pic>
      <p:pic>
        <p:nvPicPr>
          <p:cNvPr id="3" name="Picture 2" descr="A flyer with a picture of people playing music&#10;&#10;AI-generated content may be incorrect.">
            <a:extLst>
              <a:ext uri="{FF2B5EF4-FFF2-40B4-BE49-F238E27FC236}">
                <a16:creationId xmlns:a16="http://schemas.microsoft.com/office/drawing/2014/main" id="{6183193E-10EE-7B16-0FAB-E5AF9631D394}"/>
              </a:ext>
            </a:extLst>
          </p:cNvPr>
          <p:cNvPicPr>
            <a:picLocks noChangeAspect="1"/>
          </p:cNvPicPr>
          <p:nvPr/>
        </p:nvPicPr>
        <p:blipFill>
          <a:blip r:embed="rId5"/>
          <a:stretch>
            <a:fillRect/>
          </a:stretch>
        </p:blipFill>
        <p:spPr>
          <a:xfrm>
            <a:off x="2022035" y="1713063"/>
            <a:ext cx="3725385" cy="4821086"/>
          </a:xfrm>
          <a:prstGeom prst="rect">
            <a:avLst/>
          </a:prstGeom>
        </p:spPr>
      </p:pic>
      <p:pic>
        <p:nvPicPr>
          <p:cNvPr id="10" name="Picture 9" descr="A screenshot of a website&#10;&#10;AI-generated content may be incorrect.">
            <a:extLst>
              <a:ext uri="{FF2B5EF4-FFF2-40B4-BE49-F238E27FC236}">
                <a16:creationId xmlns:a16="http://schemas.microsoft.com/office/drawing/2014/main" id="{84E6802B-6D12-018C-7AD0-06026F671FCF}"/>
              </a:ext>
            </a:extLst>
          </p:cNvPr>
          <p:cNvPicPr>
            <a:picLocks noChangeAspect="1"/>
          </p:cNvPicPr>
          <p:nvPr/>
        </p:nvPicPr>
        <p:blipFill>
          <a:blip r:embed="rId6"/>
          <a:stretch>
            <a:fillRect/>
          </a:stretch>
        </p:blipFill>
        <p:spPr>
          <a:xfrm>
            <a:off x="6358335" y="1713063"/>
            <a:ext cx="4184043" cy="4821086"/>
          </a:xfrm>
          <a:prstGeom prst="rect">
            <a:avLst/>
          </a:prstGeom>
        </p:spPr>
      </p:pic>
    </p:spTree>
    <p:extLst>
      <p:ext uri="{BB962C8B-B14F-4D97-AF65-F5344CB8AC3E}">
        <p14:creationId xmlns:p14="http://schemas.microsoft.com/office/powerpoint/2010/main" val="986668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12B95AA2-6586-E20D-72D1-6646487281D2}"/>
              </a:ext>
            </a:extLst>
          </p:cNvPr>
          <p:cNvSpPr/>
          <p:nvPr/>
        </p:nvSpPr>
        <p:spPr>
          <a:xfrm>
            <a:off x="473201" y="1572801"/>
            <a:ext cx="1076325" cy="1076325"/>
          </a:xfrm>
          <a:prstGeom prst="ellipse">
            <a:avLst/>
          </a:prstGeom>
          <a:solidFill>
            <a:srgbClr val="111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a:ext uri="{FF2B5EF4-FFF2-40B4-BE49-F238E27FC236}">
                <a16:creationId xmlns:a16="http://schemas.microsoft.com/office/drawing/2014/main" id="{68F21464-2219-BFCC-5682-C1615FE11FF3}"/>
              </a:ext>
            </a:extLst>
          </p:cNvPr>
          <p:cNvSpPr/>
          <p:nvPr/>
        </p:nvSpPr>
        <p:spPr>
          <a:xfrm>
            <a:off x="498596" y="3282664"/>
            <a:ext cx="1076325" cy="1076325"/>
          </a:xfrm>
          <a:prstGeom prst="ellipse">
            <a:avLst/>
          </a:prstGeom>
          <a:solidFill>
            <a:srgbClr val="111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Oval 7">
            <a:extLst>
              <a:ext uri="{FF2B5EF4-FFF2-40B4-BE49-F238E27FC236}">
                <a16:creationId xmlns:a16="http://schemas.microsoft.com/office/drawing/2014/main" id="{CEA40FC9-370D-C9B6-4AD5-D08A5020D2AB}"/>
              </a:ext>
            </a:extLst>
          </p:cNvPr>
          <p:cNvSpPr/>
          <p:nvPr/>
        </p:nvSpPr>
        <p:spPr>
          <a:xfrm>
            <a:off x="498596" y="4916747"/>
            <a:ext cx="1076325" cy="1076325"/>
          </a:xfrm>
          <a:prstGeom prst="ellipse">
            <a:avLst/>
          </a:prstGeom>
          <a:solidFill>
            <a:srgbClr val="111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897" name="TextBox 14">
            <a:extLst>
              <a:ext uri="{FF2B5EF4-FFF2-40B4-BE49-F238E27FC236}">
                <a16:creationId xmlns:a16="http://schemas.microsoft.com/office/drawing/2014/main" id="{0D181452-D342-654E-B832-3C2145BD7D48}"/>
              </a:ext>
            </a:extLst>
          </p:cNvPr>
          <p:cNvSpPr txBox="1">
            <a:spLocks noChangeArrowheads="1"/>
          </p:cNvSpPr>
          <p:nvPr/>
        </p:nvSpPr>
        <p:spPr bwMode="auto">
          <a:xfrm>
            <a:off x="1636955" y="1190912"/>
            <a:ext cx="35893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b="1" dirty="0">
                <a:latin typeface="Inter" panose="02000503000000020004" pitchFamily="2" charset="0"/>
                <a:ea typeface="Inter" panose="02000503000000020004" pitchFamily="2" charset="0"/>
                <a:cs typeface="Inter" panose="02000503000000020004" pitchFamily="2" charset="0"/>
              </a:rPr>
              <a:t>K-16 Initiative</a:t>
            </a:r>
          </a:p>
        </p:txBody>
      </p:sp>
      <p:sp>
        <p:nvSpPr>
          <p:cNvPr id="37898" name="TextBox 15">
            <a:extLst>
              <a:ext uri="{FF2B5EF4-FFF2-40B4-BE49-F238E27FC236}">
                <a16:creationId xmlns:a16="http://schemas.microsoft.com/office/drawing/2014/main" id="{5F35CA73-3378-4CBD-2429-E97792413B3A}"/>
              </a:ext>
            </a:extLst>
          </p:cNvPr>
          <p:cNvSpPr txBox="1">
            <a:spLocks noChangeArrowheads="1"/>
          </p:cNvSpPr>
          <p:nvPr/>
        </p:nvSpPr>
        <p:spPr bwMode="auto">
          <a:xfrm>
            <a:off x="1636955" y="1456003"/>
            <a:ext cx="430585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dirty="0">
                <a:latin typeface="Inter" panose="02000503000000020004" pitchFamily="2" charset="0"/>
                <a:ea typeface="Inter" panose="02000503000000020004" pitchFamily="2" charset="0"/>
                <a:cs typeface="Inter" panose="02000503000000020004" pitchFamily="2" charset="0"/>
              </a:rPr>
              <a:t>Music ed majors serve as role models to inspire younger students to follow the same path. Use pro-sports model to emulate. Get youngsters on campus early through Junior Conservatory Programs.</a:t>
            </a:r>
          </a:p>
        </p:txBody>
      </p:sp>
      <p:sp>
        <p:nvSpPr>
          <p:cNvPr id="37899" name="TextBox 17">
            <a:extLst>
              <a:ext uri="{FF2B5EF4-FFF2-40B4-BE49-F238E27FC236}">
                <a16:creationId xmlns:a16="http://schemas.microsoft.com/office/drawing/2014/main" id="{D68CE18A-F20B-F6A6-F50F-3E2A4269DF2F}"/>
              </a:ext>
            </a:extLst>
          </p:cNvPr>
          <p:cNvSpPr txBox="1">
            <a:spLocks noChangeArrowheads="1"/>
          </p:cNvSpPr>
          <p:nvPr/>
        </p:nvSpPr>
        <p:spPr bwMode="auto">
          <a:xfrm>
            <a:off x="1608356" y="2935621"/>
            <a:ext cx="35893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b="1" dirty="0">
                <a:latin typeface="Inter" panose="02000503000000020004" pitchFamily="2" charset="0"/>
                <a:ea typeface="Inter" panose="02000503000000020004" pitchFamily="2" charset="0"/>
                <a:cs typeface="Inter" panose="02000503000000020004" pitchFamily="2" charset="0"/>
              </a:rPr>
              <a:t>Vertical Alignment</a:t>
            </a:r>
          </a:p>
        </p:txBody>
      </p:sp>
      <p:sp>
        <p:nvSpPr>
          <p:cNvPr id="37900" name="TextBox 18">
            <a:extLst>
              <a:ext uri="{FF2B5EF4-FFF2-40B4-BE49-F238E27FC236}">
                <a16:creationId xmlns:a16="http://schemas.microsoft.com/office/drawing/2014/main" id="{264C1991-7CC7-3DFE-0A71-73ECECFE8713}"/>
              </a:ext>
            </a:extLst>
          </p:cNvPr>
          <p:cNvSpPr txBox="1">
            <a:spLocks noChangeArrowheads="1"/>
          </p:cNvSpPr>
          <p:nvPr/>
        </p:nvSpPr>
        <p:spPr bwMode="auto">
          <a:xfrm>
            <a:off x="1608356" y="3213434"/>
            <a:ext cx="4487644"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altLang="en-US" dirty="0">
                <a:latin typeface="Inter" panose="02000503000000020004" pitchFamily="2" charset="0"/>
                <a:ea typeface="Inter" panose="02000503000000020004" pitchFamily="2" charset="0"/>
                <a:cs typeface="Inter" panose="02000503000000020004" pitchFamily="2" charset="0"/>
              </a:rPr>
              <a:t>Middle School </a:t>
            </a:r>
            <a:r>
              <a:rPr lang="en-US" altLang="en-US" dirty="0">
                <a:latin typeface="Inter" panose="02000503000000020004" pitchFamily="2" charset="0"/>
                <a:ea typeface="Inter" panose="02000503000000020004" pitchFamily="2" charset="0"/>
                <a:cs typeface="Inter" panose="02000503000000020004" pitchFamily="2" charset="0"/>
                <a:sym typeface="Wingdings" pitchFamily="2" charset="2"/>
              </a:rPr>
              <a:t> High School  College</a:t>
            </a:r>
          </a:p>
          <a:p>
            <a:pPr eaLnBrk="1" hangingPunct="1"/>
            <a:r>
              <a:rPr lang="en-US" altLang="en-US" dirty="0">
                <a:latin typeface="Inter" panose="02000503000000020004" pitchFamily="2" charset="0"/>
                <a:ea typeface="Inter" panose="02000503000000020004" pitchFamily="2" charset="0"/>
                <a:cs typeface="Inter" panose="02000503000000020004" pitchFamily="2" charset="0"/>
                <a:sym typeface="Wingdings" pitchFamily="2" charset="2"/>
              </a:rPr>
              <a:t>Establish a collaboration between university and district educators to establish a music educator career pipeline. Explore how older students can better serve younger students.</a:t>
            </a:r>
          </a:p>
        </p:txBody>
      </p:sp>
      <p:sp>
        <p:nvSpPr>
          <p:cNvPr id="37901" name="TextBox 20">
            <a:extLst>
              <a:ext uri="{FF2B5EF4-FFF2-40B4-BE49-F238E27FC236}">
                <a16:creationId xmlns:a16="http://schemas.microsoft.com/office/drawing/2014/main" id="{D38852A7-FED1-6973-DF9A-257CED7157A7}"/>
              </a:ext>
            </a:extLst>
          </p:cNvPr>
          <p:cNvSpPr txBox="1">
            <a:spLocks noChangeArrowheads="1"/>
          </p:cNvSpPr>
          <p:nvPr/>
        </p:nvSpPr>
        <p:spPr bwMode="auto">
          <a:xfrm>
            <a:off x="1636956" y="4741053"/>
            <a:ext cx="4681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b="1" dirty="0">
                <a:latin typeface="Inter" panose="02000503000000020004" pitchFamily="2" charset="0"/>
                <a:ea typeface="Inter" panose="02000503000000020004" pitchFamily="2" charset="0"/>
                <a:cs typeface="Inter" panose="02000503000000020004" pitchFamily="2" charset="0"/>
              </a:rPr>
              <a:t>Expanding College Outreach and Recruitment</a:t>
            </a:r>
          </a:p>
        </p:txBody>
      </p:sp>
      <p:sp>
        <p:nvSpPr>
          <p:cNvPr id="37902" name="TextBox 21">
            <a:extLst>
              <a:ext uri="{FF2B5EF4-FFF2-40B4-BE49-F238E27FC236}">
                <a16:creationId xmlns:a16="http://schemas.microsoft.com/office/drawing/2014/main" id="{96DDE561-3585-35A2-934F-351C0FAFD580}"/>
              </a:ext>
            </a:extLst>
          </p:cNvPr>
          <p:cNvSpPr txBox="1">
            <a:spLocks noChangeArrowheads="1"/>
          </p:cNvSpPr>
          <p:nvPr/>
        </p:nvSpPr>
        <p:spPr bwMode="auto">
          <a:xfrm>
            <a:off x="1636955" y="5035148"/>
            <a:ext cx="476354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dirty="0">
                <a:latin typeface="Inter" panose="02000503000000020004" pitchFamily="2" charset="0"/>
                <a:ea typeface="Inter" panose="02000503000000020004" pitchFamily="2" charset="0"/>
                <a:cs typeface="Inter" panose="02000503000000020004" pitchFamily="2" charset="0"/>
              </a:rPr>
              <a:t>Enhance university/school district relationships</a:t>
            </a:r>
          </a:p>
          <a:p>
            <a:pPr eaLnBrk="1" hangingPunct="1"/>
            <a:r>
              <a:rPr lang="en-US" altLang="en-US" dirty="0">
                <a:latin typeface="Inter" panose="02000503000000020004" pitchFamily="2" charset="0"/>
                <a:ea typeface="Inter" panose="02000503000000020004" pitchFamily="2" charset="0"/>
                <a:cs typeface="Inter" panose="02000503000000020004" pitchFamily="2" charset="0"/>
              </a:rPr>
              <a:t>Collegiate </a:t>
            </a:r>
            <a:r>
              <a:rPr lang="en-US" altLang="en-US" dirty="0" err="1">
                <a:latin typeface="Inter" panose="02000503000000020004" pitchFamily="2" charset="0"/>
                <a:ea typeface="Inter" panose="02000503000000020004" pitchFamily="2" charset="0"/>
                <a:cs typeface="Inter" panose="02000503000000020004" pitchFamily="2" charset="0"/>
              </a:rPr>
              <a:t>NAfME</a:t>
            </a:r>
            <a:r>
              <a:rPr lang="en-US" altLang="en-US" dirty="0">
                <a:latin typeface="Inter" panose="02000503000000020004" pitchFamily="2" charset="0"/>
                <a:ea typeface="Inter" panose="02000503000000020004" pitchFamily="2" charset="0"/>
                <a:cs typeface="Inter" panose="02000503000000020004" pitchFamily="2" charset="0"/>
              </a:rPr>
              <a:t> Networking through</a:t>
            </a:r>
          </a:p>
          <a:p>
            <a:pPr eaLnBrk="1" hangingPunct="1"/>
            <a:r>
              <a:rPr lang="en-US" altLang="en-US" i="1" dirty="0">
                <a:latin typeface="Inter" panose="02000503000000020004" pitchFamily="2" charset="0"/>
                <a:ea typeface="Inter" panose="02000503000000020004" pitchFamily="2" charset="0"/>
                <a:cs typeface="Inter" panose="02000503000000020004" pitchFamily="2" charset="0"/>
              </a:rPr>
              <a:t>Shadow a Music Ed Major Day </a:t>
            </a:r>
            <a:r>
              <a:rPr lang="en-US" altLang="en-US" dirty="0">
                <a:latin typeface="Inter" panose="02000503000000020004" pitchFamily="2" charset="0"/>
                <a:ea typeface="Inter" panose="02000503000000020004" pitchFamily="2" charset="0"/>
                <a:cs typeface="Inter" panose="02000503000000020004" pitchFamily="2" charset="0"/>
              </a:rPr>
              <a:t>&amp; </a:t>
            </a:r>
            <a:r>
              <a:rPr lang="en-US" altLang="en-US" i="1" dirty="0">
                <a:latin typeface="Inter" panose="02000503000000020004" pitchFamily="2" charset="0"/>
                <a:ea typeface="Inter" panose="02000503000000020004" pitchFamily="2" charset="0"/>
                <a:cs typeface="Inter" panose="02000503000000020004" pitchFamily="2" charset="0"/>
              </a:rPr>
              <a:t>College Game Day </a:t>
            </a:r>
            <a:r>
              <a:rPr lang="en-US" altLang="en-US" dirty="0">
                <a:latin typeface="Inter" panose="02000503000000020004" pitchFamily="2" charset="0"/>
                <a:ea typeface="Inter" panose="02000503000000020004" pitchFamily="2" charset="0"/>
                <a:cs typeface="Inter" panose="02000503000000020004" pitchFamily="2" charset="0"/>
              </a:rPr>
              <a:t>event similar to how college athletes are recruited.</a:t>
            </a:r>
          </a:p>
        </p:txBody>
      </p:sp>
      <p:sp>
        <p:nvSpPr>
          <p:cNvPr id="37903" name="Freeform 22">
            <a:extLst>
              <a:ext uri="{FF2B5EF4-FFF2-40B4-BE49-F238E27FC236}">
                <a16:creationId xmlns:a16="http://schemas.microsoft.com/office/drawing/2014/main" id="{DC164BDE-11A3-CA95-DEE9-145FC1273B31}"/>
              </a:ext>
            </a:extLst>
          </p:cNvPr>
          <p:cNvSpPr>
            <a:spLocks noChangeAspect="1"/>
          </p:cNvSpPr>
          <p:nvPr/>
        </p:nvSpPr>
        <p:spPr bwMode="auto">
          <a:xfrm>
            <a:off x="790575" y="760413"/>
            <a:ext cx="576263" cy="576262"/>
          </a:xfrm>
          <a:custGeom>
            <a:avLst/>
            <a:gdLst>
              <a:gd name="T0" fmla="*/ 180975 w 304800"/>
              <a:gd name="T1" fmla="*/ 247651 h 304801"/>
              <a:gd name="T2" fmla="*/ 180975 w 304800"/>
              <a:gd name="T3" fmla="*/ 266701 h 304801"/>
              <a:gd name="T4" fmla="*/ 38100 w 304800"/>
              <a:gd name="T5" fmla="*/ 257176 h 304801"/>
              <a:gd name="T6" fmla="*/ 47625 w 304800"/>
              <a:gd name="T7" fmla="*/ 209551 h 304801"/>
              <a:gd name="T8" fmla="*/ 190500 w 304800"/>
              <a:gd name="T9" fmla="*/ 219076 h 304801"/>
              <a:gd name="T10" fmla="*/ 47625 w 304800"/>
              <a:gd name="T11" fmla="*/ 228601 h 304801"/>
              <a:gd name="T12" fmla="*/ 47625 w 304800"/>
              <a:gd name="T13" fmla="*/ 209551 h 304801"/>
              <a:gd name="T14" fmla="*/ 180975 w 304800"/>
              <a:gd name="T15" fmla="*/ 171451 h 304801"/>
              <a:gd name="T16" fmla="*/ 180975 w 304800"/>
              <a:gd name="T17" fmla="*/ 190501 h 304801"/>
              <a:gd name="T18" fmla="*/ 38100 w 304800"/>
              <a:gd name="T19" fmla="*/ 180976 h 304801"/>
              <a:gd name="T20" fmla="*/ 47625 w 304800"/>
              <a:gd name="T21" fmla="*/ 133351 h 304801"/>
              <a:gd name="T22" fmla="*/ 190500 w 304800"/>
              <a:gd name="T23" fmla="*/ 142876 h 304801"/>
              <a:gd name="T24" fmla="*/ 47625 w 304800"/>
              <a:gd name="T25" fmla="*/ 152401 h 304801"/>
              <a:gd name="T26" fmla="*/ 47625 w 304800"/>
              <a:gd name="T27" fmla="*/ 133351 h 304801"/>
              <a:gd name="T28" fmla="*/ 180975 w 304800"/>
              <a:gd name="T29" fmla="*/ 95251 h 304801"/>
              <a:gd name="T30" fmla="*/ 180975 w 304800"/>
              <a:gd name="T31" fmla="*/ 114301 h 304801"/>
              <a:gd name="T32" fmla="*/ 38100 w 304800"/>
              <a:gd name="T33" fmla="*/ 104776 h 304801"/>
              <a:gd name="T34" fmla="*/ 28575 w 304800"/>
              <a:gd name="T35" fmla="*/ 38100 h 304801"/>
              <a:gd name="T36" fmla="*/ 19050 w 304800"/>
              <a:gd name="T37" fmla="*/ 276225 h 304801"/>
              <a:gd name="T38" fmla="*/ 200025 w 304800"/>
              <a:gd name="T39" fmla="*/ 285750 h 304801"/>
              <a:gd name="T40" fmla="*/ 209550 w 304800"/>
              <a:gd name="T41" fmla="*/ 47625 h 304801"/>
              <a:gd name="T42" fmla="*/ 190500 w 304800"/>
              <a:gd name="T43" fmla="*/ 38100 h 304801"/>
              <a:gd name="T44" fmla="*/ 180975 w 304800"/>
              <a:gd name="T45" fmla="*/ 76200 h 304801"/>
              <a:gd name="T46" fmla="*/ 38100 w 304800"/>
              <a:gd name="T47" fmla="*/ 66675 h 304801"/>
              <a:gd name="T48" fmla="*/ 28575 w 304800"/>
              <a:gd name="T49" fmla="*/ 38100 h 304801"/>
              <a:gd name="T50" fmla="*/ 266700 w 304800"/>
              <a:gd name="T51" fmla="*/ 49874 h 304801"/>
              <a:gd name="T52" fmla="*/ 276225 w 304800"/>
              <a:gd name="T53" fmla="*/ 285751 h 304801"/>
              <a:gd name="T54" fmla="*/ 285750 w 304800"/>
              <a:gd name="T55" fmla="*/ 49874 h 304801"/>
              <a:gd name="T56" fmla="*/ 91611 w 304800"/>
              <a:gd name="T57" fmla="*/ 19050 h 304801"/>
              <a:gd name="T58" fmla="*/ 76200 w 304800"/>
              <a:gd name="T59" fmla="*/ 38100 h 304801"/>
              <a:gd name="T60" fmla="*/ 57150 w 304800"/>
              <a:gd name="T61" fmla="*/ 57150 h 304801"/>
              <a:gd name="T62" fmla="*/ 171450 w 304800"/>
              <a:gd name="T63" fmla="*/ 38100 h 304801"/>
              <a:gd name="T64" fmla="*/ 143875 w 304800"/>
              <a:gd name="T65" fmla="*/ 32833 h 304801"/>
              <a:gd name="T66" fmla="*/ 91611 w 304800"/>
              <a:gd name="T67" fmla="*/ 19050 h 304801"/>
              <a:gd name="T68" fmla="*/ 284797 w 304800"/>
              <a:gd name="T69" fmla="*/ 5268 h 304801"/>
              <a:gd name="T70" fmla="*/ 304800 w 304800"/>
              <a:gd name="T71" fmla="*/ 47626 h 304801"/>
              <a:gd name="T72" fmla="*/ 276225 w 304800"/>
              <a:gd name="T73" fmla="*/ 304801 h 304801"/>
              <a:gd name="T74" fmla="*/ 247650 w 304800"/>
              <a:gd name="T75" fmla="*/ 47626 h 304801"/>
              <a:gd name="T76" fmla="*/ 267748 w 304800"/>
              <a:gd name="T77" fmla="*/ 5268 h 304801"/>
              <a:gd name="T78" fmla="*/ 85725 w 304800"/>
              <a:gd name="T79" fmla="*/ 0 h 304801"/>
              <a:gd name="T80" fmla="*/ 151448 w 304800"/>
              <a:gd name="T81" fmla="*/ 5267 h 304801"/>
              <a:gd name="T82" fmla="*/ 200025 w 304800"/>
              <a:gd name="T83" fmla="*/ 19050 h 304801"/>
              <a:gd name="T84" fmla="*/ 228600 w 304800"/>
              <a:gd name="T85" fmla="*/ 276225 h 304801"/>
              <a:gd name="T86" fmla="*/ 28575 w 304800"/>
              <a:gd name="T87" fmla="*/ 304800 h 304801"/>
              <a:gd name="T88" fmla="*/ 0 w 304800"/>
              <a:gd name="T89" fmla="*/ 47625 h 304801"/>
              <a:gd name="T90" fmla="*/ 70314 w 304800"/>
              <a:gd name="T91" fmla="*/ 19050 h 304801"/>
              <a:gd name="T92" fmla="*/ 85725 w 304800"/>
              <a:gd name="T93" fmla="*/ 0 h 304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04800" h="304801">
                <a:moveTo>
                  <a:pt x="47625" y="247651"/>
                </a:moveTo>
                <a:lnTo>
                  <a:pt x="180975" y="247651"/>
                </a:lnTo>
                <a:cubicBezTo>
                  <a:pt x="186236" y="247651"/>
                  <a:pt x="190500" y="251915"/>
                  <a:pt x="190500" y="257176"/>
                </a:cubicBezTo>
                <a:cubicBezTo>
                  <a:pt x="190500" y="262437"/>
                  <a:pt x="186236" y="266701"/>
                  <a:pt x="180975" y="266701"/>
                </a:cubicBezTo>
                <a:lnTo>
                  <a:pt x="47625" y="266701"/>
                </a:lnTo>
                <a:cubicBezTo>
                  <a:pt x="42365" y="266701"/>
                  <a:pt x="38100" y="262437"/>
                  <a:pt x="38100" y="257176"/>
                </a:cubicBezTo>
                <a:cubicBezTo>
                  <a:pt x="38100" y="251915"/>
                  <a:pt x="42365" y="247651"/>
                  <a:pt x="47625" y="247651"/>
                </a:cubicBezTo>
                <a:close/>
                <a:moveTo>
                  <a:pt x="47625" y="209551"/>
                </a:moveTo>
                <a:lnTo>
                  <a:pt x="180975" y="209551"/>
                </a:lnTo>
                <a:cubicBezTo>
                  <a:pt x="186236" y="209551"/>
                  <a:pt x="190500" y="213815"/>
                  <a:pt x="190500" y="219076"/>
                </a:cubicBezTo>
                <a:cubicBezTo>
                  <a:pt x="190500" y="224337"/>
                  <a:pt x="186236" y="228601"/>
                  <a:pt x="180975" y="228601"/>
                </a:cubicBezTo>
                <a:lnTo>
                  <a:pt x="47625" y="228601"/>
                </a:lnTo>
                <a:cubicBezTo>
                  <a:pt x="42365" y="228601"/>
                  <a:pt x="38100" y="224337"/>
                  <a:pt x="38100" y="219076"/>
                </a:cubicBezTo>
                <a:cubicBezTo>
                  <a:pt x="38100" y="213815"/>
                  <a:pt x="42365" y="209551"/>
                  <a:pt x="47625" y="209551"/>
                </a:cubicBezTo>
                <a:close/>
                <a:moveTo>
                  <a:pt x="47625" y="171451"/>
                </a:moveTo>
                <a:lnTo>
                  <a:pt x="180975" y="171451"/>
                </a:lnTo>
                <a:cubicBezTo>
                  <a:pt x="186236" y="171451"/>
                  <a:pt x="190500" y="175715"/>
                  <a:pt x="190500" y="180976"/>
                </a:cubicBezTo>
                <a:cubicBezTo>
                  <a:pt x="190500" y="186237"/>
                  <a:pt x="186236" y="190501"/>
                  <a:pt x="180975" y="190501"/>
                </a:cubicBezTo>
                <a:lnTo>
                  <a:pt x="47625" y="190501"/>
                </a:lnTo>
                <a:cubicBezTo>
                  <a:pt x="42365" y="190501"/>
                  <a:pt x="38100" y="186237"/>
                  <a:pt x="38100" y="180976"/>
                </a:cubicBezTo>
                <a:cubicBezTo>
                  <a:pt x="38100" y="175715"/>
                  <a:pt x="42365" y="171451"/>
                  <a:pt x="47625" y="171451"/>
                </a:cubicBezTo>
                <a:close/>
                <a:moveTo>
                  <a:pt x="47625" y="133351"/>
                </a:moveTo>
                <a:lnTo>
                  <a:pt x="180975" y="133351"/>
                </a:lnTo>
                <a:cubicBezTo>
                  <a:pt x="186236" y="133351"/>
                  <a:pt x="190500" y="137615"/>
                  <a:pt x="190500" y="142876"/>
                </a:cubicBezTo>
                <a:cubicBezTo>
                  <a:pt x="190500" y="148137"/>
                  <a:pt x="186236" y="152401"/>
                  <a:pt x="180975" y="152401"/>
                </a:cubicBezTo>
                <a:lnTo>
                  <a:pt x="47625" y="152401"/>
                </a:lnTo>
                <a:cubicBezTo>
                  <a:pt x="42365" y="152401"/>
                  <a:pt x="38100" y="148137"/>
                  <a:pt x="38100" y="142876"/>
                </a:cubicBezTo>
                <a:cubicBezTo>
                  <a:pt x="38100" y="137615"/>
                  <a:pt x="42365" y="133351"/>
                  <a:pt x="47625" y="133351"/>
                </a:cubicBezTo>
                <a:close/>
                <a:moveTo>
                  <a:pt x="47625" y="95251"/>
                </a:moveTo>
                <a:lnTo>
                  <a:pt x="180975" y="95251"/>
                </a:lnTo>
                <a:cubicBezTo>
                  <a:pt x="186236" y="95251"/>
                  <a:pt x="190500" y="99515"/>
                  <a:pt x="190500" y="104776"/>
                </a:cubicBezTo>
                <a:cubicBezTo>
                  <a:pt x="190500" y="110037"/>
                  <a:pt x="186236" y="114301"/>
                  <a:pt x="180975" y="114301"/>
                </a:cubicBezTo>
                <a:lnTo>
                  <a:pt x="47625" y="114301"/>
                </a:lnTo>
                <a:cubicBezTo>
                  <a:pt x="42365" y="114301"/>
                  <a:pt x="38100" y="110037"/>
                  <a:pt x="38100" y="104776"/>
                </a:cubicBezTo>
                <a:cubicBezTo>
                  <a:pt x="38100" y="99515"/>
                  <a:pt x="42365" y="95251"/>
                  <a:pt x="47625" y="95251"/>
                </a:cubicBezTo>
                <a:close/>
                <a:moveTo>
                  <a:pt x="28575" y="38100"/>
                </a:moveTo>
                <a:cubicBezTo>
                  <a:pt x="23315" y="38100"/>
                  <a:pt x="19050" y="42365"/>
                  <a:pt x="19050" y="47625"/>
                </a:cubicBezTo>
                <a:lnTo>
                  <a:pt x="19050" y="276225"/>
                </a:lnTo>
                <a:cubicBezTo>
                  <a:pt x="19050" y="281486"/>
                  <a:pt x="23315" y="285750"/>
                  <a:pt x="28575" y="285750"/>
                </a:cubicBezTo>
                <a:lnTo>
                  <a:pt x="200025" y="285750"/>
                </a:lnTo>
                <a:cubicBezTo>
                  <a:pt x="205286" y="285750"/>
                  <a:pt x="209550" y="281486"/>
                  <a:pt x="209550" y="276225"/>
                </a:cubicBezTo>
                <a:lnTo>
                  <a:pt x="209550" y="47625"/>
                </a:lnTo>
                <a:cubicBezTo>
                  <a:pt x="209550" y="42365"/>
                  <a:pt x="205286" y="38100"/>
                  <a:pt x="200025" y="38100"/>
                </a:cubicBezTo>
                <a:lnTo>
                  <a:pt x="190500" y="38100"/>
                </a:lnTo>
                <a:lnTo>
                  <a:pt x="190500" y="66675"/>
                </a:lnTo>
                <a:cubicBezTo>
                  <a:pt x="190500" y="71936"/>
                  <a:pt x="186236" y="76200"/>
                  <a:pt x="180975" y="76200"/>
                </a:cubicBezTo>
                <a:lnTo>
                  <a:pt x="47625" y="76200"/>
                </a:lnTo>
                <a:cubicBezTo>
                  <a:pt x="42365" y="76200"/>
                  <a:pt x="38100" y="71936"/>
                  <a:pt x="38100" y="66675"/>
                </a:cubicBezTo>
                <a:lnTo>
                  <a:pt x="38100" y="38100"/>
                </a:lnTo>
                <a:lnTo>
                  <a:pt x="28575" y="38100"/>
                </a:lnTo>
                <a:close/>
                <a:moveTo>
                  <a:pt x="276225" y="30824"/>
                </a:moveTo>
                <a:lnTo>
                  <a:pt x="266700" y="49874"/>
                </a:lnTo>
                <a:lnTo>
                  <a:pt x="266700" y="276226"/>
                </a:lnTo>
                <a:cubicBezTo>
                  <a:pt x="266700" y="281486"/>
                  <a:pt x="270964" y="285751"/>
                  <a:pt x="276225" y="285751"/>
                </a:cubicBezTo>
                <a:cubicBezTo>
                  <a:pt x="281486" y="285751"/>
                  <a:pt x="285750" y="281486"/>
                  <a:pt x="285750" y="276226"/>
                </a:cubicBezTo>
                <a:lnTo>
                  <a:pt x="285750" y="49874"/>
                </a:lnTo>
                <a:lnTo>
                  <a:pt x="276225" y="30824"/>
                </a:lnTo>
                <a:close/>
                <a:moveTo>
                  <a:pt x="91611" y="19050"/>
                </a:moveTo>
                <a:lnTo>
                  <a:pt x="84773" y="32833"/>
                </a:lnTo>
                <a:cubicBezTo>
                  <a:pt x="83151" y="36078"/>
                  <a:pt x="79827" y="38120"/>
                  <a:pt x="76200" y="38100"/>
                </a:cubicBezTo>
                <a:lnTo>
                  <a:pt x="57150" y="38100"/>
                </a:lnTo>
                <a:lnTo>
                  <a:pt x="57150" y="57150"/>
                </a:lnTo>
                <a:lnTo>
                  <a:pt x="171450" y="57150"/>
                </a:lnTo>
                <a:lnTo>
                  <a:pt x="171450" y="38100"/>
                </a:lnTo>
                <a:lnTo>
                  <a:pt x="152400" y="38100"/>
                </a:lnTo>
                <a:cubicBezTo>
                  <a:pt x="148790" y="38102"/>
                  <a:pt x="145489" y="36062"/>
                  <a:pt x="143875" y="32833"/>
                </a:cubicBezTo>
                <a:lnTo>
                  <a:pt x="136989" y="19050"/>
                </a:lnTo>
                <a:lnTo>
                  <a:pt x="91611" y="19050"/>
                </a:lnTo>
                <a:close/>
                <a:moveTo>
                  <a:pt x="271190" y="1826"/>
                </a:moveTo>
                <a:cubicBezTo>
                  <a:pt x="275898" y="-981"/>
                  <a:pt x="281990" y="560"/>
                  <a:pt x="284797" y="5268"/>
                </a:cubicBezTo>
                <a:lnTo>
                  <a:pt x="303847" y="43368"/>
                </a:lnTo>
                <a:cubicBezTo>
                  <a:pt x="304490" y="44694"/>
                  <a:pt x="304816" y="46152"/>
                  <a:pt x="304800" y="47626"/>
                </a:cubicBezTo>
                <a:lnTo>
                  <a:pt x="304800" y="276226"/>
                </a:lnTo>
                <a:cubicBezTo>
                  <a:pt x="304800" y="292008"/>
                  <a:pt x="292007" y="304801"/>
                  <a:pt x="276225" y="304801"/>
                </a:cubicBezTo>
                <a:cubicBezTo>
                  <a:pt x="260443" y="304801"/>
                  <a:pt x="247650" y="292008"/>
                  <a:pt x="247650" y="276226"/>
                </a:cubicBezTo>
                <a:lnTo>
                  <a:pt x="247650" y="47626"/>
                </a:lnTo>
                <a:cubicBezTo>
                  <a:pt x="247663" y="46144"/>
                  <a:pt x="248022" y="44686"/>
                  <a:pt x="248698" y="43368"/>
                </a:cubicBezTo>
                <a:lnTo>
                  <a:pt x="267748" y="5268"/>
                </a:lnTo>
                <a:cubicBezTo>
                  <a:pt x="268592" y="3853"/>
                  <a:pt x="269775" y="2670"/>
                  <a:pt x="271190" y="1826"/>
                </a:cubicBezTo>
                <a:close/>
                <a:moveTo>
                  <a:pt x="85725" y="0"/>
                </a:moveTo>
                <a:lnTo>
                  <a:pt x="142875" y="0"/>
                </a:lnTo>
                <a:cubicBezTo>
                  <a:pt x="146502" y="-20"/>
                  <a:pt x="149826" y="2023"/>
                  <a:pt x="151448" y="5267"/>
                </a:cubicBezTo>
                <a:lnTo>
                  <a:pt x="158286" y="19050"/>
                </a:lnTo>
                <a:lnTo>
                  <a:pt x="200025" y="19050"/>
                </a:lnTo>
                <a:cubicBezTo>
                  <a:pt x="215807" y="19050"/>
                  <a:pt x="228600" y="31844"/>
                  <a:pt x="228600" y="47625"/>
                </a:cubicBezTo>
                <a:lnTo>
                  <a:pt x="228600" y="276225"/>
                </a:lnTo>
                <a:cubicBezTo>
                  <a:pt x="228600" y="292007"/>
                  <a:pt x="215807" y="304800"/>
                  <a:pt x="200025" y="304800"/>
                </a:cubicBezTo>
                <a:lnTo>
                  <a:pt x="28575" y="304800"/>
                </a:lnTo>
                <a:cubicBezTo>
                  <a:pt x="12794" y="304800"/>
                  <a:pt x="0" y="292007"/>
                  <a:pt x="0" y="276225"/>
                </a:cubicBezTo>
                <a:lnTo>
                  <a:pt x="0" y="47625"/>
                </a:lnTo>
                <a:cubicBezTo>
                  <a:pt x="0" y="31844"/>
                  <a:pt x="12794" y="19050"/>
                  <a:pt x="28575" y="19050"/>
                </a:cubicBezTo>
                <a:lnTo>
                  <a:pt x="70314" y="19050"/>
                </a:lnTo>
                <a:lnTo>
                  <a:pt x="77200" y="5267"/>
                </a:lnTo>
                <a:cubicBezTo>
                  <a:pt x="78814" y="2038"/>
                  <a:pt x="82115" y="-2"/>
                  <a:pt x="85725" y="0"/>
                </a:cubicBezTo>
                <a:close/>
              </a:path>
            </a:pathLst>
          </a:custGeom>
          <a:solidFill>
            <a:schemeClr val="bg1"/>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37909" name="TextBox 37">
            <a:extLst>
              <a:ext uri="{FF2B5EF4-FFF2-40B4-BE49-F238E27FC236}">
                <a16:creationId xmlns:a16="http://schemas.microsoft.com/office/drawing/2014/main" id="{5093FD3A-AB04-FBE2-53FC-EC0D6929015C}"/>
              </a:ext>
            </a:extLst>
          </p:cNvPr>
          <p:cNvSpPr txBox="1">
            <a:spLocks noChangeArrowheads="1"/>
          </p:cNvSpPr>
          <p:nvPr/>
        </p:nvSpPr>
        <p:spPr bwMode="auto">
          <a:xfrm>
            <a:off x="6096000" y="1623105"/>
            <a:ext cx="5397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altLang="en-US" b="1" dirty="0">
                <a:latin typeface="Inter" panose="02000503000000020004" pitchFamily="2" charset="0"/>
                <a:ea typeface="Inter" panose="02000503000000020004" pitchFamily="2" charset="0"/>
                <a:cs typeface="Inter" panose="02000503000000020004" pitchFamily="2" charset="0"/>
              </a:rPr>
              <a:t>Universities have a unique opportunity to engage high schools in different ways then they have in the past.</a:t>
            </a:r>
          </a:p>
        </p:txBody>
      </p:sp>
      <p:sp>
        <p:nvSpPr>
          <p:cNvPr id="5" name="Title 11">
            <a:extLst>
              <a:ext uri="{FF2B5EF4-FFF2-40B4-BE49-F238E27FC236}">
                <a16:creationId xmlns:a16="http://schemas.microsoft.com/office/drawing/2014/main" id="{2B28BD71-060D-144A-482A-8E76D0DA6FA4}"/>
              </a:ext>
            </a:extLst>
          </p:cNvPr>
          <p:cNvSpPr txBox="1">
            <a:spLocks/>
          </p:cNvSpPr>
          <p:nvPr/>
        </p:nvSpPr>
        <p:spPr>
          <a:xfrm>
            <a:off x="0" y="402633"/>
            <a:ext cx="121920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pPr algn="ctr"/>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Enhanced University Recruitment</a:t>
            </a:r>
          </a:p>
        </p:txBody>
      </p:sp>
      <p:sp>
        <p:nvSpPr>
          <p:cNvPr id="9" name="Rectangle 8">
            <a:extLst>
              <a:ext uri="{FF2B5EF4-FFF2-40B4-BE49-F238E27FC236}">
                <a16:creationId xmlns:a16="http://schemas.microsoft.com/office/drawing/2014/main" id="{4400DB0E-889F-DCDA-D7F5-88DAE2209F8F}"/>
              </a:ext>
            </a:extLst>
          </p:cNvPr>
          <p:cNvSpPr/>
          <p:nvPr/>
        </p:nvSpPr>
        <p:spPr>
          <a:xfrm>
            <a:off x="-141624" y="970715"/>
            <a:ext cx="10777538" cy="461665"/>
          </a:xfrm>
          <a:prstGeom prst="rect">
            <a:avLst/>
          </a:prstGeom>
        </p:spPr>
        <p:txBody>
          <a:bodyPr wrap="square">
            <a:spAutoFit/>
          </a:bodyPr>
          <a:lstStyle/>
          <a:p>
            <a:pPr algn="r"/>
            <a:r>
              <a:rPr lang="en-US" sz="2400" i="1" dirty="0">
                <a:latin typeface="Inter" panose="02000503000000020004" pitchFamily="2" charset="0"/>
                <a:ea typeface="Inter" panose="02000503000000020004" pitchFamily="2" charset="0"/>
                <a:cs typeface="Open Sans" panose="020B0606030504020204" pitchFamily="34" charset="0"/>
              </a:rPr>
              <a:t>Thinking outside of the ”norm”</a:t>
            </a:r>
          </a:p>
        </p:txBody>
      </p:sp>
      <p:grpSp>
        <p:nvGrpSpPr>
          <p:cNvPr id="3" name="Group 2">
            <a:extLst>
              <a:ext uri="{FF2B5EF4-FFF2-40B4-BE49-F238E27FC236}">
                <a16:creationId xmlns:a16="http://schemas.microsoft.com/office/drawing/2014/main" id="{72F16BB4-FFAF-2A5C-46AB-7373D2737357}"/>
              </a:ext>
            </a:extLst>
          </p:cNvPr>
          <p:cNvGrpSpPr/>
          <p:nvPr/>
        </p:nvGrpSpPr>
        <p:grpSpPr>
          <a:xfrm>
            <a:off x="581482" y="5195354"/>
            <a:ext cx="860426" cy="508000"/>
            <a:chOff x="8793163" y="1293813"/>
            <a:chExt cx="860426" cy="508000"/>
          </a:xfrm>
          <a:solidFill>
            <a:schemeClr val="bg1"/>
          </a:solidFill>
        </p:grpSpPr>
        <p:sp>
          <p:nvSpPr>
            <p:cNvPr id="10" name="Freeform 43">
              <a:extLst>
                <a:ext uri="{FF2B5EF4-FFF2-40B4-BE49-F238E27FC236}">
                  <a16:creationId xmlns:a16="http://schemas.microsoft.com/office/drawing/2014/main" id="{FD976ED1-1647-55C7-1544-188C0FC0AC77}"/>
                </a:ext>
              </a:extLst>
            </p:cNvPr>
            <p:cNvSpPr>
              <a:spLocks noEditPoints="1"/>
            </p:cNvSpPr>
            <p:nvPr/>
          </p:nvSpPr>
          <p:spPr bwMode="auto">
            <a:xfrm>
              <a:off x="9299576" y="1293813"/>
              <a:ext cx="354013" cy="346075"/>
            </a:xfrm>
            <a:custGeom>
              <a:avLst/>
              <a:gdLst>
                <a:gd name="T0" fmla="*/ 94 w 94"/>
                <a:gd name="T1" fmla="*/ 77 h 92"/>
                <a:gd name="T2" fmla="*/ 70 w 94"/>
                <a:gd name="T3" fmla="*/ 3 h 92"/>
                <a:gd name="T4" fmla="*/ 65 w 94"/>
                <a:gd name="T5" fmla="*/ 1 h 92"/>
                <a:gd name="T6" fmla="*/ 31 w 94"/>
                <a:gd name="T7" fmla="*/ 12 h 92"/>
                <a:gd name="T8" fmla="*/ 28 w 94"/>
                <a:gd name="T9" fmla="*/ 14 h 92"/>
                <a:gd name="T10" fmla="*/ 28 w 94"/>
                <a:gd name="T11" fmla="*/ 17 h 92"/>
                <a:gd name="T12" fmla="*/ 32 w 94"/>
                <a:gd name="T13" fmla="*/ 28 h 92"/>
                <a:gd name="T14" fmla="*/ 22 w 94"/>
                <a:gd name="T15" fmla="*/ 33 h 92"/>
                <a:gd name="T16" fmla="*/ 5 w 94"/>
                <a:gd name="T17" fmla="*/ 27 h 92"/>
                <a:gd name="T18" fmla="*/ 0 w 94"/>
                <a:gd name="T19" fmla="*/ 30 h 92"/>
                <a:gd name="T20" fmla="*/ 3 w 94"/>
                <a:gd name="T21" fmla="*/ 35 h 92"/>
                <a:gd name="T22" fmla="*/ 20 w 94"/>
                <a:gd name="T23" fmla="*/ 41 h 92"/>
                <a:gd name="T24" fmla="*/ 22 w 94"/>
                <a:gd name="T25" fmla="*/ 42 h 92"/>
                <a:gd name="T26" fmla="*/ 24 w 94"/>
                <a:gd name="T27" fmla="*/ 41 h 92"/>
                <a:gd name="T28" fmla="*/ 35 w 94"/>
                <a:gd name="T29" fmla="*/ 36 h 92"/>
                <a:gd name="T30" fmla="*/ 48 w 94"/>
                <a:gd name="T31" fmla="*/ 70 h 92"/>
                <a:gd name="T32" fmla="*/ 42 w 94"/>
                <a:gd name="T33" fmla="*/ 73 h 92"/>
                <a:gd name="T34" fmla="*/ 35 w 94"/>
                <a:gd name="T35" fmla="*/ 77 h 92"/>
                <a:gd name="T36" fmla="*/ 20 w 94"/>
                <a:gd name="T37" fmla="*/ 69 h 92"/>
                <a:gd name="T38" fmla="*/ 14 w 94"/>
                <a:gd name="T39" fmla="*/ 70 h 92"/>
                <a:gd name="T40" fmla="*/ 16 w 94"/>
                <a:gd name="T41" fmla="*/ 76 h 92"/>
                <a:gd name="T42" fmla="*/ 33 w 94"/>
                <a:gd name="T43" fmla="*/ 86 h 92"/>
                <a:gd name="T44" fmla="*/ 34 w 94"/>
                <a:gd name="T45" fmla="*/ 86 h 92"/>
                <a:gd name="T46" fmla="*/ 37 w 94"/>
                <a:gd name="T47" fmla="*/ 88 h 92"/>
                <a:gd name="T48" fmla="*/ 39 w 94"/>
                <a:gd name="T49" fmla="*/ 88 h 92"/>
                <a:gd name="T50" fmla="*/ 43 w 94"/>
                <a:gd name="T51" fmla="*/ 86 h 92"/>
                <a:gd name="T52" fmla="*/ 42 w 94"/>
                <a:gd name="T53" fmla="*/ 82 h 92"/>
                <a:gd name="T54" fmla="*/ 45 w 94"/>
                <a:gd name="T55" fmla="*/ 80 h 92"/>
                <a:gd name="T56" fmla="*/ 51 w 94"/>
                <a:gd name="T57" fmla="*/ 78 h 92"/>
                <a:gd name="T58" fmla="*/ 55 w 94"/>
                <a:gd name="T59" fmla="*/ 90 h 92"/>
                <a:gd name="T60" fmla="*/ 59 w 94"/>
                <a:gd name="T61" fmla="*/ 92 h 92"/>
                <a:gd name="T62" fmla="*/ 60 w 94"/>
                <a:gd name="T63" fmla="*/ 92 h 92"/>
                <a:gd name="T64" fmla="*/ 91 w 94"/>
                <a:gd name="T65" fmla="*/ 82 h 92"/>
                <a:gd name="T66" fmla="*/ 94 w 94"/>
                <a:gd name="T67" fmla="*/ 80 h 92"/>
                <a:gd name="T68" fmla="*/ 94 w 94"/>
                <a:gd name="T69" fmla="*/ 77 h 92"/>
                <a:gd name="T70" fmla="*/ 61 w 94"/>
                <a:gd name="T71" fmla="*/ 83 h 92"/>
                <a:gd name="T72" fmla="*/ 37 w 94"/>
                <a:gd name="T73" fmla="*/ 18 h 92"/>
                <a:gd name="T74" fmla="*/ 63 w 94"/>
                <a:gd name="T75" fmla="*/ 9 h 92"/>
                <a:gd name="T76" fmla="*/ 85 w 94"/>
                <a:gd name="T77" fmla="*/ 75 h 92"/>
                <a:gd name="T78" fmla="*/ 61 w 94"/>
                <a:gd name="T79"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4" h="92">
                  <a:moveTo>
                    <a:pt x="94" y="77"/>
                  </a:moveTo>
                  <a:cubicBezTo>
                    <a:pt x="70" y="3"/>
                    <a:pt x="70" y="3"/>
                    <a:pt x="70" y="3"/>
                  </a:cubicBezTo>
                  <a:cubicBezTo>
                    <a:pt x="69" y="1"/>
                    <a:pt x="67" y="0"/>
                    <a:pt x="65" y="1"/>
                  </a:cubicBezTo>
                  <a:cubicBezTo>
                    <a:pt x="31" y="12"/>
                    <a:pt x="31" y="12"/>
                    <a:pt x="31" y="12"/>
                  </a:cubicBezTo>
                  <a:cubicBezTo>
                    <a:pt x="30" y="12"/>
                    <a:pt x="29" y="13"/>
                    <a:pt x="28" y="14"/>
                  </a:cubicBezTo>
                  <a:cubicBezTo>
                    <a:pt x="28" y="15"/>
                    <a:pt x="28" y="16"/>
                    <a:pt x="28" y="17"/>
                  </a:cubicBezTo>
                  <a:cubicBezTo>
                    <a:pt x="32" y="28"/>
                    <a:pt x="32" y="28"/>
                    <a:pt x="32" y="28"/>
                  </a:cubicBezTo>
                  <a:cubicBezTo>
                    <a:pt x="22" y="33"/>
                    <a:pt x="22" y="33"/>
                    <a:pt x="22" y="33"/>
                  </a:cubicBezTo>
                  <a:cubicBezTo>
                    <a:pt x="17" y="30"/>
                    <a:pt x="11" y="28"/>
                    <a:pt x="5" y="27"/>
                  </a:cubicBezTo>
                  <a:cubicBezTo>
                    <a:pt x="3" y="26"/>
                    <a:pt x="1" y="28"/>
                    <a:pt x="0" y="30"/>
                  </a:cubicBezTo>
                  <a:cubicBezTo>
                    <a:pt x="0" y="32"/>
                    <a:pt x="1" y="34"/>
                    <a:pt x="3" y="35"/>
                  </a:cubicBezTo>
                  <a:cubicBezTo>
                    <a:pt x="9" y="36"/>
                    <a:pt x="15" y="38"/>
                    <a:pt x="20" y="41"/>
                  </a:cubicBezTo>
                  <a:cubicBezTo>
                    <a:pt x="21" y="41"/>
                    <a:pt x="21" y="42"/>
                    <a:pt x="22" y="42"/>
                  </a:cubicBezTo>
                  <a:cubicBezTo>
                    <a:pt x="22" y="42"/>
                    <a:pt x="23" y="41"/>
                    <a:pt x="24" y="41"/>
                  </a:cubicBezTo>
                  <a:cubicBezTo>
                    <a:pt x="35" y="36"/>
                    <a:pt x="35" y="36"/>
                    <a:pt x="35" y="36"/>
                  </a:cubicBezTo>
                  <a:cubicBezTo>
                    <a:pt x="48" y="70"/>
                    <a:pt x="48" y="70"/>
                    <a:pt x="48" y="70"/>
                  </a:cubicBezTo>
                  <a:cubicBezTo>
                    <a:pt x="46" y="71"/>
                    <a:pt x="44" y="72"/>
                    <a:pt x="42" y="73"/>
                  </a:cubicBezTo>
                  <a:cubicBezTo>
                    <a:pt x="39" y="74"/>
                    <a:pt x="37" y="75"/>
                    <a:pt x="35" y="77"/>
                  </a:cubicBezTo>
                  <a:cubicBezTo>
                    <a:pt x="20" y="69"/>
                    <a:pt x="20" y="69"/>
                    <a:pt x="20" y="69"/>
                  </a:cubicBezTo>
                  <a:cubicBezTo>
                    <a:pt x="18" y="68"/>
                    <a:pt x="15" y="68"/>
                    <a:pt x="14" y="70"/>
                  </a:cubicBezTo>
                  <a:cubicBezTo>
                    <a:pt x="13" y="72"/>
                    <a:pt x="14" y="75"/>
                    <a:pt x="16" y="76"/>
                  </a:cubicBezTo>
                  <a:cubicBezTo>
                    <a:pt x="33" y="86"/>
                    <a:pt x="33" y="86"/>
                    <a:pt x="33" y="86"/>
                  </a:cubicBezTo>
                  <a:cubicBezTo>
                    <a:pt x="33" y="86"/>
                    <a:pt x="34" y="86"/>
                    <a:pt x="34" y="86"/>
                  </a:cubicBezTo>
                  <a:cubicBezTo>
                    <a:pt x="37" y="88"/>
                    <a:pt x="37" y="88"/>
                    <a:pt x="37" y="88"/>
                  </a:cubicBezTo>
                  <a:cubicBezTo>
                    <a:pt x="38" y="88"/>
                    <a:pt x="38" y="88"/>
                    <a:pt x="39" y="88"/>
                  </a:cubicBezTo>
                  <a:cubicBezTo>
                    <a:pt x="41" y="88"/>
                    <a:pt x="42" y="88"/>
                    <a:pt x="43" y="86"/>
                  </a:cubicBezTo>
                  <a:cubicBezTo>
                    <a:pt x="43" y="85"/>
                    <a:pt x="43" y="83"/>
                    <a:pt x="42" y="82"/>
                  </a:cubicBezTo>
                  <a:cubicBezTo>
                    <a:pt x="43" y="81"/>
                    <a:pt x="44" y="80"/>
                    <a:pt x="45" y="80"/>
                  </a:cubicBezTo>
                  <a:cubicBezTo>
                    <a:pt x="47" y="79"/>
                    <a:pt x="49" y="78"/>
                    <a:pt x="51" y="78"/>
                  </a:cubicBezTo>
                  <a:cubicBezTo>
                    <a:pt x="55" y="90"/>
                    <a:pt x="55" y="90"/>
                    <a:pt x="55" y="90"/>
                  </a:cubicBezTo>
                  <a:cubicBezTo>
                    <a:pt x="56" y="91"/>
                    <a:pt x="57" y="92"/>
                    <a:pt x="59" y="92"/>
                  </a:cubicBezTo>
                  <a:cubicBezTo>
                    <a:pt x="59" y="92"/>
                    <a:pt x="60" y="92"/>
                    <a:pt x="60" y="92"/>
                  </a:cubicBezTo>
                  <a:cubicBezTo>
                    <a:pt x="91" y="82"/>
                    <a:pt x="91" y="82"/>
                    <a:pt x="91" y="82"/>
                  </a:cubicBezTo>
                  <a:cubicBezTo>
                    <a:pt x="92" y="81"/>
                    <a:pt x="93" y="81"/>
                    <a:pt x="94" y="80"/>
                  </a:cubicBezTo>
                  <a:cubicBezTo>
                    <a:pt x="94" y="79"/>
                    <a:pt x="94" y="78"/>
                    <a:pt x="94" y="77"/>
                  </a:cubicBezTo>
                  <a:close/>
                  <a:moveTo>
                    <a:pt x="61" y="83"/>
                  </a:moveTo>
                  <a:cubicBezTo>
                    <a:pt x="37" y="18"/>
                    <a:pt x="37" y="18"/>
                    <a:pt x="37" y="18"/>
                  </a:cubicBezTo>
                  <a:cubicBezTo>
                    <a:pt x="63" y="9"/>
                    <a:pt x="63" y="9"/>
                    <a:pt x="63" y="9"/>
                  </a:cubicBezTo>
                  <a:cubicBezTo>
                    <a:pt x="85" y="75"/>
                    <a:pt x="85" y="75"/>
                    <a:pt x="85" y="75"/>
                  </a:cubicBezTo>
                  <a:lnTo>
                    <a:pt x="61"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noFill/>
              </a:endParaRPr>
            </a:p>
          </p:txBody>
        </p:sp>
        <p:sp>
          <p:nvSpPr>
            <p:cNvPr id="11" name="Freeform 44">
              <a:extLst>
                <a:ext uri="{FF2B5EF4-FFF2-40B4-BE49-F238E27FC236}">
                  <a16:creationId xmlns:a16="http://schemas.microsoft.com/office/drawing/2014/main" id="{D1D22319-559B-8047-9446-4974A0EC55C6}"/>
                </a:ext>
              </a:extLst>
            </p:cNvPr>
            <p:cNvSpPr>
              <a:spLocks noEditPoints="1"/>
            </p:cNvSpPr>
            <p:nvPr/>
          </p:nvSpPr>
          <p:spPr bwMode="auto">
            <a:xfrm>
              <a:off x="8793163" y="1304925"/>
              <a:ext cx="690563" cy="496888"/>
            </a:xfrm>
            <a:custGeom>
              <a:avLst/>
              <a:gdLst>
                <a:gd name="T0" fmla="*/ 168 w 184"/>
                <a:gd name="T1" fmla="*/ 93 h 132"/>
                <a:gd name="T2" fmla="*/ 139 w 184"/>
                <a:gd name="T3" fmla="*/ 79 h 132"/>
                <a:gd name="T4" fmla="*/ 159 w 184"/>
                <a:gd name="T5" fmla="*/ 105 h 132"/>
                <a:gd name="T6" fmla="*/ 127 w 184"/>
                <a:gd name="T7" fmla="*/ 92 h 132"/>
                <a:gd name="T8" fmla="*/ 142 w 184"/>
                <a:gd name="T9" fmla="*/ 111 h 132"/>
                <a:gd name="T10" fmla="*/ 121 w 184"/>
                <a:gd name="T11" fmla="*/ 101 h 132"/>
                <a:gd name="T12" fmla="*/ 105 w 184"/>
                <a:gd name="T13" fmla="*/ 91 h 132"/>
                <a:gd name="T14" fmla="*/ 88 w 184"/>
                <a:gd name="T15" fmla="*/ 81 h 132"/>
                <a:gd name="T16" fmla="*/ 72 w 184"/>
                <a:gd name="T17" fmla="*/ 69 h 132"/>
                <a:gd name="T18" fmla="*/ 62 w 184"/>
                <a:gd name="T19" fmla="*/ 35 h 132"/>
                <a:gd name="T20" fmla="*/ 85 w 184"/>
                <a:gd name="T21" fmla="*/ 42 h 132"/>
                <a:gd name="T22" fmla="*/ 83 w 184"/>
                <a:gd name="T23" fmla="*/ 63 h 132"/>
                <a:gd name="T24" fmla="*/ 110 w 184"/>
                <a:gd name="T25" fmla="*/ 53 h 132"/>
                <a:gd name="T26" fmla="*/ 144 w 184"/>
                <a:gd name="T27" fmla="*/ 47 h 132"/>
                <a:gd name="T28" fmla="*/ 103 w 184"/>
                <a:gd name="T29" fmla="*/ 48 h 132"/>
                <a:gd name="T30" fmla="*/ 89 w 184"/>
                <a:gd name="T31" fmla="*/ 57 h 132"/>
                <a:gd name="T32" fmla="*/ 101 w 184"/>
                <a:gd name="T33" fmla="*/ 38 h 132"/>
                <a:gd name="T34" fmla="*/ 108 w 184"/>
                <a:gd name="T35" fmla="*/ 34 h 132"/>
                <a:gd name="T36" fmla="*/ 98 w 184"/>
                <a:gd name="T37" fmla="*/ 30 h 132"/>
                <a:gd name="T38" fmla="*/ 64 w 184"/>
                <a:gd name="T39" fmla="*/ 27 h 132"/>
                <a:gd name="T40" fmla="*/ 42 w 184"/>
                <a:gd name="T41" fmla="*/ 1 h 132"/>
                <a:gd name="T42" fmla="*/ 2 w 184"/>
                <a:gd name="T43" fmla="*/ 62 h 132"/>
                <a:gd name="T44" fmla="*/ 30 w 184"/>
                <a:gd name="T45" fmla="*/ 87 h 132"/>
                <a:gd name="T46" fmla="*/ 53 w 184"/>
                <a:gd name="T47" fmla="*/ 79 h 132"/>
                <a:gd name="T48" fmla="*/ 60 w 184"/>
                <a:gd name="T49" fmla="*/ 77 h 132"/>
                <a:gd name="T50" fmla="*/ 64 w 184"/>
                <a:gd name="T51" fmla="*/ 91 h 132"/>
                <a:gd name="T52" fmla="*/ 50 w 184"/>
                <a:gd name="T53" fmla="*/ 94 h 132"/>
                <a:gd name="T54" fmla="*/ 62 w 184"/>
                <a:gd name="T55" fmla="*/ 101 h 132"/>
                <a:gd name="T56" fmla="*/ 67 w 184"/>
                <a:gd name="T57" fmla="*/ 110 h 132"/>
                <a:gd name="T58" fmla="*/ 78 w 184"/>
                <a:gd name="T59" fmla="*/ 113 h 132"/>
                <a:gd name="T60" fmla="*/ 94 w 184"/>
                <a:gd name="T61" fmla="*/ 123 h 132"/>
                <a:gd name="T62" fmla="*/ 102 w 184"/>
                <a:gd name="T63" fmla="*/ 132 h 132"/>
                <a:gd name="T64" fmla="*/ 103 w 184"/>
                <a:gd name="T65" fmla="*/ 117 h 132"/>
                <a:gd name="T66" fmla="*/ 116 w 184"/>
                <a:gd name="T67" fmla="*/ 108 h 132"/>
                <a:gd name="T68" fmla="*/ 120 w 184"/>
                <a:gd name="T69" fmla="*/ 122 h 132"/>
                <a:gd name="T70" fmla="*/ 137 w 184"/>
                <a:gd name="T71" fmla="*/ 126 h 132"/>
                <a:gd name="T72" fmla="*/ 169 w 184"/>
                <a:gd name="T73" fmla="*/ 103 h 132"/>
                <a:gd name="T74" fmla="*/ 182 w 184"/>
                <a:gd name="T75" fmla="*/ 93 h 132"/>
                <a:gd name="T76" fmla="*/ 14 w 184"/>
                <a:gd name="T77" fmla="*/ 73 h 132"/>
                <a:gd name="T78" fmla="*/ 34 w 184"/>
                <a:gd name="T79" fmla="*/ 9 h 132"/>
                <a:gd name="T80" fmla="*/ 57 w 184"/>
                <a:gd name="T81" fmla="*/ 23 h 132"/>
                <a:gd name="T82" fmla="*/ 76 w 184"/>
                <a:gd name="T83" fmla="*/ 105 h 132"/>
                <a:gd name="T84" fmla="*/ 71 w 184"/>
                <a:gd name="T85" fmla="*/ 96 h 132"/>
                <a:gd name="T86" fmla="*/ 81 w 184"/>
                <a:gd name="T87" fmla="*/ 86 h 132"/>
                <a:gd name="T88" fmla="*/ 85 w 184"/>
                <a:gd name="T89" fmla="*/ 94 h 132"/>
                <a:gd name="T90" fmla="*/ 76 w 184"/>
                <a:gd name="T91" fmla="*/ 105 h 132"/>
                <a:gd name="T92" fmla="*/ 86 w 184"/>
                <a:gd name="T93" fmla="*/ 108 h 132"/>
                <a:gd name="T94" fmla="*/ 92 w 184"/>
                <a:gd name="T95" fmla="*/ 100 h 132"/>
                <a:gd name="T96" fmla="*/ 97 w 184"/>
                <a:gd name="T97" fmla="*/ 96 h 132"/>
                <a:gd name="T98" fmla="*/ 96 w 184"/>
                <a:gd name="T99" fmla="*/ 11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132">
                  <a:moveTo>
                    <a:pt x="176" y="94"/>
                  </a:moveTo>
                  <a:cubicBezTo>
                    <a:pt x="176" y="94"/>
                    <a:pt x="175" y="95"/>
                    <a:pt x="173" y="95"/>
                  </a:cubicBezTo>
                  <a:cubicBezTo>
                    <a:pt x="171" y="95"/>
                    <a:pt x="169" y="95"/>
                    <a:pt x="168" y="93"/>
                  </a:cubicBezTo>
                  <a:cubicBezTo>
                    <a:pt x="167" y="93"/>
                    <a:pt x="167" y="93"/>
                    <a:pt x="166" y="92"/>
                  </a:cubicBezTo>
                  <a:cubicBezTo>
                    <a:pt x="144" y="78"/>
                    <a:pt x="144" y="78"/>
                    <a:pt x="144" y="78"/>
                  </a:cubicBezTo>
                  <a:cubicBezTo>
                    <a:pt x="142" y="77"/>
                    <a:pt x="140" y="77"/>
                    <a:pt x="139" y="79"/>
                  </a:cubicBezTo>
                  <a:cubicBezTo>
                    <a:pt x="137" y="81"/>
                    <a:pt x="138" y="84"/>
                    <a:pt x="140" y="85"/>
                  </a:cubicBezTo>
                  <a:cubicBezTo>
                    <a:pt x="161" y="99"/>
                    <a:pt x="161" y="99"/>
                    <a:pt x="161" y="99"/>
                  </a:cubicBezTo>
                  <a:cubicBezTo>
                    <a:pt x="161" y="101"/>
                    <a:pt x="161" y="103"/>
                    <a:pt x="159" y="105"/>
                  </a:cubicBezTo>
                  <a:cubicBezTo>
                    <a:pt x="158" y="107"/>
                    <a:pt x="155" y="108"/>
                    <a:pt x="152" y="107"/>
                  </a:cubicBezTo>
                  <a:cubicBezTo>
                    <a:pt x="152" y="107"/>
                    <a:pt x="152" y="107"/>
                    <a:pt x="151" y="107"/>
                  </a:cubicBezTo>
                  <a:cubicBezTo>
                    <a:pt x="127" y="92"/>
                    <a:pt x="127" y="92"/>
                    <a:pt x="127" y="92"/>
                  </a:cubicBezTo>
                  <a:cubicBezTo>
                    <a:pt x="125" y="91"/>
                    <a:pt x="122" y="92"/>
                    <a:pt x="121" y="94"/>
                  </a:cubicBezTo>
                  <a:cubicBezTo>
                    <a:pt x="120" y="96"/>
                    <a:pt x="121" y="98"/>
                    <a:pt x="123" y="99"/>
                  </a:cubicBezTo>
                  <a:cubicBezTo>
                    <a:pt x="142" y="111"/>
                    <a:pt x="142" y="111"/>
                    <a:pt x="142" y="111"/>
                  </a:cubicBezTo>
                  <a:cubicBezTo>
                    <a:pt x="140" y="115"/>
                    <a:pt x="137" y="117"/>
                    <a:pt x="135" y="118"/>
                  </a:cubicBezTo>
                  <a:cubicBezTo>
                    <a:pt x="132" y="119"/>
                    <a:pt x="130" y="118"/>
                    <a:pt x="126" y="116"/>
                  </a:cubicBezTo>
                  <a:cubicBezTo>
                    <a:pt x="128" y="111"/>
                    <a:pt x="126" y="105"/>
                    <a:pt x="121" y="101"/>
                  </a:cubicBezTo>
                  <a:cubicBezTo>
                    <a:pt x="118" y="99"/>
                    <a:pt x="114" y="98"/>
                    <a:pt x="111" y="99"/>
                  </a:cubicBezTo>
                  <a:cubicBezTo>
                    <a:pt x="110" y="99"/>
                    <a:pt x="110" y="99"/>
                    <a:pt x="110" y="99"/>
                  </a:cubicBezTo>
                  <a:cubicBezTo>
                    <a:pt x="109" y="96"/>
                    <a:pt x="107" y="93"/>
                    <a:pt x="105" y="91"/>
                  </a:cubicBezTo>
                  <a:cubicBezTo>
                    <a:pt x="102" y="89"/>
                    <a:pt x="98" y="88"/>
                    <a:pt x="94" y="88"/>
                  </a:cubicBezTo>
                  <a:cubicBezTo>
                    <a:pt x="94" y="89"/>
                    <a:pt x="94" y="89"/>
                    <a:pt x="94" y="89"/>
                  </a:cubicBezTo>
                  <a:cubicBezTo>
                    <a:pt x="93" y="85"/>
                    <a:pt x="91" y="83"/>
                    <a:pt x="88" y="81"/>
                  </a:cubicBezTo>
                  <a:cubicBezTo>
                    <a:pt x="85" y="78"/>
                    <a:pt x="82" y="78"/>
                    <a:pt x="78" y="78"/>
                  </a:cubicBezTo>
                  <a:cubicBezTo>
                    <a:pt x="78" y="78"/>
                    <a:pt x="78" y="78"/>
                    <a:pt x="78" y="78"/>
                  </a:cubicBezTo>
                  <a:cubicBezTo>
                    <a:pt x="77" y="75"/>
                    <a:pt x="75" y="71"/>
                    <a:pt x="72" y="69"/>
                  </a:cubicBezTo>
                  <a:cubicBezTo>
                    <a:pt x="67" y="65"/>
                    <a:pt x="59" y="66"/>
                    <a:pt x="55" y="71"/>
                  </a:cubicBezTo>
                  <a:cubicBezTo>
                    <a:pt x="53" y="70"/>
                    <a:pt x="51" y="69"/>
                    <a:pt x="49" y="68"/>
                  </a:cubicBezTo>
                  <a:cubicBezTo>
                    <a:pt x="62" y="35"/>
                    <a:pt x="62" y="35"/>
                    <a:pt x="62" y="35"/>
                  </a:cubicBezTo>
                  <a:cubicBezTo>
                    <a:pt x="70" y="36"/>
                    <a:pt x="77" y="37"/>
                    <a:pt x="84" y="39"/>
                  </a:cubicBezTo>
                  <a:cubicBezTo>
                    <a:pt x="85" y="39"/>
                    <a:pt x="86" y="40"/>
                    <a:pt x="87" y="40"/>
                  </a:cubicBezTo>
                  <a:cubicBezTo>
                    <a:pt x="86" y="41"/>
                    <a:pt x="85" y="41"/>
                    <a:pt x="85" y="42"/>
                  </a:cubicBezTo>
                  <a:cubicBezTo>
                    <a:pt x="85" y="43"/>
                    <a:pt x="84" y="43"/>
                    <a:pt x="84" y="43"/>
                  </a:cubicBezTo>
                  <a:cubicBezTo>
                    <a:pt x="80" y="58"/>
                    <a:pt x="80" y="58"/>
                    <a:pt x="80" y="58"/>
                  </a:cubicBezTo>
                  <a:cubicBezTo>
                    <a:pt x="80" y="60"/>
                    <a:pt x="81" y="62"/>
                    <a:pt x="83" y="63"/>
                  </a:cubicBezTo>
                  <a:cubicBezTo>
                    <a:pt x="84" y="64"/>
                    <a:pt x="87" y="65"/>
                    <a:pt x="91" y="65"/>
                  </a:cubicBezTo>
                  <a:cubicBezTo>
                    <a:pt x="92" y="65"/>
                    <a:pt x="94" y="64"/>
                    <a:pt x="96" y="64"/>
                  </a:cubicBezTo>
                  <a:cubicBezTo>
                    <a:pt x="104" y="61"/>
                    <a:pt x="108" y="55"/>
                    <a:pt x="110" y="53"/>
                  </a:cubicBezTo>
                  <a:cubicBezTo>
                    <a:pt x="112" y="50"/>
                    <a:pt x="117" y="45"/>
                    <a:pt x="125" y="45"/>
                  </a:cubicBezTo>
                  <a:cubicBezTo>
                    <a:pt x="132" y="45"/>
                    <a:pt x="136" y="47"/>
                    <a:pt x="139" y="49"/>
                  </a:cubicBezTo>
                  <a:cubicBezTo>
                    <a:pt x="141" y="50"/>
                    <a:pt x="143" y="49"/>
                    <a:pt x="144" y="47"/>
                  </a:cubicBezTo>
                  <a:cubicBezTo>
                    <a:pt x="145" y="45"/>
                    <a:pt x="145" y="43"/>
                    <a:pt x="143" y="42"/>
                  </a:cubicBezTo>
                  <a:cubicBezTo>
                    <a:pt x="140" y="40"/>
                    <a:pt x="133" y="37"/>
                    <a:pt x="125" y="37"/>
                  </a:cubicBezTo>
                  <a:cubicBezTo>
                    <a:pt x="113" y="38"/>
                    <a:pt x="106" y="45"/>
                    <a:pt x="103" y="48"/>
                  </a:cubicBezTo>
                  <a:cubicBezTo>
                    <a:pt x="103" y="48"/>
                    <a:pt x="103" y="48"/>
                    <a:pt x="103" y="49"/>
                  </a:cubicBezTo>
                  <a:cubicBezTo>
                    <a:pt x="102" y="50"/>
                    <a:pt x="100" y="55"/>
                    <a:pt x="94" y="56"/>
                  </a:cubicBezTo>
                  <a:cubicBezTo>
                    <a:pt x="92" y="57"/>
                    <a:pt x="91" y="57"/>
                    <a:pt x="89" y="57"/>
                  </a:cubicBezTo>
                  <a:cubicBezTo>
                    <a:pt x="92" y="46"/>
                    <a:pt x="92" y="46"/>
                    <a:pt x="92" y="46"/>
                  </a:cubicBezTo>
                  <a:cubicBezTo>
                    <a:pt x="94" y="43"/>
                    <a:pt x="97" y="40"/>
                    <a:pt x="100" y="38"/>
                  </a:cubicBezTo>
                  <a:cubicBezTo>
                    <a:pt x="100" y="38"/>
                    <a:pt x="101" y="38"/>
                    <a:pt x="101" y="38"/>
                  </a:cubicBezTo>
                  <a:cubicBezTo>
                    <a:pt x="103" y="37"/>
                    <a:pt x="104" y="36"/>
                    <a:pt x="106" y="35"/>
                  </a:cubicBezTo>
                  <a:cubicBezTo>
                    <a:pt x="106" y="35"/>
                    <a:pt x="106" y="35"/>
                    <a:pt x="106" y="35"/>
                  </a:cubicBezTo>
                  <a:cubicBezTo>
                    <a:pt x="107" y="34"/>
                    <a:pt x="108" y="34"/>
                    <a:pt x="108" y="34"/>
                  </a:cubicBezTo>
                  <a:cubicBezTo>
                    <a:pt x="111" y="33"/>
                    <a:pt x="112" y="31"/>
                    <a:pt x="111" y="29"/>
                  </a:cubicBezTo>
                  <a:cubicBezTo>
                    <a:pt x="110" y="27"/>
                    <a:pt x="108" y="25"/>
                    <a:pt x="106" y="26"/>
                  </a:cubicBezTo>
                  <a:cubicBezTo>
                    <a:pt x="103" y="27"/>
                    <a:pt x="100" y="29"/>
                    <a:pt x="98" y="30"/>
                  </a:cubicBezTo>
                  <a:cubicBezTo>
                    <a:pt x="96" y="31"/>
                    <a:pt x="94" y="32"/>
                    <a:pt x="92" y="33"/>
                  </a:cubicBezTo>
                  <a:cubicBezTo>
                    <a:pt x="90" y="33"/>
                    <a:pt x="88" y="32"/>
                    <a:pt x="86" y="31"/>
                  </a:cubicBezTo>
                  <a:cubicBezTo>
                    <a:pt x="79" y="30"/>
                    <a:pt x="71" y="28"/>
                    <a:pt x="64" y="27"/>
                  </a:cubicBezTo>
                  <a:cubicBezTo>
                    <a:pt x="64" y="26"/>
                    <a:pt x="64" y="26"/>
                    <a:pt x="64" y="26"/>
                  </a:cubicBezTo>
                  <a:cubicBezTo>
                    <a:pt x="67" y="18"/>
                    <a:pt x="64" y="10"/>
                    <a:pt x="56" y="7"/>
                  </a:cubicBezTo>
                  <a:cubicBezTo>
                    <a:pt x="42" y="1"/>
                    <a:pt x="42" y="1"/>
                    <a:pt x="42" y="1"/>
                  </a:cubicBezTo>
                  <a:cubicBezTo>
                    <a:pt x="38" y="0"/>
                    <a:pt x="34" y="0"/>
                    <a:pt x="31" y="1"/>
                  </a:cubicBezTo>
                  <a:cubicBezTo>
                    <a:pt x="27" y="3"/>
                    <a:pt x="24" y="6"/>
                    <a:pt x="23" y="9"/>
                  </a:cubicBezTo>
                  <a:cubicBezTo>
                    <a:pt x="2" y="62"/>
                    <a:pt x="2" y="62"/>
                    <a:pt x="2" y="62"/>
                  </a:cubicBezTo>
                  <a:cubicBezTo>
                    <a:pt x="0" y="69"/>
                    <a:pt x="3" y="78"/>
                    <a:pt x="11" y="81"/>
                  </a:cubicBezTo>
                  <a:cubicBezTo>
                    <a:pt x="25" y="86"/>
                    <a:pt x="25" y="86"/>
                    <a:pt x="25" y="86"/>
                  </a:cubicBezTo>
                  <a:cubicBezTo>
                    <a:pt x="27" y="87"/>
                    <a:pt x="29" y="87"/>
                    <a:pt x="30" y="87"/>
                  </a:cubicBezTo>
                  <a:cubicBezTo>
                    <a:pt x="36" y="87"/>
                    <a:pt x="42" y="84"/>
                    <a:pt x="44" y="78"/>
                  </a:cubicBezTo>
                  <a:cubicBezTo>
                    <a:pt x="45" y="75"/>
                    <a:pt x="45" y="75"/>
                    <a:pt x="45" y="75"/>
                  </a:cubicBezTo>
                  <a:cubicBezTo>
                    <a:pt x="47" y="76"/>
                    <a:pt x="50" y="77"/>
                    <a:pt x="53" y="79"/>
                  </a:cubicBezTo>
                  <a:cubicBezTo>
                    <a:pt x="53" y="79"/>
                    <a:pt x="54" y="79"/>
                    <a:pt x="55" y="79"/>
                  </a:cubicBezTo>
                  <a:cubicBezTo>
                    <a:pt x="55" y="79"/>
                    <a:pt x="56" y="79"/>
                    <a:pt x="56" y="79"/>
                  </a:cubicBezTo>
                  <a:cubicBezTo>
                    <a:pt x="58" y="79"/>
                    <a:pt x="59" y="78"/>
                    <a:pt x="60" y="77"/>
                  </a:cubicBezTo>
                  <a:cubicBezTo>
                    <a:pt x="62" y="75"/>
                    <a:pt x="65" y="74"/>
                    <a:pt x="68" y="76"/>
                  </a:cubicBezTo>
                  <a:cubicBezTo>
                    <a:pt x="70" y="78"/>
                    <a:pt x="71" y="81"/>
                    <a:pt x="69" y="84"/>
                  </a:cubicBezTo>
                  <a:cubicBezTo>
                    <a:pt x="64" y="91"/>
                    <a:pt x="64" y="91"/>
                    <a:pt x="64" y="91"/>
                  </a:cubicBezTo>
                  <a:cubicBezTo>
                    <a:pt x="63" y="93"/>
                    <a:pt x="62" y="93"/>
                    <a:pt x="60" y="94"/>
                  </a:cubicBezTo>
                  <a:cubicBezTo>
                    <a:pt x="59" y="94"/>
                    <a:pt x="57" y="94"/>
                    <a:pt x="56" y="93"/>
                  </a:cubicBezTo>
                  <a:cubicBezTo>
                    <a:pt x="54" y="91"/>
                    <a:pt x="52" y="92"/>
                    <a:pt x="50" y="94"/>
                  </a:cubicBezTo>
                  <a:cubicBezTo>
                    <a:pt x="49" y="95"/>
                    <a:pt x="49" y="98"/>
                    <a:pt x="51" y="99"/>
                  </a:cubicBezTo>
                  <a:cubicBezTo>
                    <a:pt x="54" y="101"/>
                    <a:pt x="56" y="102"/>
                    <a:pt x="59" y="102"/>
                  </a:cubicBezTo>
                  <a:cubicBezTo>
                    <a:pt x="60" y="102"/>
                    <a:pt x="61" y="102"/>
                    <a:pt x="62" y="101"/>
                  </a:cubicBezTo>
                  <a:cubicBezTo>
                    <a:pt x="62" y="101"/>
                    <a:pt x="62" y="101"/>
                    <a:pt x="62" y="101"/>
                  </a:cubicBezTo>
                  <a:cubicBezTo>
                    <a:pt x="62" y="101"/>
                    <a:pt x="62" y="102"/>
                    <a:pt x="62" y="102"/>
                  </a:cubicBezTo>
                  <a:cubicBezTo>
                    <a:pt x="62" y="105"/>
                    <a:pt x="64" y="108"/>
                    <a:pt x="67" y="110"/>
                  </a:cubicBezTo>
                  <a:cubicBezTo>
                    <a:pt x="70" y="112"/>
                    <a:pt x="72" y="113"/>
                    <a:pt x="75" y="113"/>
                  </a:cubicBezTo>
                  <a:cubicBezTo>
                    <a:pt x="76" y="113"/>
                    <a:pt x="77" y="113"/>
                    <a:pt x="78" y="113"/>
                  </a:cubicBezTo>
                  <a:cubicBezTo>
                    <a:pt x="78" y="113"/>
                    <a:pt x="78" y="113"/>
                    <a:pt x="78" y="113"/>
                  </a:cubicBezTo>
                  <a:cubicBezTo>
                    <a:pt x="79" y="116"/>
                    <a:pt x="81" y="119"/>
                    <a:pt x="83" y="121"/>
                  </a:cubicBezTo>
                  <a:cubicBezTo>
                    <a:pt x="86" y="122"/>
                    <a:pt x="88" y="123"/>
                    <a:pt x="91" y="123"/>
                  </a:cubicBezTo>
                  <a:cubicBezTo>
                    <a:pt x="92" y="123"/>
                    <a:pt x="93" y="123"/>
                    <a:pt x="94" y="123"/>
                  </a:cubicBezTo>
                  <a:cubicBezTo>
                    <a:pt x="94" y="123"/>
                    <a:pt x="94" y="123"/>
                    <a:pt x="94" y="123"/>
                  </a:cubicBezTo>
                  <a:cubicBezTo>
                    <a:pt x="95" y="126"/>
                    <a:pt x="97" y="129"/>
                    <a:pt x="100" y="131"/>
                  </a:cubicBezTo>
                  <a:cubicBezTo>
                    <a:pt x="101" y="132"/>
                    <a:pt x="101" y="132"/>
                    <a:pt x="102" y="132"/>
                  </a:cubicBezTo>
                  <a:cubicBezTo>
                    <a:pt x="103" y="132"/>
                    <a:pt x="105" y="131"/>
                    <a:pt x="105" y="130"/>
                  </a:cubicBezTo>
                  <a:cubicBezTo>
                    <a:pt x="107" y="128"/>
                    <a:pt x="106" y="126"/>
                    <a:pt x="105" y="124"/>
                  </a:cubicBezTo>
                  <a:cubicBezTo>
                    <a:pt x="102" y="123"/>
                    <a:pt x="101" y="119"/>
                    <a:pt x="103" y="117"/>
                  </a:cubicBezTo>
                  <a:cubicBezTo>
                    <a:pt x="108" y="109"/>
                    <a:pt x="108" y="109"/>
                    <a:pt x="108" y="109"/>
                  </a:cubicBezTo>
                  <a:cubicBezTo>
                    <a:pt x="109" y="108"/>
                    <a:pt x="111" y="107"/>
                    <a:pt x="112" y="107"/>
                  </a:cubicBezTo>
                  <a:cubicBezTo>
                    <a:pt x="114" y="106"/>
                    <a:pt x="115" y="107"/>
                    <a:pt x="116" y="108"/>
                  </a:cubicBezTo>
                  <a:cubicBezTo>
                    <a:pt x="119" y="109"/>
                    <a:pt x="120" y="113"/>
                    <a:pt x="118" y="116"/>
                  </a:cubicBezTo>
                  <a:cubicBezTo>
                    <a:pt x="116" y="117"/>
                    <a:pt x="117" y="120"/>
                    <a:pt x="119" y="121"/>
                  </a:cubicBezTo>
                  <a:cubicBezTo>
                    <a:pt x="119" y="121"/>
                    <a:pt x="119" y="121"/>
                    <a:pt x="120" y="122"/>
                  </a:cubicBezTo>
                  <a:cubicBezTo>
                    <a:pt x="120" y="122"/>
                    <a:pt x="120" y="122"/>
                    <a:pt x="120" y="122"/>
                  </a:cubicBezTo>
                  <a:cubicBezTo>
                    <a:pt x="123" y="124"/>
                    <a:pt x="128" y="126"/>
                    <a:pt x="133" y="126"/>
                  </a:cubicBezTo>
                  <a:cubicBezTo>
                    <a:pt x="134" y="126"/>
                    <a:pt x="136" y="126"/>
                    <a:pt x="137" y="126"/>
                  </a:cubicBezTo>
                  <a:cubicBezTo>
                    <a:pt x="142" y="124"/>
                    <a:pt x="146" y="121"/>
                    <a:pt x="149" y="115"/>
                  </a:cubicBezTo>
                  <a:cubicBezTo>
                    <a:pt x="155" y="117"/>
                    <a:pt x="161" y="115"/>
                    <a:pt x="165" y="111"/>
                  </a:cubicBezTo>
                  <a:cubicBezTo>
                    <a:pt x="168" y="108"/>
                    <a:pt x="169" y="105"/>
                    <a:pt x="169" y="103"/>
                  </a:cubicBezTo>
                  <a:cubicBezTo>
                    <a:pt x="171" y="103"/>
                    <a:pt x="172" y="103"/>
                    <a:pt x="174" y="103"/>
                  </a:cubicBezTo>
                  <a:cubicBezTo>
                    <a:pt x="178" y="103"/>
                    <a:pt x="181" y="101"/>
                    <a:pt x="183" y="98"/>
                  </a:cubicBezTo>
                  <a:cubicBezTo>
                    <a:pt x="184" y="96"/>
                    <a:pt x="184" y="94"/>
                    <a:pt x="182" y="93"/>
                  </a:cubicBezTo>
                  <a:cubicBezTo>
                    <a:pt x="180" y="91"/>
                    <a:pt x="178" y="92"/>
                    <a:pt x="176" y="94"/>
                  </a:cubicBezTo>
                  <a:close/>
                  <a:moveTo>
                    <a:pt x="28" y="79"/>
                  </a:moveTo>
                  <a:cubicBezTo>
                    <a:pt x="14" y="73"/>
                    <a:pt x="14" y="73"/>
                    <a:pt x="14" y="73"/>
                  </a:cubicBezTo>
                  <a:cubicBezTo>
                    <a:pt x="10" y="72"/>
                    <a:pt x="9" y="68"/>
                    <a:pt x="10" y="65"/>
                  </a:cubicBezTo>
                  <a:cubicBezTo>
                    <a:pt x="30" y="12"/>
                    <a:pt x="30" y="12"/>
                    <a:pt x="30" y="12"/>
                  </a:cubicBezTo>
                  <a:cubicBezTo>
                    <a:pt x="31" y="11"/>
                    <a:pt x="32" y="9"/>
                    <a:pt x="34" y="9"/>
                  </a:cubicBezTo>
                  <a:cubicBezTo>
                    <a:pt x="35" y="8"/>
                    <a:pt x="37" y="8"/>
                    <a:pt x="39" y="9"/>
                  </a:cubicBezTo>
                  <a:cubicBezTo>
                    <a:pt x="53" y="14"/>
                    <a:pt x="53" y="14"/>
                    <a:pt x="53" y="14"/>
                  </a:cubicBezTo>
                  <a:cubicBezTo>
                    <a:pt x="57" y="16"/>
                    <a:pt x="58" y="19"/>
                    <a:pt x="57" y="23"/>
                  </a:cubicBezTo>
                  <a:cubicBezTo>
                    <a:pt x="36" y="75"/>
                    <a:pt x="36" y="75"/>
                    <a:pt x="36" y="75"/>
                  </a:cubicBezTo>
                  <a:cubicBezTo>
                    <a:pt x="35" y="79"/>
                    <a:pt x="31" y="80"/>
                    <a:pt x="28" y="79"/>
                  </a:cubicBezTo>
                  <a:close/>
                  <a:moveTo>
                    <a:pt x="76" y="105"/>
                  </a:moveTo>
                  <a:cubicBezTo>
                    <a:pt x="75" y="105"/>
                    <a:pt x="73" y="105"/>
                    <a:pt x="72" y="104"/>
                  </a:cubicBezTo>
                  <a:cubicBezTo>
                    <a:pt x="71" y="103"/>
                    <a:pt x="70" y="102"/>
                    <a:pt x="70" y="100"/>
                  </a:cubicBezTo>
                  <a:cubicBezTo>
                    <a:pt x="69" y="99"/>
                    <a:pt x="70" y="97"/>
                    <a:pt x="71" y="96"/>
                  </a:cubicBezTo>
                  <a:cubicBezTo>
                    <a:pt x="76" y="88"/>
                    <a:pt x="76" y="88"/>
                    <a:pt x="76" y="88"/>
                  </a:cubicBezTo>
                  <a:cubicBezTo>
                    <a:pt x="77" y="87"/>
                    <a:pt x="78" y="86"/>
                    <a:pt x="80" y="86"/>
                  </a:cubicBezTo>
                  <a:cubicBezTo>
                    <a:pt x="80" y="86"/>
                    <a:pt x="80" y="86"/>
                    <a:pt x="81" y="86"/>
                  </a:cubicBezTo>
                  <a:cubicBezTo>
                    <a:pt x="82" y="86"/>
                    <a:pt x="83" y="86"/>
                    <a:pt x="84" y="87"/>
                  </a:cubicBezTo>
                  <a:cubicBezTo>
                    <a:pt x="86" y="89"/>
                    <a:pt x="87" y="91"/>
                    <a:pt x="86" y="94"/>
                  </a:cubicBezTo>
                  <a:cubicBezTo>
                    <a:pt x="86" y="94"/>
                    <a:pt x="86" y="94"/>
                    <a:pt x="85" y="94"/>
                  </a:cubicBezTo>
                  <a:cubicBezTo>
                    <a:pt x="80" y="102"/>
                    <a:pt x="80" y="102"/>
                    <a:pt x="80" y="102"/>
                  </a:cubicBezTo>
                  <a:cubicBezTo>
                    <a:pt x="80" y="102"/>
                    <a:pt x="80" y="103"/>
                    <a:pt x="79" y="103"/>
                  </a:cubicBezTo>
                  <a:cubicBezTo>
                    <a:pt x="79" y="104"/>
                    <a:pt x="77" y="105"/>
                    <a:pt x="76" y="105"/>
                  </a:cubicBezTo>
                  <a:close/>
                  <a:moveTo>
                    <a:pt x="92" y="115"/>
                  </a:moveTo>
                  <a:cubicBezTo>
                    <a:pt x="91" y="115"/>
                    <a:pt x="89" y="115"/>
                    <a:pt x="88" y="114"/>
                  </a:cubicBezTo>
                  <a:cubicBezTo>
                    <a:pt x="86" y="113"/>
                    <a:pt x="85" y="110"/>
                    <a:pt x="86" y="108"/>
                  </a:cubicBezTo>
                  <a:cubicBezTo>
                    <a:pt x="86" y="107"/>
                    <a:pt x="86" y="107"/>
                    <a:pt x="86" y="107"/>
                  </a:cubicBezTo>
                  <a:cubicBezTo>
                    <a:pt x="92" y="100"/>
                    <a:pt x="92" y="100"/>
                    <a:pt x="92" y="100"/>
                  </a:cubicBezTo>
                  <a:cubicBezTo>
                    <a:pt x="92" y="100"/>
                    <a:pt x="92" y="100"/>
                    <a:pt x="92" y="100"/>
                  </a:cubicBezTo>
                  <a:cubicBezTo>
                    <a:pt x="92" y="99"/>
                    <a:pt x="92" y="99"/>
                    <a:pt x="92" y="98"/>
                  </a:cubicBezTo>
                  <a:cubicBezTo>
                    <a:pt x="93" y="97"/>
                    <a:pt x="94" y="97"/>
                    <a:pt x="96" y="96"/>
                  </a:cubicBezTo>
                  <a:cubicBezTo>
                    <a:pt x="96" y="96"/>
                    <a:pt x="96" y="96"/>
                    <a:pt x="97" y="96"/>
                  </a:cubicBezTo>
                  <a:cubicBezTo>
                    <a:pt x="98" y="96"/>
                    <a:pt x="99" y="97"/>
                    <a:pt x="100" y="97"/>
                  </a:cubicBezTo>
                  <a:cubicBezTo>
                    <a:pt x="102" y="99"/>
                    <a:pt x="103" y="103"/>
                    <a:pt x="101" y="105"/>
                  </a:cubicBezTo>
                  <a:cubicBezTo>
                    <a:pt x="96" y="113"/>
                    <a:pt x="96" y="113"/>
                    <a:pt x="96" y="113"/>
                  </a:cubicBezTo>
                  <a:cubicBezTo>
                    <a:pt x="95" y="114"/>
                    <a:pt x="94" y="115"/>
                    <a:pt x="92" y="1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noFill/>
              </a:endParaRPr>
            </a:p>
          </p:txBody>
        </p:sp>
      </p:grpSp>
      <p:sp>
        <p:nvSpPr>
          <p:cNvPr id="12" name="Freeform 35">
            <a:extLst>
              <a:ext uri="{FF2B5EF4-FFF2-40B4-BE49-F238E27FC236}">
                <a16:creationId xmlns:a16="http://schemas.microsoft.com/office/drawing/2014/main" id="{49D166A0-78CB-8D4B-8845-7DE55573FA96}"/>
              </a:ext>
            </a:extLst>
          </p:cNvPr>
          <p:cNvSpPr>
            <a:spLocks noEditPoints="1"/>
          </p:cNvSpPr>
          <p:nvPr/>
        </p:nvSpPr>
        <p:spPr bwMode="auto">
          <a:xfrm>
            <a:off x="738677" y="3532961"/>
            <a:ext cx="575733" cy="575733"/>
          </a:xfrm>
          <a:custGeom>
            <a:avLst/>
            <a:gdLst>
              <a:gd name="T0" fmla="*/ 0 w 353"/>
              <a:gd name="T1" fmla="*/ 257 h 353"/>
              <a:gd name="T2" fmla="*/ 16 w 353"/>
              <a:gd name="T3" fmla="*/ 289 h 353"/>
              <a:gd name="T4" fmla="*/ 16 w 353"/>
              <a:gd name="T5" fmla="*/ 128 h 353"/>
              <a:gd name="T6" fmla="*/ 0 w 353"/>
              <a:gd name="T7" fmla="*/ 161 h 353"/>
              <a:gd name="T8" fmla="*/ 16 w 353"/>
              <a:gd name="T9" fmla="*/ 128 h 353"/>
              <a:gd name="T10" fmla="*/ 0 w 353"/>
              <a:gd name="T11" fmla="*/ 193 h 353"/>
              <a:gd name="T12" fmla="*/ 16 w 353"/>
              <a:gd name="T13" fmla="*/ 225 h 353"/>
              <a:gd name="T14" fmla="*/ 20 w 353"/>
              <a:gd name="T15" fmla="*/ 321 h 353"/>
              <a:gd name="T16" fmla="*/ 32 w 353"/>
              <a:gd name="T17" fmla="*/ 350 h 353"/>
              <a:gd name="T18" fmla="*/ 20 w 353"/>
              <a:gd name="T19" fmla="*/ 321 h 353"/>
              <a:gd name="T20" fmla="*/ 20 w 353"/>
              <a:gd name="T21" fmla="*/ 32 h 353"/>
              <a:gd name="T22" fmla="*/ 32 w 353"/>
              <a:gd name="T23" fmla="*/ 3 h 353"/>
              <a:gd name="T24" fmla="*/ 225 w 353"/>
              <a:gd name="T25" fmla="*/ 0 h 353"/>
              <a:gd name="T26" fmla="*/ 193 w 353"/>
              <a:gd name="T27" fmla="*/ 16 h 353"/>
              <a:gd name="T28" fmla="*/ 225 w 353"/>
              <a:gd name="T29" fmla="*/ 0 h 353"/>
              <a:gd name="T30" fmla="*/ 96 w 353"/>
              <a:gd name="T31" fmla="*/ 353 h 353"/>
              <a:gd name="T32" fmla="*/ 64 w 353"/>
              <a:gd name="T33" fmla="*/ 337 h 353"/>
              <a:gd name="T34" fmla="*/ 16 w 353"/>
              <a:gd name="T35" fmla="*/ 64 h 353"/>
              <a:gd name="T36" fmla="*/ 0 w 353"/>
              <a:gd name="T37" fmla="*/ 96 h 353"/>
              <a:gd name="T38" fmla="*/ 16 w 353"/>
              <a:gd name="T39" fmla="*/ 64 h 353"/>
              <a:gd name="T40" fmla="*/ 350 w 353"/>
              <a:gd name="T41" fmla="*/ 32 h 353"/>
              <a:gd name="T42" fmla="*/ 321 w 353"/>
              <a:gd name="T43" fmla="*/ 21 h 353"/>
              <a:gd name="T44" fmla="*/ 160 w 353"/>
              <a:gd name="T45" fmla="*/ 0 h 353"/>
              <a:gd name="T46" fmla="*/ 128 w 353"/>
              <a:gd name="T47" fmla="*/ 16 h 353"/>
              <a:gd name="T48" fmla="*/ 160 w 353"/>
              <a:gd name="T49" fmla="*/ 0 h 353"/>
              <a:gd name="T50" fmla="*/ 160 w 353"/>
              <a:gd name="T51" fmla="*/ 353 h 353"/>
              <a:gd name="T52" fmla="*/ 128 w 353"/>
              <a:gd name="T53" fmla="*/ 337 h 353"/>
              <a:gd name="T54" fmla="*/ 337 w 353"/>
              <a:gd name="T55" fmla="*/ 289 h 353"/>
              <a:gd name="T56" fmla="*/ 353 w 353"/>
              <a:gd name="T57" fmla="*/ 257 h 353"/>
              <a:gd name="T58" fmla="*/ 337 w 353"/>
              <a:gd name="T59" fmla="*/ 289 h 353"/>
              <a:gd name="T60" fmla="*/ 321 w 353"/>
              <a:gd name="T61" fmla="*/ 350 h 353"/>
              <a:gd name="T62" fmla="*/ 333 w 353"/>
              <a:gd name="T63" fmla="*/ 321 h 353"/>
              <a:gd name="T64" fmla="*/ 337 w 353"/>
              <a:gd name="T65" fmla="*/ 161 h 353"/>
              <a:gd name="T66" fmla="*/ 353 w 353"/>
              <a:gd name="T67" fmla="*/ 128 h 353"/>
              <a:gd name="T68" fmla="*/ 337 w 353"/>
              <a:gd name="T69" fmla="*/ 161 h 353"/>
              <a:gd name="T70" fmla="*/ 289 w 353"/>
              <a:gd name="T71" fmla="*/ 16 h 353"/>
              <a:gd name="T72" fmla="*/ 257 w 353"/>
              <a:gd name="T73" fmla="*/ 0 h 353"/>
              <a:gd name="T74" fmla="*/ 337 w 353"/>
              <a:gd name="T75" fmla="*/ 225 h 353"/>
              <a:gd name="T76" fmla="*/ 353 w 353"/>
              <a:gd name="T77" fmla="*/ 193 h 353"/>
              <a:gd name="T78" fmla="*/ 337 w 353"/>
              <a:gd name="T79" fmla="*/ 225 h 353"/>
              <a:gd name="T80" fmla="*/ 177 w 353"/>
              <a:gd name="T81" fmla="*/ 80 h 353"/>
              <a:gd name="T82" fmla="*/ 107 w 353"/>
              <a:gd name="T83" fmla="*/ 147 h 353"/>
              <a:gd name="T84" fmla="*/ 112 w 353"/>
              <a:gd name="T85" fmla="*/ 161 h 353"/>
              <a:gd name="T86" fmla="*/ 168 w 353"/>
              <a:gd name="T87" fmla="*/ 108 h 353"/>
              <a:gd name="T88" fmla="*/ 177 w 353"/>
              <a:gd name="T89" fmla="*/ 273 h 353"/>
              <a:gd name="T90" fmla="*/ 185 w 353"/>
              <a:gd name="T91" fmla="*/ 108 h 353"/>
              <a:gd name="T92" fmla="*/ 241 w 353"/>
              <a:gd name="T93" fmla="*/ 161 h 353"/>
              <a:gd name="T94" fmla="*/ 246 w 353"/>
              <a:gd name="T95" fmla="*/ 147 h 353"/>
              <a:gd name="T96" fmla="*/ 337 w 353"/>
              <a:gd name="T97" fmla="*/ 96 h 353"/>
              <a:gd name="T98" fmla="*/ 353 w 353"/>
              <a:gd name="T99" fmla="*/ 64 h 353"/>
              <a:gd name="T100" fmla="*/ 337 w 353"/>
              <a:gd name="T101" fmla="*/ 96 h 353"/>
              <a:gd name="T102" fmla="*/ 289 w 353"/>
              <a:gd name="T103" fmla="*/ 353 h 353"/>
              <a:gd name="T104" fmla="*/ 257 w 353"/>
              <a:gd name="T105" fmla="*/ 337 h 353"/>
              <a:gd name="T106" fmla="*/ 193 w 353"/>
              <a:gd name="T107" fmla="*/ 353 h 353"/>
              <a:gd name="T108" fmla="*/ 225 w 353"/>
              <a:gd name="T109" fmla="*/ 337 h 353"/>
              <a:gd name="T110" fmla="*/ 193 w 353"/>
              <a:gd name="T111" fmla="*/ 353 h 353"/>
              <a:gd name="T112" fmla="*/ 96 w 353"/>
              <a:gd name="T113" fmla="*/ 16 h 353"/>
              <a:gd name="T114" fmla="*/ 64 w 353"/>
              <a:gd name="T115"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3" h="353">
                <a:moveTo>
                  <a:pt x="16" y="257"/>
                </a:moveTo>
                <a:cubicBezTo>
                  <a:pt x="0" y="257"/>
                  <a:pt x="0" y="257"/>
                  <a:pt x="0" y="257"/>
                </a:cubicBezTo>
                <a:cubicBezTo>
                  <a:pt x="0" y="289"/>
                  <a:pt x="0" y="289"/>
                  <a:pt x="0" y="289"/>
                </a:cubicBezTo>
                <a:cubicBezTo>
                  <a:pt x="16" y="289"/>
                  <a:pt x="16" y="289"/>
                  <a:pt x="16" y="289"/>
                </a:cubicBezTo>
                <a:lnTo>
                  <a:pt x="16" y="257"/>
                </a:lnTo>
                <a:close/>
                <a:moveTo>
                  <a:pt x="16" y="128"/>
                </a:moveTo>
                <a:cubicBezTo>
                  <a:pt x="0" y="128"/>
                  <a:pt x="0" y="128"/>
                  <a:pt x="0" y="128"/>
                </a:cubicBezTo>
                <a:cubicBezTo>
                  <a:pt x="0" y="161"/>
                  <a:pt x="0" y="161"/>
                  <a:pt x="0" y="161"/>
                </a:cubicBezTo>
                <a:cubicBezTo>
                  <a:pt x="16" y="161"/>
                  <a:pt x="16" y="161"/>
                  <a:pt x="16" y="161"/>
                </a:cubicBezTo>
                <a:lnTo>
                  <a:pt x="16" y="128"/>
                </a:lnTo>
                <a:close/>
                <a:moveTo>
                  <a:pt x="16" y="193"/>
                </a:moveTo>
                <a:cubicBezTo>
                  <a:pt x="0" y="193"/>
                  <a:pt x="0" y="193"/>
                  <a:pt x="0" y="193"/>
                </a:cubicBezTo>
                <a:cubicBezTo>
                  <a:pt x="0" y="225"/>
                  <a:pt x="0" y="225"/>
                  <a:pt x="0" y="225"/>
                </a:cubicBezTo>
                <a:cubicBezTo>
                  <a:pt x="16" y="225"/>
                  <a:pt x="16" y="225"/>
                  <a:pt x="16" y="225"/>
                </a:cubicBezTo>
                <a:lnTo>
                  <a:pt x="16" y="193"/>
                </a:lnTo>
                <a:close/>
                <a:moveTo>
                  <a:pt x="20" y="321"/>
                </a:moveTo>
                <a:cubicBezTo>
                  <a:pt x="3" y="321"/>
                  <a:pt x="3" y="321"/>
                  <a:pt x="3" y="321"/>
                </a:cubicBezTo>
                <a:cubicBezTo>
                  <a:pt x="8" y="335"/>
                  <a:pt x="18" y="345"/>
                  <a:pt x="32" y="350"/>
                </a:cubicBezTo>
                <a:cubicBezTo>
                  <a:pt x="32" y="333"/>
                  <a:pt x="32" y="333"/>
                  <a:pt x="32" y="333"/>
                </a:cubicBezTo>
                <a:cubicBezTo>
                  <a:pt x="27" y="330"/>
                  <a:pt x="23" y="326"/>
                  <a:pt x="20" y="321"/>
                </a:cubicBezTo>
                <a:moveTo>
                  <a:pt x="3" y="32"/>
                </a:moveTo>
                <a:cubicBezTo>
                  <a:pt x="20" y="32"/>
                  <a:pt x="20" y="32"/>
                  <a:pt x="20" y="32"/>
                </a:cubicBezTo>
                <a:cubicBezTo>
                  <a:pt x="23" y="27"/>
                  <a:pt x="27" y="23"/>
                  <a:pt x="32" y="21"/>
                </a:cubicBezTo>
                <a:cubicBezTo>
                  <a:pt x="32" y="3"/>
                  <a:pt x="32" y="3"/>
                  <a:pt x="32" y="3"/>
                </a:cubicBezTo>
                <a:cubicBezTo>
                  <a:pt x="18" y="8"/>
                  <a:pt x="8" y="19"/>
                  <a:pt x="3" y="32"/>
                </a:cubicBezTo>
                <a:moveTo>
                  <a:pt x="225" y="0"/>
                </a:moveTo>
                <a:cubicBezTo>
                  <a:pt x="193" y="0"/>
                  <a:pt x="193" y="0"/>
                  <a:pt x="193" y="0"/>
                </a:cubicBezTo>
                <a:cubicBezTo>
                  <a:pt x="193" y="16"/>
                  <a:pt x="193" y="16"/>
                  <a:pt x="193" y="16"/>
                </a:cubicBezTo>
                <a:cubicBezTo>
                  <a:pt x="225" y="16"/>
                  <a:pt x="225" y="16"/>
                  <a:pt x="225" y="16"/>
                </a:cubicBezTo>
                <a:lnTo>
                  <a:pt x="225" y="0"/>
                </a:lnTo>
                <a:close/>
                <a:moveTo>
                  <a:pt x="64" y="353"/>
                </a:moveTo>
                <a:cubicBezTo>
                  <a:pt x="96" y="353"/>
                  <a:pt x="96" y="353"/>
                  <a:pt x="96" y="353"/>
                </a:cubicBezTo>
                <a:cubicBezTo>
                  <a:pt x="96" y="337"/>
                  <a:pt x="96" y="337"/>
                  <a:pt x="96" y="337"/>
                </a:cubicBezTo>
                <a:cubicBezTo>
                  <a:pt x="64" y="337"/>
                  <a:pt x="64" y="337"/>
                  <a:pt x="64" y="337"/>
                </a:cubicBezTo>
                <a:lnTo>
                  <a:pt x="64" y="353"/>
                </a:lnTo>
                <a:close/>
                <a:moveTo>
                  <a:pt x="16" y="64"/>
                </a:moveTo>
                <a:cubicBezTo>
                  <a:pt x="0" y="64"/>
                  <a:pt x="0" y="64"/>
                  <a:pt x="0" y="64"/>
                </a:cubicBezTo>
                <a:cubicBezTo>
                  <a:pt x="0" y="96"/>
                  <a:pt x="0" y="96"/>
                  <a:pt x="0" y="96"/>
                </a:cubicBezTo>
                <a:cubicBezTo>
                  <a:pt x="16" y="96"/>
                  <a:pt x="16" y="96"/>
                  <a:pt x="16" y="96"/>
                </a:cubicBezTo>
                <a:lnTo>
                  <a:pt x="16" y="64"/>
                </a:lnTo>
                <a:close/>
                <a:moveTo>
                  <a:pt x="333" y="32"/>
                </a:moveTo>
                <a:cubicBezTo>
                  <a:pt x="350" y="32"/>
                  <a:pt x="350" y="32"/>
                  <a:pt x="350" y="32"/>
                </a:cubicBezTo>
                <a:cubicBezTo>
                  <a:pt x="345" y="19"/>
                  <a:pt x="335" y="8"/>
                  <a:pt x="321" y="3"/>
                </a:cubicBezTo>
                <a:cubicBezTo>
                  <a:pt x="321" y="21"/>
                  <a:pt x="321" y="21"/>
                  <a:pt x="321" y="21"/>
                </a:cubicBezTo>
                <a:cubicBezTo>
                  <a:pt x="326" y="23"/>
                  <a:pt x="330" y="27"/>
                  <a:pt x="333" y="32"/>
                </a:cubicBezTo>
                <a:moveTo>
                  <a:pt x="160" y="0"/>
                </a:moveTo>
                <a:cubicBezTo>
                  <a:pt x="128" y="0"/>
                  <a:pt x="128" y="0"/>
                  <a:pt x="128" y="0"/>
                </a:cubicBezTo>
                <a:cubicBezTo>
                  <a:pt x="128" y="16"/>
                  <a:pt x="128" y="16"/>
                  <a:pt x="128" y="16"/>
                </a:cubicBezTo>
                <a:cubicBezTo>
                  <a:pt x="160" y="16"/>
                  <a:pt x="160" y="16"/>
                  <a:pt x="160" y="16"/>
                </a:cubicBezTo>
                <a:lnTo>
                  <a:pt x="160" y="0"/>
                </a:lnTo>
                <a:close/>
                <a:moveTo>
                  <a:pt x="128" y="353"/>
                </a:moveTo>
                <a:cubicBezTo>
                  <a:pt x="160" y="353"/>
                  <a:pt x="160" y="353"/>
                  <a:pt x="160" y="353"/>
                </a:cubicBezTo>
                <a:cubicBezTo>
                  <a:pt x="160" y="337"/>
                  <a:pt x="160" y="337"/>
                  <a:pt x="160" y="337"/>
                </a:cubicBezTo>
                <a:cubicBezTo>
                  <a:pt x="128" y="337"/>
                  <a:pt x="128" y="337"/>
                  <a:pt x="128" y="337"/>
                </a:cubicBezTo>
                <a:lnTo>
                  <a:pt x="128" y="353"/>
                </a:lnTo>
                <a:close/>
                <a:moveTo>
                  <a:pt x="337" y="289"/>
                </a:moveTo>
                <a:cubicBezTo>
                  <a:pt x="353" y="289"/>
                  <a:pt x="353" y="289"/>
                  <a:pt x="353" y="289"/>
                </a:cubicBezTo>
                <a:cubicBezTo>
                  <a:pt x="353" y="257"/>
                  <a:pt x="353" y="257"/>
                  <a:pt x="353" y="257"/>
                </a:cubicBezTo>
                <a:cubicBezTo>
                  <a:pt x="337" y="257"/>
                  <a:pt x="337" y="257"/>
                  <a:pt x="337" y="257"/>
                </a:cubicBezTo>
                <a:lnTo>
                  <a:pt x="337" y="289"/>
                </a:lnTo>
                <a:close/>
                <a:moveTo>
                  <a:pt x="321" y="333"/>
                </a:moveTo>
                <a:cubicBezTo>
                  <a:pt x="321" y="350"/>
                  <a:pt x="321" y="350"/>
                  <a:pt x="321" y="350"/>
                </a:cubicBezTo>
                <a:cubicBezTo>
                  <a:pt x="335" y="345"/>
                  <a:pt x="345" y="335"/>
                  <a:pt x="350" y="321"/>
                </a:cubicBezTo>
                <a:cubicBezTo>
                  <a:pt x="333" y="321"/>
                  <a:pt x="333" y="321"/>
                  <a:pt x="333" y="321"/>
                </a:cubicBezTo>
                <a:cubicBezTo>
                  <a:pt x="330" y="326"/>
                  <a:pt x="326" y="330"/>
                  <a:pt x="321" y="333"/>
                </a:cubicBezTo>
                <a:moveTo>
                  <a:pt x="337" y="161"/>
                </a:moveTo>
                <a:cubicBezTo>
                  <a:pt x="353" y="161"/>
                  <a:pt x="353" y="161"/>
                  <a:pt x="353" y="161"/>
                </a:cubicBezTo>
                <a:cubicBezTo>
                  <a:pt x="353" y="128"/>
                  <a:pt x="353" y="128"/>
                  <a:pt x="353" y="128"/>
                </a:cubicBezTo>
                <a:cubicBezTo>
                  <a:pt x="337" y="128"/>
                  <a:pt x="337" y="128"/>
                  <a:pt x="337" y="128"/>
                </a:cubicBezTo>
                <a:lnTo>
                  <a:pt x="337" y="161"/>
                </a:lnTo>
                <a:close/>
                <a:moveTo>
                  <a:pt x="257" y="16"/>
                </a:moveTo>
                <a:cubicBezTo>
                  <a:pt x="289" y="16"/>
                  <a:pt x="289" y="16"/>
                  <a:pt x="289" y="16"/>
                </a:cubicBezTo>
                <a:cubicBezTo>
                  <a:pt x="289" y="0"/>
                  <a:pt x="289" y="0"/>
                  <a:pt x="289" y="0"/>
                </a:cubicBezTo>
                <a:cubicBezTo>
                  <a:pt x="257" y="0"/>
                  <a:pt x="257" y="0"/>
                  <a:pt x="257" y="0"/>
                </a:cubicBezTo>
                <a:lnTo>
                  <a:pt x="257" y="16"/>
                </a:lnTo>
                <a:close/>
                <a:moveTo>
                  <a:pt x="337" y="225"/>
                </a:moveTo>
                <a:cubicBezTo>
                  <a:pt x="353" y="225"/>
                  <a:pt x="353" y="225"/>
                  <a:pt x="353" y="225"/>
                </a:cubicBezTo>
                <a:cubicBezTo>
                  <a:pt x="353" y="193"/>
                  <a:pt x="353" y="193"/>
                  <a:pt x="353" y="193"/>
                </a:cubicBezTo>
                <a:cubicBezTo>
                  <a:pt x="337" y="193"/>
                  <a:pt x="337" y="193"/>
                  <a:pt x="337" y="193"/>
                </a:cubicBezTo>
                <a:lnTo>
                  <a:pt x="337" y="225"/>
                </a:lnTo>
                <a:close/>
                <a:moveTo>
                  <a:pt x="182" y="83"/>
                </a:moveTo>
                <a:cubicBezTo>
                  <a:pt x="181" y="81"/>
                  <a:pt x="179" y="80"/>
                  <a:pt x="177" y="80"/>
                </a:cubicBezTo>
                <a:cubicBezTo>
                  <a:pt x="174" y="80"/>
                  <a:pt x="172" y="81"/>
                  <a:pt x="171" y="83"/>
                </a:cubicBezTo>
                <a:cubicBezTo>
                  <a:pt x="107" y="147"/>
                  <a:pt x="107" y="147"/>
                  <a:pt x="107" y="147"/>
                </a:cubicBezTo>
                <a:cubicBezTo>
                  <a:pt x="105" y="148"/>
                  <a:pt x="104" y="150"/>
                  <a:pt x="104" y="153"/>
                </a:cubicBezTo>
                <a:cubicBezTo>
                  <a:pt x="104" y="157"/>
                  <a:pt x="108" y="161"/>
                  <a:pt x="112" y="161"/>
                </a:cubicBezTo>
                <a:cubicBezTo>
                  <a:pt x="114" y="161"/>
                  <a:pt x="117" y="160"/>
                  <a:pt x="118" y="158"/>
                </a:cubicBezTo>
                <a:cubicBezTo>
                  <a:pt x="168" y="108"/>
                  <a:pt x="168" y="108"/>
                  <a:pt x="168" y="108"/>
                </a:cubicBezTo>
                <a:cubicBezTo>
                  <a:pt x="168" y="265"/>
                  <a:pt x="168" y="265"/>
                  <a:pt x="168" y="265"/>
                </a:cubicBezTo>
                <a:cubicBezTo>
                  <a:pt x="168" y="269"/>
                  <a:pt x="172" y="273"/>
                  <a:pt x="177" y="273"/>
                </a:cubicBezTo>
                <a:cubicBezTo>
                  <a:pt x="181" y="273"/>
                  <a:pt x="185" y="269"/>
                  <a:pt x="185" y="265"/>
                </a:cubicBezTo>
                <a:cubicBezTo>
                  <a:pt x="185" y="108"/>
                  <a:pt x="185" y="108"/>
                  <a:pt x="185" y="108"/>
                </a:cubicBezTo>
                <a:cubicBezTo>
                  <a:pt x="235" y="158"/>
                  <a:pt x="235" y="158"/>
                  <a:pt x="235" y="158"/>
                </a:cubicBezTo>
                <a:cubicBezTo>
                  <a:pt x="237" y="160"/>
                  <a:pt x="239" y="161"/>
                  <a:pt x="241" y="161"/>
                </a:cubicBezTo>
                <a:cubicBezTo>
                  <a:pt x="245" y="161"/>
                  <a:pt x="249" y="157"/>
                  <a:pt x="249" y="153"/>
                </a:cubicBezTo>
                <a:cubicBezTo>
                  <a:pt x="249" y="150"/>
                  <a:pt x="248" y="148"/>
                  <a:pt x="246" y="147"/>
                </a:cubicBezTo>
                <a:lnTo>
                  <a:pt x="182" y="83"/>
                </a:lnTo>
                <a:close/>
                <a:moveTo>
                  <a:pt x="337" y="96"/>
                </a:moveTo>
                <a:cubicBezTo>
                  <a:pt x="353" y="96"/>
                  <a:pt x="353" y="96"/>
                  <a:pt x="353" y="96"/>
                </a:cubicBezTo>
                <a:cubicBezTo>
                  <a:pt x="353" y="64"/>
                  <a:pt x="353" y="64"/>
                  <a:pt x="353" y="64"/>
                </a:cubicBezTo>
                <a:cubicBezTo>
                  <a:pt x="337" y="64"/>
                  <a:pt x="337" y="64"/>
                  <a:pt x="337" y="64"/>
                </a:cubicBezTo>
                <a:lnTo>
                  <a:pt x="337" y="96"/>
                </a:lnTo>
                <a:close/>
                <a:moveTo>
                  <a:pt x="257" y="353"/>
                </a:moveTo>
                <a:cubicBezTo>
                  <a:pt x="289" y="353"/>
                  <a:pt x="289" y="353"/>
                  <a:pt x="289" y="353"/>
                </a:cubicBezTo>
                <a:cubicBezTo>
                  <a:pt x="289" y="337"/>
                  <a:pt x="289" y="337"/>
                  <a:pt x="289" y="337"/>
                </a:cubicBezTo>
                <a:cubicBezTo>
                  <a:pt x="257" y="337"/>
                  <a:pt x="257" y="337"/>
                  <a:pt x="257" y="337"/>
                </a:cubicBezTo>
                <a:lnTo>
                  <a:pt x="257" y="353"/>
                </a:lnTo>
                <a:close/>
                <a:moveTo>
                  <a:pt x="193" y="353"/>
                </a:moveTo>
                <a:cubicBezTo>
                  <a:pt x="225" y="353"/>
                  <a:pt x="225" y="353"/>
                  <a:pt x="225" y="353"/>
                </a:cubicBezTo>
                <a:cubicBezTo>
                  <a:pt x="225" y="337"/>
                  <a:pt x="225" y="337"/>
                  <a:pt x="225" y="337"/>
                </a:cubicBezTo>
                <a:cubicBezTo>
                  <a:pt x="193" y="337"/>
                  <a:pt x="193" y="337"/>
                  <a:pt x="193" y="337"/>
                </a:cubicBezTo>
                <a:lnTo>
                  <a:pt x="193" y="353"/>
                </a:lnTo>
                <a:close/>
                <a:moveTo>
                  <a:pt x="64" y="16"/>
                </a:moveTo>
                <a:cubicBezTo>
                  <a:pt x="96" y="16"/>
                  <a:pt x="96" y="16"/>
                  <a:pt x="96" y="16"/>
                </a:cubicBezTo>
                <a:cubicBezTo>
                  <a:pt x="96" y="0"/>
                  <a:pt x="96" y="0"/>
                  <a:pt x="96" y="0"/>
                </a:cubicBezTo>
                <a:cubicBezTo>
                  <a:pt x="64" y="0"/>
                  <a:pt x="64" y="0"/>
                  <a:pt x="64" y="0"/>
                </a:cubicBezTo>
                <a:lnTo>
                  <a:pt x="64" y="1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86B2E1DE-EEB5-7B90-124E-D8AD15841D2B}"/>
              </a:ext>
            </a:extLst>
          </p:cNvPr>
          <p:cNvSpPr>
            <a:spLocks noEditPoints="1"/>
          </p:cNvSpPr>
          <p:nvPr/>
        </p:nvSpPr>
        <p:spPr bwMode="auto">
          <a:xfrm>
            <a:off x="722439" y="1770857"/>
            <a:ext cx="577851" cy="577851"/>
          </a:xfrm>
          <a:custGeom>
            <a:avLst/>
            <a:gdLst>
              <a:gd name="T0" fmla="*/ 351 w 353"/>
              <a:gd name="T1" fmla="*/ 171 h 353"/>
              <a:gd name="T2" fmla="*/ 289 w 353"/>
              <a:gd name="T3" fmla="*/ 109 h 353"/>
              <a:gd name="T4" fmla="*/ 289 w 353"/>
              <a:gd name="T5" fmla="*/ 24 h 353"/>
              <a:gd name="T6" fmla="*/ 281 w 353"/>
              <a:gd name="T7" fmla="*/ 16 h 353"/>
              <a:gd name="T8" fmla="*/ 233 w 353"/>
              <a:gd name="T9" fmla="*/ 16 h 353"/>
              <a:gd name="T10" fmla="*/ 225 w 353"/>
              <a:gd name="T11" fmla="*/ 24 h 353"/>
              <a:gd name="T12" fmla="*/ 225 w 353"/>
              <a:gd name="T13" fmla="*/ 45 h 353"/>
              <a:gd name="T14" fmla="*/ 182 w 353"/>
              <a:gd name="T15" fmla="*/ 2 h 353"/>
              <a:gd name="T16" fmla="*/ 177 w 353"/>
              <a:gd name="T17" fmla="*/ 0 h 353"/>
              <a:gd name="T18" fmla="*/ 171 w 353"/>
              <a:gd name="T19" fmla="*/ 2 h 353"/>
              <a:gd name="T20" fmla="*/ 2 w 353"/>
              <a:gd name="T21" fmla="*/ 171 h 353"/>
              <a:gd name="T22" fmla="*/ 0 w 353"/>
              <a:gd name="T23" fmla="*/ 176 h 353"/>
              <a:gd name="T24" fmla="*/ 8 w 353"/>
              <a:gd name="T25" fmla="*/ 184 h 353"/>
              <a:gd name="T26" fmla="*/ 14 w 353"/>
              <a:gd name="T27" fmla="*/ 182 h 353"/>
              <a:gd name="T28" fmla="*/ 48 w 353"/>
              <a:gd name="T29" fmla="*/ 148 h 353"/>
              <a:gd name="T30" fmla="*/ 48 w 353"/>
              <a:gd name="T31" fmla="*/ 345 h 353"/>
              <a:gd name="T32" fmla="*/ 56 w 353"/>
              <a:gd name="T33" fmla="*/ 353 h 353"/>
              <a:gd name="T34" fmla="*/ 297 w 353"/>
              <a:gd name="T35" fmla="*/ 353 h 353"/>
              <a:gd name="T36" fmla="*/ 305 w 353"/>
              <a:gd name="T37" fmla="*/ 345 h 353"/>
              <a:gd name="T38" fmla="*/ 305 w 353"/>
              <a:gd name="T39" fmla="*/ 148 h 353"/>
              <a:gd name="T40" fmla="*/ 339 w 353"/>
              <a:gd name="T41" fmla="*/ 182 h 353"/>
              <a:gd name="T42" fmla="*/ 345 w 353"/>
              <a:gd name="T43" fmla="*/ 184 h 353"/>
              <a:gd name="T44" fmla="*/ 353 w 353"/>
              <a:gd name="T45" fmla="*/ 176 h 353"/>
              <a:gd name="T46" fmla="*/ 351 w 353"/>
              <a:gd name="T47" fmla="*/ 171 h 353"/>
              <a:gd name="T48" fmla="*/ 241 w 353"/>
              <a:gd name="T49" fmla="*/ 32 h 353"/>
              <a:gd name="T50" fmla="*/ 273 w 353"/>
              <a:gd name="T51" fmla="*/ 32 h 353"/>
              <a:gd name="T52" fmla="*/ 273 w 353"/>
              <a:gd name="T53" fmla="*/ 93 h 353"/>
              <a:gd name="T54" fmla="*/ 241 w 353"/>
              <a:gd name="T55" fmla="*/ 61 h 353"/>
              <a:gd name="T56" fmla="*/ 241 w 353"/>
              <a:gd name="T57" fmla="*/ 32 h 353"/>
              <a:gd name="T58" fmla="*/ 128 w 353"/>
              <a:gd name="T59" fmla="*/ 337 h 353"/>
              <a:gd name="T60" fmla="*/ 64 w 353"/>
              <a:gd name="T61" fmla="*/ 337 h 353"/>
              <a:gd name="T62" fmla="*/ 64 w 353"/>
              <a:gd name="T63" fmla="*/ 321 h 353"/>
              <a:gd name="T64" fmla="*/ 128 w 353"/>
              <a:gd name="T65" fmla="*/ 321 h 353"/>
              <a:gd name="T66" fmla="*/ 128 w 353"/>
              <a:gd name="T67" fmla="*/ 337 h 353"/>
              <a:gd name="T68" fmla="*/ 209 w 353"/>
              <a:gd name="T69" fmla="*/ 337 h 353"/>
              <a:gd name="T70" fmla="*/ 144 w 353"/>
              <a:gd name="T71" fmla="*/ 337 h 353"/>
              <a:gd name="T72" fmla="*/ 144 w 353"/>
              <a:gd name="T73" fmla="*/ 208 h 353"/>
              <a:gd name="T74" fmla="*/ 209 w 353"/>
              <a:gd name="T75" fmla="*/ 208 h 353"/>
              <a:gd name="T76" fmla="*/ 209 w 353"/>
              <a:gd name="T77" fmla="*/ 337 h 353"/>
              <a:gd name="T78" fmla="*/ 289 w 353"/>
              <a:gd name="T79" fmla="*/ 337 h 353"/>
              <a:gd name="T80" fmla="*/ 225 w 353"/>
              <a:gd name="T81" fmla="*/ 337 h 353"/>
              <a:gd name="T82" fmla="*/ 225 w 353"/>
              <a:gd name="T83" fmla="*/ 321 h 353"/>
              <a:gd name="T84" fmla="*/ 289 w 353"/>
              <a:gd name="T85" fmla="*/ 321 h 353"/>
              <a:gd name="T86" fmla="*/ 289 w 353"/>
              <a:gd name="T87" fmla="*/ 337 h 353"/>
              <a:gd name="T88" fmla="*/ 289 w 353"/>
              <a:gd name="T89" fmla="*/ 305 h 353"/>
              <a:gd name="T90" fmla="*/ 225 w 353"/>
              <a:gd name="T91" fmla="*/ 305 h 353"/>
              <a:gd name="T92" fmla="*/ 225 w 353"/>
              <a:gd name="T93" fmla="*/ 200 h 353"/>
              <a:gd name="T94" fmla="*/ 217 w 353"/>
              <a:gd name="T95" fmla="*/ 192 h 353"/>
              <a:gd name="T96" fmla="*/ 136 w 353"/>
              <a:gd name="T97" fmla="*/ 192 h 353"/>
              <a:gd name="T98" fmla="*/ 128 w 353"/>
              <a:gd name="T99" fmla="*/ 200 h 353"/>
              <a:gd name="T100" fmla="*/ 128 w 353"/>
              <a:gd name="T101" fmla="*/ 305 h 353"/>
              <a:gd name="T102" fmla="*/ 64 w 353"/>
              <a:gd name="T103" fmla="*/ 305 h 353"/>
              <a:gd name="T104" fmla="*/ 64 w 353"/>
              <a:gd name="T105" fmla="*/ 132 h 353"/>
              <a:gd name="T106" fmla="*/ 177 w 353"/>
              <a:gd name="T107" fmla="*/ 19 h 353"/>
              <a:gd name="T108" fmla="*/ 289 w 353"/>
              <a:gd name="T109" fmla="*/ 132 h 353"/>
              <a:gd name="T110" fmla="*/ 289 w 353"/>
              <a:gd name="T111" fmla="*/ 305 h 353"/>
              <a:gd name="T112" fmla="*/ 185 w 353"/>
              <a:gd name="T113" fmla="*/ 289 h 353"/>
              <a:gd name="T114" fmla="*/ 193 w 353"/>
              <a:gd name="T115" fmla="*/ 281 h 353"/>
              <a:gd name="T116" fmla="*/ 185 w 353"/>
              <a:gd name="T117" fmla="*/ 273 h 353"/>
              <a:gd name="T118" fmla="*/ 177 w 353"/>
              <a:gd name="T119" fmla="*/ 281 h 353"/>
              <a:gd name="T120" fmla="*/ 185 w 353"/>
              <a:gd name="T121" fmla="*/ 289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3" h="353">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a:p>
        </p:txBody>
      </p:sp>
      <p:sp>
        <p:nvSpPr>
          <p:cNvPr id="14" name="TextBox 13">
            <a:extLst>
              <a:ext uri="{FF2B5EF4-FFF2-40B4-BE49-F238E27FC236}">
                <a16:creationId xmlns:a16="http://schemas.microsoft.com/office/drawing/2014/main" id="{85CA5081-4D71-7B3B-FB35-92055FBAFC77}"/>
              </a:ext>
            </a:extLst>
          </p:cNvPr>
          <p:cNvSpPr txBox="1"/>
          <p:nvPr/>
        </p:nvSpPr>
        <p:spPr>
          <a:xfrm>
            <a:off x="115287" y="-32250"/>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2.a</a:t>
            </a:r>
          </a:p>
        </p:txBody>
      </p:sp>
      <p:pic>
        <p:nvPicPr>
          <p:cNvPr id="17" name="Picture Placeholder 16" descr="A marching band playing trumpets&#10;&#10;AI-generated content may be incorrect.">
            <a:extLst>
              <a:ext uri="{FF2B5EF4-FFF2-40B4-BE49-F238E27FC236}">
                <a16:creationId xmlns:a16="http://schemas.microsoft.com/office/drawing/2014/main" id="{AC4DE76C-8B27-C798-15CD-41549A6329BA}"/>
              </a:ext>
            </a:extLst>
          </p:cNvPr>
          <p:cNvPicPr>
            <a:picLocks noGrp="1" noChangeAspect="1"/>
          </p:cNvPicPr>
          <p:nvPr>
            <p:ph type="pic" sz="quarter" idx="11"/>
          </p:nvPr>
        </p:nvPicPr>
        <p:blipFill>
          <a:blip r:embed="rId2"/>
          <a:srcRect t="5920" b="5920"/>
          <a:stretch>
            <a:fillRect/>
          </a:stretch>
        </p:blipFill>
        <p:spPr>
          <a:xfrm>
            <a:off x="6296576" y="2521941"/>
            <a:ext cx="5396826" cy="317350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9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90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9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37899" grpId="0"/>
      <p:bldP spid="37900" grpId="0"/>
      <p:bldP spid="37901" grpId="0"/>
      <p:bldP spid="37902" grpId="0"/>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831D1-7767-96B2-1B90-2177D03A4D7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572CCCD-17D7-78BB-379E-E360614BEADF}"/>
              </a:ext>
            </a:extLst>
          </p:cNvPr>
          <p:cNvSpPr/>
          <p:nvPr/>
        </p:nvSpPr>
        <p:spPr>
          <a:xfrm rot="5400000">
            <a:off x="8582819" y="3248819"/>
            <a:ext cx="6858000" cy="360362"/>
          </a:xfrm>
          <a:prstGeom prst="rect">
            <a:avLst/>
          </a:prstGeom>
          <a:solidFill>
            <a:srgbClr val="11165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941" name="TextBox 8">
            <a:extLst>
              <a:ext uri="{FF2B5EF4-FFF2-40B4-BE49-F238E27FC236}">
                <a16:creationId xmlns:a16="http://schemas.microsoft.com/office/drawing/2014/main" id="{95CE507D-E6EE-8CC4-DFEC-73987831B5DB}"/>
              </a:ext>
            </a:extLst>
          </p:cNvPr>
          <p:cNvSpPr txBox="1">
            <a:spLocks noChangeArrowheads="1"/>
          </p:cNvSpPr>
          <p:nvPr/>
        </p:nvSpPr>
        <p:spPr bwMode="auto">
          <a:xfrm>
            <a:off x="311765" y="1442104"/>
            <a:ext cx="491042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sz="2000" u="none" strike="noStrike" dirty="0">
                <a:effectLst/>
                <a:latin typeface="Inter" panose="02000503000000020004" pitchFamily="2" charset="0"/>
                <a:ea typeface="Inter" panose="02000503000000020004" pitchFamily="2" charset="0"/>
              </a:rPr>
              <a:t>The University of South Carolina launched a Music Teaching Artists Certificate Program early January, 2025 to address the teacher shortage in South Carolina. </a:t>
            </a:r>
            <a:endParaRPr lang="en-US" altLang="en-US" sz="2000" dirty="0">
              <a:latin typeface="Inter" panose="02000503000000020004" pitchFamily="2" charset="0"/>
              <a:ea typeface="Inter" panose="02000503000000020004" pitchFamily="2" charset="0"/>
              <a:cs typeface="Inter" panose="02000503000000020004" pitchFamily="2" charset="0"/>
            </a:endParaRPr>
          </a:p>
        </p:txBody>
      </p:sp>
      <p:sp>
        <p:nvSpPr>
          <p:cNvPr id="39942" name="TextBox 11">
            <a:extLst>
              <a:ext uri="{FF2B5EF4-FFF2-40B4-BE49-F238E27FC236}">
                <a16:creationId xmlns:a16="http://schemas.microsoft.com/office/drawing/2014/main" id="{5D17CFED-C1CA-6A51-32A1-5B8BE8928D0F}"/>
              </a:ext>
            </a:extLst>
          </p:cNvPr>
          <p:cNvSpPr txBox="1">
            <a:spLocks noChangeArrowheads="1"/>
          </p:cNvSpPr>
          <p:nvPr/>
        </p:nvSpPr>
        <p:spPr bwMode="auto">
          <a:xfrm>
            <a:off x="1118105" y="1108710"/>
            <a:ext cx="34258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latin typeface="Inter" panose="02000503000000020004" pitchFamily="2" charset="0"/>
                <a:ea typeface="Inter" panose="02000503000000020004" pitchFamily="2" charset="0"/>
                <a:cs typeface="Inter" panose="02000503000000020004" pitchFamily="2" charset="0"/>
              </a:rPr>
              <a:t>University of South Carolina</a:t>
            </a:r>
          </a:p>
        </p:txBody>
      </p:sp>
      <p:sp>
        <p:nvSpPr>
          <p:cNvPr id="7" name="Title 11">
            <a:extLst>
              <a:ext uri="{FF2B5EF4-FFF2-40B4-BE49-F238E27FC236}">
                <a16:creationId xmlns:a16="http://schemas.microsoft.com/office/drawing/2014/main" id="{C0B8719B-E24B-9724-E2ED-C72688F23162}"/>
              </a:ext>
            </a:extLst>
          </p:cNvPr>
          <p:cNvSpPr txBox="1">
            <a:spLocks/>
          </p:cNvSpPr>
          <p:nvPr/>
        </p:nvSpPr>
        <p:spPr>
          <a:xfrm>
            <a:off x="0" y="235836"/>
            <a:ext cx="121920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pPr algn="ctr"/>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College &amp; University Case Studies</a:t>
            </a:r>
          </a:p>
        </p:txBody>
      </p:sp>
      <p:pic>
        <p:nvPicPr>
          <p:cNvPr id="14" name="Picture Placeholder 13" descr="A logo for a school of music&#10;&#10;AI-generated content may be incorrect.">
            <a:extLst>
              <a:ext uri="{FF2B5EF4-FFF2-40B4-BE49-F238E27FC236}">
                <a16:creationId xmlns:a16="http://schemas.microsoft.com/office/drawing/2014/main" id="{0C3711E3-1E29-1819-008B-8CF6F83524D4}"/>
              </a:ext>
            </a:extLst>
          </p:cNvPr>
          <p:cNvPicPr>
            <a:picLocks noGrp="1" noChangeAspect="1"/>
          </p:cNvPicPr>
          <p:nvPr>
            <p:ph type="pic" sz="quarter" idx="10"/>
          </p:nvPr>
        </p:nvPicPr>
        <p:blipFill>
          <a:blip r:embed="rId2"/>
          <a:srcRect t="22150" b="22150"/>
          <a:stretch>
            <a:fillRect/>
          </a:stretch>
        </p:blipFill>
        <p:spPr>
          <a:xfrm>
            <a:off x="7193195" y="4587872"/>
            <a:ext cx="3162291" cy="1761276"/>
          </a:xfrm>
        </p:spPr>
      </p:pic>
      <p:pic>
        <p:nvPicPr>
          <p:cNvPr id="22" name="Picture 21">
            <a:extLst>
              <a:ext uri="{FF2B5EF4-FFF2-40B4-BE49-F238E27FC236}">
                <a16:creationId xmlns:a16="http://schemas.microsoft.com/office/drawing/2014/main" id="{B34D6ED6-E1FC-289F-CB31-D6FAEEE4EF53}"/>
              </a:ext>
            </a:extLst>
          </p:cNvPr>
          <p:cNvPicPr>
            <a:picLocks noChangeAspect="1"/>
          </p:cNvPicPr>
          <p:nvPr/>
        </p:nvPicPr>
        <p:blipFill>
          <a:blip r:embed="rId3"/>
          <a:stretch>
            <a:fillRect/>
          </a:stretch>
        </p:blipFill>
        <p:spPr>
          <a:xfrm>
            <a:off x="1952360" y="3011263"/>
            <a:ext cx="1576609" cy="1576609"/>
          </a:xfrm>
          <a:prstGeom prst="rect">
            <a:avLst/>
          </a:prstGeom>
        </p:spPr>
      </p:pic>
      <p:sp>
        <p:nvSpPr>
          <p:cNvPr id="23" name="TextBox 11">
            <a:extLst>
              <a:ext uri="{FF2B5EF4-FFF2-40B4-BE49-F238E27FC236}">
                <a16:creationId xmlns:a16="http://schemas.microsoft.com/office/drawing/2014/main" id="{7AB35F57-9298-91F8-7659-7EA3EB795078}"/>
              </a:ext>
            </a:extLst>
          </p:cNvPr>
          <p:cNvSpPr txBox="1">
            <a:spLocks noChangeArrowheads="1"/>
          </p:cNvSpPr>
          <p:nvPr/>
        </p:nvSpPr>
        <p:spPr bwMode="auto">
          <a:xfrm>
            <a:off x="7692536" y="1108710"/>
            <a:ext cx="224320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000" b="1" dirty="0">
                <a:latin typeface="Inter" panose="02000503000000020004" pitchFamily="2" charset="0"/>
                <a:ea typeface="Inter" panose="02000503000000020004" pitchFamily="2" charset="0"/>
                <a:cs typeface="Inter" panose="02000503000000020004" pitchFamily="2" charset="0"/>
              </a:rPr>
              <a:t>UNC - Greensboro</a:t>
            </a:r>
          </a:p>
        </p:txBody>
      </p:sp>
      <p:sp>
        <p:nvSpPr>
          <p:cNvPr id="24" name="TextBox 8">
            <a:extLst>
              <a:ext uri="{FF2B5EF4-FFF2-40B4-BE49-F238E27FC236}">
                <a16:creationId xmlns:a16="http://schemas.microsoft.com/office/drawing/2014/main" id="{5251F3C4-8986-D658-5A94-7C68BC08DF8D}"/>
              </a:ext>
            </a:extLst>
          </p:cNvPr>
          <p:cNvSpPr txBox="1">
            <a:spLocks noChangeArrowheads="1"/>
          </p:cNvSpPr>
          <p:nvPr/>
        </p:nvSpPr>
        <p:spPr bwMode="auto">
          <a:xfrm>
            <a:off x="6286679" y="1442104"/>
            <a:ext cx="491042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n-US" sz="2000" b="0" i="0" u="none" strike="noStrike" dirty="0">
                <a:effectLst/>
                <a:latin typeface="Inter" panose="02000503000000020004" pitchFamily="2" charset="0"/>
                <a:ea typeface="Inter" panose="02000503000000020004" pitchFamily="2" charset="0"/>
              </a:rPr>
              <a:t>This model allows those with an undergraduate degree in music to apply for a Post-Baccalaureate Certificate in Music Education to provide them with the knowledge and skills needed for teaching.</a:t>
            </a:r>
            <a:endParaRPr lang="en-US" altLang="en-US" sz="2000" dirty="0">
              <a:latin typeface="Inter" panose="02000503000000020004" pitchFamily="2" charset="0"/>
              <a:ea typeface="Inter" panose="02000503000000020004" pitchFamily="2" charset="0"/>
              <a:cs typeface="Inter" panose="02000503000000020004" pitchFamily="2" charset="0"/>
            </a:endParaRPr>
          </a:p>
        </p:txBody>
      </p:sp>
      <p:pic>
        <p:nvPicPr>
          <p:cNvPr id="25" name="Picture 24">
            <a:extLst>
              <a:ext uri="{FF2B5EF4-FFF2-40B4-BE49-F238E27FC236}">
                <a16:creationId xmlns:a16="http://schemas.microsoft.com/office/drawing/2014/main" id="{A9F3AF0F-580F-53B7-7D3D-62AB4A05E8E6}"/>
              </a:ext>
            </a:extLst>
          </p:cNvPr>
          <p:cNvPicPr>
            <a:picLocks noChangeAspect="1"/>
          </p:cNvPicPr>
          <p:nvPr/>
        </p:nvPicPr>
        <p:blipFill>
          <a:blip r:embed="rId4"/>
          <a:stretch>
            <a:fillRect/>
          </a:stretch>
        </p:blipFill>
        <p:spPr>
          <a:xfrm>
            <a:off x="7979903" y="3003920"/>
            <a:ext cx="1576609" cy="1576609"/>
          </a:xfrm>
          <a:prstGeom prst="rect">
            <a:avLst/>
          </a:prstGeom>
        </p:spPr>
      </p:pic>
      <p:sp>
        <p:nvSpPr>
          <p:cNvPr id="26" name="TextBox 25">
            <a:extLst>
              <a:ext uri="{FF2B5EF4-FFF2-40B4-BE49-F238E27FC236}">
                <a16:creationId xmlns:a16="http://schemas.microsoft.com/office/drawing/2014/main" id="{94A9FF49-BF9C-FAEF-D409-D2CC42A24967}"/>
              </a:ext>
            </a:extLst>
          </p:cNvPr>
          <p:cNvSpPr txBox="1"/>
          <p:nvPr/>
        </p:nvSpPr>
        <p:spPr>
          <a:xfrm>
            <a:off x="115287" y="-32250"/>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2.b</a:t>
            </a:r>
          </a:p>
        </p:txBody>
      </p:sp>
      <p:pic>
        <p:nvPicPr>
          <p:cNvPr id="4" name="Picture 3">
            <a:extLst>
              <a:ext uri="{FF2B5EF4-FFF2-40B4-BE49-F238E27FC236}">
                <a16:creationId xmlns:a16="http://schemas.microsoft.com/office/drawing/2014/main" id="{6BFCBE01-54CE-9C18-7208-BDB5B665AA1F}"/>
              </a:ext>
            </a:extLst>
          </p:cNvPr>
          <p:cNvPicPr>
            <a:picLocks noChangeAspect="1"/>
          </p:cNvPicPr>
          <p:nvPr/>
        </p:nvPicPr>
        <p:blipFill>
          <a:blip r:embed="rId5"/>
          <a:stretch>
            <a:fillRect/>
          </a:stretch>
        </p:blipFill>
        <p:spPr>
          <a:xfrm>
            <a:off x="1118105" y="4587872"/>
            <a:ext cx="3346229" cy="1705085"/>
          </a:xfrm>
          <a:prstGeom prst="rect">
            <a:avLst/>
          </a:prstGeom>
        </p:spPr>
      </p:pic>
    </p:spTree>
    <p:extLst>
      <p:ext uri="{BB962C8B-B14F-4D97-AF65-F5344CB8AC3E}">
        <p14:creationId xmlns:p14="http://schemas.microsoft.com/office/powerpoint/2010/main" val="258448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
          <p:cNvSpPr txBox="1"/>
          <p:nvPr/>
        </p:nvSpPr>
        <p:spPr>
          <a:xfrm>
            <a:off x="457200" y="355860"/>
            <a:ext cx="11277600" cy="60208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4400" b="1" i="0" u="none" strike="noStrike" cap="none">
                <a:solidFill>
                  <a:srgbClr val="11165E"/>
                </a:solidFill>
                <a:latin typeface="Inter"/>
                <a:ea typeface="Inter"/>
                <a:cs typeface="Inter"/>
                <a:sym typeface="Inter"/>
              </a:rPr>
              <a:t>Key Areas of Focus</a:t>
            </a:r>
            <a:endParaRPr/>
          </a:p>
        </p:txBody>
      </p:sp>
      <p:sp>
        <p:nvSpPr>
          <p:cNvPr id="131" name="Google Shape;131;p2"/>
          <p:cNvSpPr/>
          <p:nvPr/>
        </p:nvSpPr>
        <p:spPr>
          <a:xfrm>
            <a:off x="1598846" y="899162"/>
            <a:ext cx="587970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1" u="none" strike="noStrike" cap="none">
                <a:solidFill>
                  <a:schemeClr val="dk1"/>
                </a:solidFill>
                <a:latin typeface="Inter"/>
                <a:ea typeface="Inter"/>
                <a:cs typeface="Inter"/>
                <a:sym typeface="Inter"/>
              </a:rPr>
              <a:t>Recruitment, Retention and Mentoring</a:t>
            </a:r>
            <a:endParaRPr sz="2400" i="1">
              <a:solidFill>
                <a:schemeClr val="dk1"/>
              </a:solidFill>
              <a:latin typeface="Inter"/>
              <a:ea typeface="Inter"/>
              <a:cs typeface="Inter"/>
              <a:sym typeface="Inter"/>
            </a:endParaRPr>
          </a:p>
        </p:txBody>
      </p:sp>
      <p:sp>
        <p:nvSpPr>
          <p:cNvPr id="132" name="Google Shape;132;p2"/>
          <p:cNvSpPr txBox="1"/>
          <p:nvPr/>
        </p:nvSpPr>
        <p:spPr>
          <a:xfrm>
            <a:off x="631343" y="1640597"/>
            <a:ext cx="84223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Inter"/>
                <a:ea typeface="Inter"/>
                <a:cs typeface="Inter"/>
                <a:sym typeface="Inter"/>
              </a:rPr>
              <a:t>01</a:t>
            </a:r>
            <a:endParaRPr sz="3200" b="1">
              <a:solidFill>
                <a:schemeClr val="dk1"/>
              </a:solidFill>
              <a:latin typeface="Inter"/>
              <a:ea typeface="Inter"/>
              <a:cs typeface="Inter"/>
              <a:sym typeface="Inter"/>
            </a:endParaRPr>
          </a:p>
        </p:txBody>
      </p:sp>
      <p:sp>
        <p:nvSpPr>
          <p:cNvPr id="133" name="Google Shape;133;p2"/>
          <p:cNvSpPr txBox="1"/>
          <p:nvPr/>
        </p:nvSpPr>
        <p:spPr>
          <a:xfrm>
            <a:off x="1676826" y="1717541"/>
            <a:ext cx="410907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Inter"/>
                <a:ea typeface="Inter"/>
                <a:cs typeface="Inter"/>
                <a:sym typeface="Inter"/>
              </a:rPr>
              <a:t>Teach Music Coalition</a:t>
            </a:r>
            <a:endParaRPr/>
          </a:p>
        </p:txBody>
      </p:sp>
      <p:sp>
        <p:nvSpPr>
          <p:cNvPr id="134" name="Google Shape;134;p2"/>
          <p:cNvSpPr/>
          <p:nvPr/>
        </p:nvSpPr>
        <p:spPr>
          <a:xfrm>
            <a:off x="631343" y="1481091"/>
            <a:ext cx="842232" cy="842232"/>
          </a:xfrm>
          <a:prstGeom prst="rect">
            <a:avLst/>
          </a:prstGeom>
          <a:noFill/>
          <a:ln w="76200" cap="flat" cmpd="sng">
            <a:solidFill>
              <a:srgbClr val="A584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2F5496"/>
              </a:solidFill>
              <a:latin typeface="Calibri"/>
              <a:ea typeface="Calibri"/>
              <a:cs typeface="Calibri"/>
              <a:sym typeface="Calibri"/>
            </a:endParaRPr>
          </a:p>
        </p:txBody>
      </p:sp>
      <p:sp>
        <p:nvSpPr>
          <p:cNvPr id="135" name="Google Shape;135;p2"/>
          <p:cNvSpPr txBox="1"/>
          <p:nvPr/>
        </p:nvSpPr>
        <p:spPr>
          <a:xfrm>
            <a:off x="631343" y="2688397"/>
            <a:ext cx="84223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Inter"/>
                <a:ea typeface="Inter"/>
                <a:cs typeface="Inter"/>
                <a:sym typeface="Inter"/>
              </a:rPr>
              <a:t>02</a:t>
            </a:r>
            <a:endParaRPr sz="3200" b="1">
              <a:solidFill>
                <a:schemeClr val="dk1"/>
              </a:solidFill>
              <a:latin typeface="Inter"/>
              <a:ea typeface="Inter"/>
              <a:cs typeface="Inter"/>
              <a:sym typeface="Inter"/>
            </a:endParaRPr>
          </a:p>
        </p:txBody>
      </p:sp>
      <p:sp>
        <p:nvSpPr>
          <p:cNvPr id="136" name="Google Shape;136;p2"/>
          <p:cNvSpPr txBox="1"/>
          <p:nvPr/>
        </p:nvSpPr>
        <p:spPr>
          <a:xfrm>
            <a:off x="1676826" y="2765341"/>
            <a:ext cx="572374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Inter"/>
                <a:ea typeface="Inter"/>
                <a:cs typeface="Inter"/>
                <a:sym typeface="Inter"/>
              </a:rPr>
              <a:t>Enhancing College Recruitment</a:t>
            </a:r>
            <a:endParaRPr sz="2000" b="1">
              <a:solidFill>
                <a:schemeClr val="dk1"/>
              </a:solidFill>
              <a:latin typeface="Inter"/>
              <a:ea typeface="Inter"/>
              <a:cs typeface="Inter"/>
              <a:sym typeface="Inter"/>
            </a:endParaRPr>
          </a:p>
        </p:txBody>
      </p:sp>
      <p:sp>
        <p:nvSpPr>
          <p:cNvPr id="137" name="Google Shape;137;p2"/>
          <p:cNvSpPr/>
          <p:nvPr/>
        </p:nvSpPr>
        <p:spPr>
          <a:xfrm>
            <a:off x="631343" y="2528891"/>
            <a:ext cx="842232" cy="842232"/>
          </a:xfrm>
          <a:prstGeom prst="rect">
            <a:avLst/>
          </a:prstGeom>
          <a:noFill/>
          <a:ln w="76200" cap="flat" cmpd="sng">
            <a:solidFill>
              <a:srgbClr val="A584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2F5496"/>
              </a:solidFill>
              <a:latin typeface="Calibri"/>
              <a:ea typeface="Calibri"/>
              <a:cs typeface="Calibri"/>
              <a:sym typeface="Calibri"/>
            </a:endParaRPr>
          </a:p>
        </p:txBody>
      </p:sp>
      <p:sp>
        <p:nvSpPr>
          <p:cNvPr id="138" name="Google Shape;138;p2"/>
          <p:cNvSpPr txBox="1"/>
          <p:nvPr/>
        </p:nvSpPr>
        <p:spPr>
          <a:xfrm>
            <a:off x="631343" y="3705087"/>
            <a:ext cx="84223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Inter"/>
                <a:ea typeface="Inter"/>
                <a:cs typeface="Inter"/>
                <a:sym typeface="Inter"/>
              </a:rPr>
              <a:t>03</a:t>
            </a:r>
            <a:endParaRPr sz="3200" b="1">
              <a:solidFill>
                <a:schemeClr val="dk1"/>
              </a:solidFill>
              <a:latin typeface="Inter"/>
              <a:ea typeface="Inter"/>
              <a:cs typeface="Inter"/>
              <a:sym typeface="Inter"/>
            </a:endParaRPr>
          </a:p>
        </p:txBody>
      </p:sp>
      <p:sp>
        <p:nvSpPr>
          <p:cNvPr id="139" name="Google Shape;139;p2"/>
          <p:cNvSpPr txBox="1"/>
          <p:nvPr/>
        </p:nvSpPr>
        <p:spPr>
          <a:xfrm>
            <a:off x="1673245" y="3679927"/>
            <a:ext cx="4435381"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Inter"/>
                <a:ea typeface="Inter"/>
                <a:cs typeface="Inter"/>
                <a:sym typeface="Inter"/>
              </a:rPr>
              <a:t>Developing Mentorship </a:t>
            </a:r>
            <a:endParaRPr/>
          </a:p>
          <a:p>
            <a:pPr marL="0" marR="0" lvl="0" indent="0" algn="l" rtl="0">
              <a:spcBef>
                <a:spcPts val="0"/>
              </a:spcBef>
              <a:spcAft>
                <a:spcPts val="0"/>
              </a:spcAft>
              <a:buNone/>
            </a:pPr>
            <a:r>
              <a:rPr lang="en-US" sz="2000" b="1">
                <a:solidFill>
                  <a:schemeClr val="dk1"/>
                </a:solidFill>
                <a:latin typeface="Inter"/>
                <a:ea typeface="Inter"/>
                <a:cs typeface="Inter"/>
                <a:sym typeface="Inter"/>
              </a:rPr>
              <a:t>Programs</a:t>
            </a:r>
            <a:endParaRPr/>
          </a:p>
        </p:txBody>
      </p:sp>
      <p:sp>
        <p:nvSpPr>
          <p:cNvPr id="140" name="Google Shape;140;p2"/>
          <p:cNvSpPr/>
          <p:nvPr/>
        </p:nvSpPr>
        <p:spPr>
          <a:xfrm>
            <a:off x="631343" y="3545581"/>
            <a:ext cx="842232" cy="842232"/>
          </a:xfrm>
          <a:prstGeom prst="rect">
            <a:avLst/>
          </a:prstGeom>
          <a:noFill/>
          <a:ln w="76200" cap="flat" cmpd="sng">
            <a:solidFill>
              <a:srgbClr val="A584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2F5496"/>
              </a:solidFill>
              <a:latin typeface="Calibri"/>
              <a:ea typeface="Calibri"/>
              <a:cs typeface="Calibri"/>
              <a:sym typeface="Calibri"/>
            </a:endParaRPr>
          </a:p>
        </p:txBody>
      </p:sp>
      <p:sp>
        <p:nvSpPr>
          <p:cNvPr id="141" name="Google Shape;141;p2"/>
          <p:cNvSpPr txBox="1"/>
          <p:nvPr/>
        </p:nvSpPr>
        <p:spPr>
          <a:xfrm>
            <a:off x="631343" y="4691935"/>
            <a:ext cx="84223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Inter"/>
                <a:ea typeface="Inter"/>
                <a:cs typeface="Inter"/>
                <a:sym typeface="Inter"/>
              </a:rPr>
              <a:t>04</a:t>
            </a:r>
            <a:endParaRPr sz="3200" b="1">
              <a:solidFill>
                <a:schemeClr val="dk1"/>
              </a:solidFill>
              <a:latin typeface="Inter"/>
              <a:ea typeface="Inter"/>
              <a:cs typeface="Inter"/>
              <a:sym typeface="Inter"/>
            </a:endParaRPr>
          </a:p>
        </p:txBody>
      </p:sp>
      <p:sp>
        <p:nvSpPr>
          <p:cNvPr id="142" name="Google Shape;142;p2"/>
          <p:cNvSpPr txBox="1"/>
          <p:nvPr/>
        </p:nvSpPr>
        <p:spPr>
          <a:xfrm>
            <a:off x="1673245" y="4666775"/>
            <a:ext cx="501797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Inter"/>
                <a:ea typeface="Inter"/>
                <a:cs typeface="Inter"/>
                <a:sym typeface="Inter"/>
              </a:rPr>
              <a:t>Early Outreach for Student</a:t>
            </a:r>
            <a:endParaRPr/>
          </a:p>
          <a:p>
            <a:pPr marL="0" marR="0" lvl="0" indent="0" algn="l" rtl="0">
              <a:spcBef>
                <a:spcPts val="0"/>
              </a:spcBef>
              <a:spcAft>
                <a:spcPts val="0"/>
              </a:spcAft>
              <a:buNone/>
            </a:pPr>
            <a:r>
              <a:rPr lang="en-US" sz="2000" b="1">
                <a:solidFill>
                  <a:schemeClr val="dk1"/>
                </a:solidFill>
                <a:latin typeface="Inter"/>
                <a:ea typeface="Inter"/>
                <a:cs typeface="Inter"/>
                <a:sym typeface="Inter"/>
              </a:rPr>
              <a:t>Engagement</a:t>
            </a:r>
            <a:endParaRPr/>
          </a:p>
        </p:txBody>
      </p:sp>
      <p:sp>
        <p:nvSpPr>
          <p:cNvPr id="143" name="Google Shape;143;p2"/>
          <p:cNvSpPr/>
          <p:nvPr/>
        </p:nvSpPr>
        <p:spPr>
          <a:xfrm>
            <a:off x="631343" y="4532429"/>
            <a:ext cx="842232" cy="842232"/>
          </a:xfrm>
          <a:prstGeom prst="rect">
            <a:avLst/>
          </a:prstGeom>
          <a:noFill/>
          <a:ln w="76200" cap="flat" cmpd="sng">
            <a:solidFill>
              <a:srgbClr val="A584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2F5496"/>
              </a:solidFill>
              <a:latin typeface="Calibri"/>
              <a:ea typeface="Calibri"/>
              <a:cs typeface="Calibri"/>
              <a:sym typeface="Calibri"/>
            </a:endParaRPr>
          </a:p>
        </p:txBody>
      </p:sp>
      <p:sp>
        <p:nvSpPr>
          <p:cNvPr id="144" name="Google Shape;144;p2"/>
          <p:cNvSpPr txBox="1"/>
          <p:nvPr/>
        </p:nvSpPr>
        <p:spPr>
          <a:xfrm>
            <a:off x="631343" y="5693673"/>
            <a:ext cx="84223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dk1"/>
                </a:solidFill>
                <a:latin typeface="Inter"/>
                <a:ea typeface="Inter"/>
                <a:cs typeface="Inter"/>
                <a:sym typeface="Inter"/>
              </a:rPr>
              <a:t>05</a:t>
            </a:r>
            <a:endParaRPr sz="3200" b="1">
              <a:solidFill>
                <a:schemeClr val="dk1"/>
              </a:solidFill>
              <a:latin typeface="Inter"/>
              <a:ea typeface="Inter"/>
              <a:cs typeface="Inter"/>
              <a:sym typeface="Inter"/>
            </a:endParaRPr>
          </a:p>
        </p:txBody>
      </p:sp>
      <p:sp>
        <p:nvSpPr>
          <p:cNvPr id="145" name="Google Shape;145;p2"/>
          <p:cNvSpPr txBox="1"/>
          <p:nvPr/>
        </p:nvSpPr>
        <p:spPr>
          <a:xfrm>
            <a:off x="1664002" y="5596146"/>
            <a:ext cx="574939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Inter"/>
                <a:ea typeface="Inter"/>
                <a:cs typeface="Inter"/>
                <a:sym typeface="Inter"/>
              </a:rPr>
              <a:t>New Educational Opportunities</a:t>
            </a:r>
            <a:endParaRPr/>
          </a:p>
          <a:p>
            <a:pPr marL="0" marR="0" lvl="0" indent="0" algn="l" rtl="0">
              <a:spcBef>
                <a:spcPts val="0"/>
              </a:spcBef>
              <a:spcAft>
                <a:spcPts val="0"/>
              </a:spcAft>
              <a:buNone/>
            </a:pPr>
            <a:r>
              <a:rPr lang="en-US" sz="2000" b="1">
                <a:solidFill>
                  <a:schemeClr val="dk1"/>
                </a:solidFill>
                <a:latin typeface="Inter"/>
                <a:ea typeface="Inter"/>
                <a:cs typeface="Inter"/>
                <a:sym typeface="Inter"/>
              </a:rPr>
              <a:t>For Music Industry Careers</a:t>
            </a:r>
            <a:endParaRPr/>
          </a:p>
        </p:txBody>
      </p:sp>
      <p:sp>
        <p:nvSpPr>
          <p:cNvPr id="146" name="Google Shape;146;p2"/>
          <p:cNvSpPr/>
          <p:nvPr/>
        </p:nvSpPr>
        <p:spPr>
          <a:xfrm>
            <a:off x="631343" y="5534167"/>
            <a:ext cx="842232" cy="842232"/>
          </a:xfrm>
          <a:prstGeom prst="rect">
            <a:avLst/>
          </a:prstGeom>
          <a:noFill/>
          <a:ln w="76200" cap="flat" cmpd="sng">
            <a:solidFill>
              <a:srgbClr val="A5842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2F5496"/>
              </a:solidFill>
              <a:latin typeface="Calibri"/>
              <a:ea typeface="Calibri"/>
              <a:cs typeface="Calibri"/>
              <a:sym typeface="Calibri"/>
            </a:endParaRPr>
          </a:p>
        </p:txBody>
      </p:sp>
      <p:sp>
        <p:nvSpPr>
          <p:cNvPr id="147" name="Google Shape;147;p2"/>
          <p:cNvSpPr/>
          <p:nvPr/>
        </p:nvSpPr>
        <p:spPr>
          <a:xfrm>
            <a:off x="9138863" y="0"/>
            <a:ext cx="1232899" cy="6858000"/>
          </a:xfrm>
          <a:prstGeom prst="rect">
            <a:avLst/>
          </a:prstGeom>
          <a:solidFill>
            <a:srgbClr val="A584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8" name="Google Shape;148;p2" descr="A group of people in blue shirts&#10;&#10;AI-generated content may be incorrect."/>
          <p:cNvPicPr preferRelativeResize="0">
            <a:picLocks noGrp="1"/>
          </p:cNvPicPr>
          <p:nvPr>
            <p:ph type="pic" idx="2"/>
          </p:nvPr>
        </p:nvPicPr>
        <p:blipFill rotWithShape="1">
          <a:blip r:embed="rId3">
            <a:alphaModFix/>
          </a:blip>
          <a:srcRect l="4557" r="4556"/>
          <a:stretch/>
        </p:blipFill>
        <p:spPr>
          <a:xfrm>
            <a:off x="7413396" y="957946"/>
            <a:ext cx="4683835" cy="3865179"/>
          </a:xfrm>
          <a:prstGeom prst="roundRect">
            <a:avLst>
              <a:gd name="adj" fmla="val 16667"/>
            </a:avLst>
          </a:prstGeom>
          <a:solidFill>
            <a:schemeClr val="lt1"/>
          </a:solidFill>
          <a:ln>
            <a:noFill/>
          </a:ln>
          <a:effectLst>
            <a:outerShdw blurRad="76200" dist="38100" dir="78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B853FD-0527-9661-5D3C-A8B0F7AEBAD6}"/>
              </a:ext>
            </a:extLst>
          </p:cNvPr>
          <p:cNvSpPr/>
          <p:nvPr/>
        </p:nvSpPr>
        <p:spPr>
          <a:xfrm>
            <a:off x="466725" y="257175"/>
            <a:ext cx="7845425" cy="6324599"/>
          </a:xfrm>
          <a:prstGeom prst="rect">
            <a:avLst/>
          </a:prstGeom>
          <a:noFill/>
          <a:ln w="38100">
            <a:solidFill>
              <a:srgbClr val="A5842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5300" name="TextBox 5">
            <a:extLst>
              <a:ext uri="{FF2B5EF4-FFF2-40B4-BE49-F238E27FC236}">
                <a16:creationId xmlns:a16="http://schemas.microsoft.com/office/drawing/2014/main" id="{5D95617E-EA53-B414-A764-D69850BDBD82}"/>
              </a:ext>
            </a:extLst>
          </p:cNvPr>
          <p:cNvSpPr txBox="1">
            <a:spLocks noChangeArrowheads="1"/>
          </p:cNvSpPr>
          <p:nvPr/>
        </p:nvSpPr>
        <p:spPr bwMode="auto">
          <a:xfrm>
            <a:off x="713949" y="1603295"/>
            <a:ext cx="66705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342900" indent="-342900" eaLnBrk="1" hangingPunct="1">
              <a:buFont typeface="Arial" panose="020B0604020202020204" pitchFamily="34" charset="0"/>
              <a:buChar char="•"/>
            </a:pPr>
            <a:r>
              <a:rPr lang="en-US" altLang="en-US" sz="2400" dirty="0">
                <a:latin typeface="Inter" panose="02000503000000020004" pitchFamily="2" charset="0"/>
                <a:ea typeface="Inter" panose="02000503000000020004" pitchFamily="2" charset="0"/>
                <a:cs typeface="Poppins SemiBold" panose="00000700000000000000" pitchFamily="2" charset="0"/>
              </a:rPr>
              <a:t>Collegiate </a:t>
            </a:r>
            <a:r>
              <a:rPr lang="en-US" altLang="en-US" sz="2400" dirty="0" err="1">
                <a:latin typeface="Inter" panose="02000503000000020004" pitchFamily="2" charset="0"/>
                <a:ea typeface="Inter" panose="02000503000000020004" pitchFamily="2" charset="0"/>
                <a:cs typeface="Poppins SemiBold" panose="00000700000000000000" pitchFamily="2" charset="0"/>
              </a:rPr>
              <a:t>NAfME</a:t>
            </a:r>
            <a:r>
              <a:rPr lang="en-US" altLang="en-US" sz="2400" dirty="0">
                <a:latin typeface="Inter" panose="02000503000000020004" pitchFamily="2" charset="0"/>
                <a:ea typeface="Inter" panose="02000503000000020004" pitchFamily="2" charset="0"/>
                <a:cs typeface="Poppins SemiBold" panose="00000700000000000000" pitchFamily="2" charset="0"/>
              </a:rPr>
              <a:t> students serve as ambassadors for </a:t>
            </a:r>
            <a:r>
              <a:rPr lang="en-US" altLang="en-US" sz="2400" i="1" dirty="0">
                <a:latin typeface="Inter" panose="02000503000000020004" pitchFamily="2" charset="0"/>
                <a:ea typeface="Inter" panose="02000503000000020004" pitchFamily="2" charset="0"/>
                <a:cs typeface="Poppins SemiBold" panose="00000700000000000000" pitchFamily="2" charset="0"/>
              </a:rPr>
              <a:t>Music Ed Showcase Days </a:t>
            </a:r>
            <a:r>
              <a:rPr lang="en-US" altLang="en-US" sz="2400" dirty="0">
                <a:latin typeface="Inter" panose="02000503000000020004" pitchFamily="2" charset="0"/>
                <a:ea typeface="Inter" panose="02000503000000020004" pitchFamily="2" charset="0"/>
                <a:cs typeface="Poppins SemiBold" panose="00000700000000000000" pitchFamily="2" charset="0"/>
              </a:rPr>
              <a:t>and/or </a:t>
            </a:r>
            <a:r>
              <a:rPr lang="en-US" altLang="en-US" sz="2400" i="1" dirty="0">
                <a:latin typeface="Inter" panose="02000503000000020004" pitchFamily="2" charset="0"/>
                <a:ea typeface="Inter" panose="02000503000000020004" pitchFamily="2" charset="0"/>
                <a:cs typeface="Poppins SemiBold" panose="00000700000000000000" pitchFamily="2" charset="0"/>
              </a:rPr>
              <a:t>Shadow a Music Ed Major Day.</a:t>
            </a:r>
          </a:p>
        </p:txBody>
      </p:sp>
      <p:sp>
        <p:nvSpPr>
          <p:cNvPr id="55303" name="TextBox 8">
            <a:extLst>
              <a:ext uri="{FF2B5EF4-FFF2-40B4-BE49-F238E27FC236}">
                <a16:creationId xmlns:a16="http://schemas.microsoft.com/office/drawing/2014/main" id="{4DB8FC3A-BCDE-524F-FC5D-8D6BC67669E7}"/>
              </a:ext>
            </a:extLst>
          </p:cNvPr>
          <p:cNvSpPr txBox="1">
            <a:spLocks noChangeArrowheads="1"/>
          </p:cNvSpPr>
          <p:nvPr/>
        </p:nvSpPr>
        <p:spPr bwMode="auto">
          <a:xfrm>
            <a:off x="713949" y="4069207"/>
            <a:ext cx="711093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342900" indent="-342900" eaLnBrk="1" hangingPunct="1">
              <a:buFont typeface="Arial" panose="020B0604020202020204" pitchFamily="34" charset="0"/>
              <a:buChar char="•"/>
            </a:pPr>
            <a:r>
              <a:rPr lang="en-US" altLang="en-US" sz="2400" dirty="0">
                <a:latin typeface="Inter" panose="02000503000000020004" pitchFamily="2" charset="0"/>
                <a:ea typeface="Inter" panose="02000503000000020004" pitchFamily="2" charset="0"/>
                <a:cs typeface="Poppins SemiBold" panose="00000700000000000000" pitchFamily="2" charset="0"/>
              </a:rPr>
              <a:t>Summer music programs/On-campus programs as recruiting opportunities</a:t>
            </a:r>
          </a:p>
          <a:p>
            <a:pPr marL="1085850" lvl="1" indent="-342900" eaLnBrk="1" hangingPunct="1">
              <a:buFont typeface="Courier New" panose="02070309020205020404" pitchFamily="49" charset="0"/>
              <a:buChar char="o"/>
            </a:pPr>
            <a:r>
              <a:rPr lang="en-US" altLang="en-US" sz="2400" dirty="0">
                <a:latin typeface="Inter" panose="02000503000000020004" pitchFamily="2" charset="0"/>
                <a:ea typeface="Inter" panose="02000503000000020004" pitchFamily="2" charset="0"/>
                <a:cs typeface="Poppins SemiBold" panose="00000700000000000000" pitchFamily="2" charset="0"/>
              </a:rPr>
              <a:t>Carnegie Mellon Pre-college “Try-out” Program</a:t>
            </a:r>
          </a:p>
          <a:p>
            <a:pPr marL="1085850" lvl="1" indent="-342900" eaLnBrk="1" hangingPunct="1">
              <a:buFont typeface="Courier New" panose="02070309020205020404" pitchFamily="49" charset="0"/>
              <a:buChar char="o"/>
            </a:pPr>
            <a:r>
              <a:rPr lang="en-US" altLang="en-US" sz="2400" dirty="0">
                <a:latin typeface="Inter" panose="02000503000000020004" pitchFamily="2" charset="0"/>
                <a:ea typeface="Inter" panose="02000503000000020004" pitchFamily="2" charset="0"/>
                <a:cs typeface="Poppins SemiBold" panose="00000700000000000000" pitchFamily="2" charset="0"/>
              </a:rPr>
              <a:t>Ohio State University Jr. Conservatory</a:t>
            </a:r>
          </a:p>
        </p:txBody>
      </p:sp>
      <p:sp>
        <p:nvSpPr>
          <p:cNvPr id="55306" name="TextBox 11">
            <a:extLst>
              <a:ext uri="{FF2B5EF4-FFF2-40B4-BE49-F238E27FC236}">
                <a16:creationId xmlns:a16="http://schemas.microsoft.com/office/drawing/2014/main" id="{F4D4D4F5-A7FE-EFA0-86DE-9E02C080587C}"/>
              </a:ext>
            </a:extLst>
          </p:cNvPr>
          <p:cNvSpPr txBox="1">
            <a:spLocks noChangeArrowheads="1"/>
          </p:cNvSpPr>
          <p:nvPr/>
        </p:nvSpPr>
        <p:spPr bwMode="auto">
          <a:xfrm>
            <a:off x="713949" y="2782779"/>
            <a:ext cx="69337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342900" indent="-342900" eaLnBrk="1" hangingPunct="1">
              <a:buFont typeface="Arial" panose="020B0604020202020204" pitchFamily="34" charset="0"/>
              <a:buChar char="•"/>
            </a:pPr>
            <a:r>
              <a:rPr lang="en-US" altLang="en-US" sz="2400" dirty="0">
                <a:latin typeface="Inter" panose="02000503000000020004" pitchFamily="2" charset="0"/>
                <a:ea typeface="Inter" panose="02000503000000020004" pitchFamily="2" charset="0"/>
                <a:cs typeface="Poppins SemiBold" panose="00000700000000000000" pitchFamily="2" charset="0"/>
              </a:rPr>
              <a:t>Paid work-study programs in local schools for collegiates to teach lessons, sectionals while also getting valuable teaching experience.</a:t>
            </a:r>
          </a:p>
        </p:txBody>
      </p:sp>
      <p:sp>
        <p:nvSpPr>
          <p:cNvPr id="5" name="Title 11">
            <a:extLst>
              <a:ext uri="{FF2B5EF4-FFF2-40B4-BE49-F238E27FC236}">
                <a16:creationId xmlns:a16="http://schemas.microsoft.com/office/drawing/2014/main" id="{FEB8EEC6-6F80-2C92-302E-57EB4141CE4B}"/>
              </a:ext>
            </a:extLst>
          </p:cNvPr>
          <p:cNvSpPr txBox="1">
            <a:spLocks/>
          </p:cNvSpPr>
          <p:nvPr/>
        </p:nvSpPr>
        <p:spPr>
          <a:xfrm>
            <a:off x="654323" y="355860"/>
            <a:ext cx="6009714" cy="1187743"/>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4000" b="1" dirty="0">
                <a:solidFill>
                  <a:srgbClr val="11165E"/>
                </a:solidFill>
                <a:latin typeface="Inter" panose="02000503000000020004" pitchFamily="2" charset="0"/>
                <a:ea typeface="Inter" panose="02000503000000020004" pitchFamily="2" charset="0"/>
                <a:cs typeface="Open Sans bold" panose="020B0806030504020204" pitchFamily="34" charset="0"/>
              </a:rPr>
              <a:t>Additional University Recruitment Strategies</a:t>
            </a:r>
          </a:p>
        </p:txBody>
      </p:sp>
      <p:pic>
        <p:nvPicPr>
          <p:cNvPr id="8" name="Picture Placeholder 7" descr="A courtyard with stone archways and a brick walkway&#10;&#10;AI-generated content may be incorrect.">
            <a:extLst>
              <a:ext uri="{FF2B5EF4-FFF2-40B4-BE49-F238E27FC236}">
                <a16:creationId xmlns:a16="http://schemas.microsoft.com/office/drawing/2014/main" id="{268B9ABB-BAE0-1D95-BEBD-D64B8E3B0DB0}"/>
              </a:ext>
            </a:extLst>
          </p:cNvPr>
          <p:cNvPicPr>
            <a:picLocks noGrp="1" noChangeAspect="1"/>
          </p:cNvPicPr>
          <p:nvPr>
            <p:ph type="pic" sz="quarter" idx="16"/>
          </p:nvPr>
        </p:nvPicPr>
        <p:blipFill>
          <a:blip r:embed="rId2"/>
          <a:srcRect l="28342" r="28342"/>
          <a:stretch>
            <a:fillRect/>
          </a:stretch>
        </p:blipFill>
        <p:spPr>
          <a:xfrm>
            <a:off x="7939426" y="1"/>
            <a:ext cx="4170219" cy="6857999"/>
          </a:xfrm>
        </p:spPr>
      </p:pic>
      <p:sp>
        <p:nvSpPr>
          <p:cNvPr id="9" name="TextBox 8">
            <a:extLst>
              <a:ext uri="{FF2B5EF4-FFF2-40B4-BE49-F238E27FC236}">
                <a16:creationId xmlns:a16="http://schemas.microsoft.com/office/drawing/2014/main" id="{8B22215F-BEBF-62BA-CEDA-F2730D6D16C5}"/>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2.c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3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3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P spid="5530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C657E-9C0A-935A-5202-67647F4A608E}"/>
            </a:ext>
          </a:extLst>
        </p:cNvPr>
        <p:cNvGrpSpPr/>
        <p:nvPr/>
      </p:nvGrpSpPr>
      <p:grpSpPr>
        <a:xfrm>
          <a:off x="0" y="0"/>
          <a:ext cx="0" cy="0"/>
          <a:chOff x="0" y="0"/>
          <a:chExt cx="0" cy="0"/>
        </a:xfrm>
      </p:grpSpPr>
      <p:sp>
        <p:nvSpPr>
          <p:cNvPr id="5" name="Title 11">
            <a:extLst>
              <a:ext uri="{FF2B5EF4-FFF2-40B4-BE49-F238E27FC236}">
                <a16:creationId xmlns:a16="http://schemas.microsoft.com/office/drawing/2014/main" id="{48FB87BC-C162-AED7-260F-FEC27E3769CE}"/>
              </a:ext>
            </a:extLst>
          </p:cNvPr>
          <p:cNvSpPr txBox="1">
            <a:spLocks/>
          </p:cNvSpPr>
          <p:nvPr/>
        </p:nvSpPr>
        <p:spPr>
          <a:xfrm>
            <a:off x="3795415" y="370083"/>
            <a:ext cx="8396585" cy="1187743"/>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The </a:t>
            </a:r>
            <a:r>
              <a:rPr lang="en-GB" b="1" u="sng" dirty="0">
                <a:solidFill>
                  <a:srgbClr val="FF0000"/>
                </a:solidFill>
                <a:latin typeface="Inter" panose="02000503000000020004" pitchFamily="2" charset="0"/>
                <a:ea typeface="Inter" panose="02000503000000020004" pitchFamily="2" charset="0"/>
                <a:cs typeface="Open Sans bold" panose="020B0806030504020204" pitchFamily="34" charset="0"/>
              </a:rPr>
              <a:t>High</a:t>
            </a:r>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 Cost of Higher (Music) Ed</a:t>
            </a:r>
          </a:p>
        </p:txBody>
      </p:sp>
      <p:sp>
        <p:nvSpPr>
          <p:cNvPr id="9" name="TextBox 8">
            <a:extLst>
              <a:ext uri="{FF2B5EF4-FFF2-40B4-BE49-F238E27FC236}">
                <a16:creationId xmlns:a16="http://schemas.microsoft.com/office/drawing/2014/main" id="{7E4B1100-9A6F-DE6D-FBEA-479D07725124}"/>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2.c</a:t>
            </a:r>
          </a:p>
        </p:txBody>
      </p:sp>
      <p:pic>
        <p:nvPicPr>
          <p:cNvPr id="4" name="Picture 3">
            <a:extLst>
              <a:ext uri="{FF2B5EF4-FFF2-40B4-BE49-F238E27FC236}">
                <a16:creationId xmlns:a16="http://schemas.microsoft.com/office/drawing/2014/main" id="{2E82FC8A-4452-1906-C1D0-1E42FBD3BB8C}"/>
              </a:ext>
            </a:extLst>
          </p:cNvPr>
          <p:cNvPicPr>
            <a:picLocks noChangeAspect="1"/>
          </p:cNvPicPr>
          <p:nvPr/>
        </p:nvPicPr>
        <p:blipFill>
          <a:blip r:embed="rId2"/>
          <a:stretch>
            <a:fillRect/>
          </a:stretch>
        </p:blipFill>
        <p:spPr>
          <a:xfrm>
            <a:off x="652095" y="333512"/>
            <a:ext cx="2907947" cy="1559333"/>
          </a:xfrm>
          <a:prstGeom prst="rect">
            <a:avLst/>
          </a:prstGeom>
        </p:spPr>
      </p:pic>
      <p:sp>
        <p:nvSpPr>
          <p:cNvPr id="2" name="Title 11">
            <a:extLst>
              <a:ext uri="{FF2B5EF4-FFF2-40B4-BE49-F238E27FC236}">
                <a16:creationId xmlns:a16="http://schemas.microsoft.com/office/drawing/2014/main" id="{2B49A248-9CC7-679E-91ED-93865322AAC3}"/>
              </a:ext>
            </a:extLst>
          </p:cNvPr>
          <p:cNvSpPr txBox="1">
            <a:spLocks/>
          </p:cNvSpPr>
          <p:nvPr/>
        </p:nvSpPr>
        <p:spPr>
          <a:xfrm>
            <a:off x="3795414" y="1113179"/>
            <a:ext cx="8396585" cy="889294"/>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State-funded Promise Scholarships</a:t>
            </a:r>
          </a:p>
        </p:txBody>
      </p:sp>
      <p:sp>
        <p:nvSpPr>
          <p:cNvPr id="10" name="Title 11">
            <a:extLst>
              <a:ext uri="{FF2B5EF4-FFF2-40B4-BE49-F238E27FC236}">
                <a16:creationId xmlns:a16="http://schemas.microsoft.com/office/drawing/2014/main" id="{E28D832F-C66E-5E97-85B1-31748CF21314}"/>
              </a:ext>
            </a:extLst>
          </p:cNvPr>
          <p:cNvSpPr txBox="1">
            <a:spLocks/>
          </p:cNvSpPr>
          <p:nvPr/>
        </p:nvSpPr>
        <p:spPr>
          <a:xfrm>
            <a:off x="383309" y="2226395"/>
            <a:ext cx="5377636"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3200" dirty="0">
                <a:solidFill>
                  <a:srgbClr val="11165E"/>
                </a:solidFill>
                <a:latin typeface="Inter" panose="02000503000000020004" pitchFamily="2" charset="0"/>
                <a:ea typeface="Inter" panose="02000503000000020004" pitchFamily="2" charset="0"/>
                <a:cs typeface="Open Sans bold" panose="020B0806030504020204" pitchFamily="34" charset="0"/>
              </a:rPr>
              <a:t>Eligibility Steps: Nevada</a:t>
            </a:r>
          </a:p>
        </p:txBody>
      </p:sp>
      <p:sp>
        <p:nvSpPr>
          <p:cNvPr id="11" name="Title 11">
            <a:extLst>
              <a:ext uri="{FF2B5EF4-FFF2-40B4-BE49-F238E27FC236}">
                <a16:creationId xmlns:a16="http://schemas.microsoft.com/office/drawing/2014/main" id="{32E73373-F68C-A327-BEA8-6213E6ACACD9}"/>
              </a:ext>
            </a:extLst>
          </p:cNvPr>
          <p:cNvSpPr txBox="1">
            <a:spLocks/>
          </p:cNvSpPr>
          <p:nvPr/>
        </p:nvSpPr>
        <p:spPr>
          <a:xfrm>
            <a:off x="652095" y="2766682"/>
            <a:ext cx="4078923"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Choose Eligible CC Institution</a:t>
            </a:r>
          </a:p>
        </p:txBody>
      </p:sp>
      <p:sp>
        <p:nvSpPr>
          <p:cNvPr id="12" name="Title 11">
            <a:extLst>
              <a:ext uri="{FF2B5EF4-FFF2-40B4-BE49-F238E27FC236}">
                <a16:creationId xmlns:a16="http://schemas.microsoft.com/office/drawing/2014/main" id="{D200A504-502D-29AE-D749-D1AD39A49FA3}"/>
              </a:ext>
            </a:extLst>
          </p:cNvPr>
          <p:cNvSpPr txBox="1">
            <a:spLocks/>
          </p:cNvSpPr>
          <p:nvPr/>
        </p:nvSpPr>
        <p:spPr>
          <a:xfrm>
            <a:off x="652102" y="3173689"/>
            <a:ext cx="3143312"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Be a Nevada Resident</a:t>
            </a:r>
          </a:p>
        </p:txBody>
      </p:sp>
      <p:sp>
        <p:nvSpPr>
          <p:cNvPr id="14" name="Title 11">
            <a:extLst>
              <a:ext uri="{FF2B5EF4-FFF2-40B4-BE49-F238E27FC236}">
                <a16:creationId xmlns:a16="http://schemas.microsoft.com/office/drawing/2014/main" id="{0D9C144F-0082-A815-876E-C761D8999393}"/>
              </a:ext>
            </a:extLst>
          </p:cNvPr>
          <p:cNvSpPr txBox="1">
            <a:spLocks/>
          </p:cNvSpPr>
          <p:nvPr/>
        </p:nvSpPr>
        <p:spPr>
          <a:xfrm>
            <a:off x="652095" y="3608987"/>
            <a:ext cx="4078924"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Have obtained a HS diploma</a:t>
            </a:r>
          </a:p>
        </p:txBody>
      </p:sp>
      <p:sp>
        <p:nvSpPr>
          <p:cNvPr id="15" name="Title 11">
            <a:extLst>
              <a:ext uri="{FF2B5EF4-FFF2-40B4-BE49-F238E27FC236}">
                <a16:creationId xmlns:a16="http://schemas.microsoft.com/office/drawing/2014/main" id="{388D0806-4611-BEB2-BF85-DDF926273D51}"/>
              </a:ext>
            </a:extLst>
          </p:cNvPr>
          <p:cNvSpPr txBox="1">
            <a:spLocks/>
          </p:cNvSpPr>
          <p:nvPr/>
        </p:nvSpPr>
        <p:spPr>
          <a:xfrm>
            <a:off x="652095" y="4079648"/>
            <a:ext cx="4449984"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Submit NPS application and FAFSA</a:t>
            </a:r>
          </a:p>
        </p:txBody>
      </p:sp>
      <p:sp>
        <p:nvSpPr>
          <p:cNvPr id="16" name="Title 11">
            <a:extLst>
              <a:ext uri="{FF2B5EF4-FFF2-40B4-BE49-F238E27FC236}">
                <a16:creationId xmlns:a16="http://schemas.microsoft.com/office/drawing/2014/main" id="{EA43C5D5-CCD2-79AD-8FF0-F3153D18AF02}"/>
              </a:ext>
            </a:extLst>
          </p:cNvPr>
          <p:cNvSpPr txBox="1">
            <a:spLocks/>
          </p:cNvSpPr>
          <p:nvPr/>
        </p:nvSpPr>
        <p:spPr>
          <a:xfrm>
            <a:off x="652095" y="4546335"/>
            <a:ext cx="5258367"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Meet with a mentor prior to 1</a:t>
            </a:r>
            <a:r>
              <a:rPr lang="en-GB" sz="2400" baseline="30000" dirty="0">
                <a:solidFill>
                  <a:srgbClr val="11165E"/>
                </a:solidFill>
                <a:latin typeface="Inter" panose="02000503000000020004" pitchFamily="2" charset="0"/>
                <a:ea typeface="Inter" panose="02000503000000020004" pitchFamily="2" charset="0"/>
                <a:cs typeface="Open Sans bold" panose="020B0806030504020204" pitchFamily="34" charset="0"/>
              </a:rPr>
              <a:t>st</a:t>
            </a:r>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 semester</a:t>
            </a:r>
          </a:p>
        </p:txBody>
      </p:sp>
      <p:sp>
        <p:nvSpPr>
          <p:cNvPr id="17" name="Title 11">
            <a:extLst>
              <a:ext uri="{FF2B5EF4-FFF2-40B4-BE49-F238E27FC236}">
                <a16:creationId xmlns:a16="http://schemas.microsoft.com/office/drawing/2014/main" id="{C6CB7076-7AEF-428D-376B-40CF2E577657}"/>
              </a:ext>
            </a:extLst>
          </p:cNvPr>
          <p:cNvSpPr txBox="1">
            <a:spLocks/>
          </p:cNvSpPr>
          <p:nvPr/>
        </p:nvSpPr>
        <p:spPr>
          <a:xfrm>
            <a:off x="666926" y="4990347"/>
            <a:ext cx="5576419"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Complete 8 hrs of community service during the last year of high school</a:t>
            </a:r>
          </a:p>
        </p:txBody>
      </p:sp>
      <p:sp>
        <p:nvSpPr>
          <p:cNvPr id="18" name="Title 11">
            <a:extLst>
              <a:ext uri="{FF2B5EF4-FFF2-40B4-BE49-F238E27FC236}">
                <a16:creationId xmlns:a16="http://schemas.microsoft.com/office/drawing/2014/main" id="{FA59B9C5-F4D5-DAFD-2D0A-9CEF2495932A}"/>
              </a:ext>
            </a:extLst>
          </p:cNvPr>
          <p:cNvSpPr txBox="1">
            <a:spLocks/>
          </p:cNvSpPr>
          <p:nvPr/>
        </p:nvSpPr>
        <p:spPr>
          <a:xfrm>
            <a:off x="666926" y="5756026"/>
            <a:ext cx="4278889"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err="1">
                <a:solidFill>
                  <a:srgbClr val="11165E"/>
                </a:solidFill>
                <a:latin typeface="Inter" panose="02000503000000020004" pitchFamily="2" charset="0"/>
                <a:ea typeface="Inter" panose="02000503000000020004" pitchFamily="2" charset="0"/>
                <a:cs typeface="Open Sans bold" panose="020B0806030504020204" pitchFamily="34" charset="0"/>
              </a:rPr>
              <a:t>Enroll</a:t>
            </a:r>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 in at least 12 credit hours</a:t>
            </a:r>
          </a:p>
        </p:txBody>
      </p:sp>
      <p:sp>
        <p:nvSpPr>
          <p:cNvPr id="19" name="Title 11">
            <a:extLst>
              <a:ext uri="{FF2B5EF4-FFF2-40B4-BE49-F238E27FC236}">
                <a16:creationId xmlns:a16="http://schemas.microsoft.com/office/drawing/2014/main" id="{6661AA67-8D75-6900-CEA8-F22550A1EA46}"/>
              </a:ext>
            </a:extLst>
          </p:cNvPr>
          <p:cNvSpPr txBox="1">
            <a:spLocks/>
          </p:cNvSpPr>
          <p:nvPr/>
        </p:nvSpPr>
        <p:spPr>
          <a:xfrm>
            <a:off x="5880216" y="2222412"/>
            <a:ext cx="5377636"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3200" dirty="0">
                <a:solidFill>
                  <a:srgbClr val="11165E"/>
                </a:solidFill>
                <a:latin typeface="Inter" panose="02000503000000020004" pitchFamily="2" charset="0"/>
                <a:ea typeface="Inter" panose="02000503000000020004" pitchFamily="2" charset="0"/>
                <a:cs typeface="Open Sans bold" panose="020B0806030504020204" pitchFamily="34" charset="0"/>
              </a:rPr>
              <a:t>Continuing Eligibility Steps</a:t>
            </a:r>
          </a:p>
        </p:txBody>
      </p:sp>
      <p:sp>
        <p:nvSpPr>
          <p:cNvPr id="20" name="Title 11">
            <a:extLst>
              <a:ext uri="{FF2B5EF4-FFF2-40B4-BE49-F238E27FC236}">
                <a16:creationId xmlns:a16="http://schemas.microsoft.com/office/drawing/2014/main" id="{2326C665-1AAF-8985-936A-BE020B9AB5D5}"/>
              </a:ext>
            </a:extLst>
          </p:cNvPr>
          <p:cNvSpPr txBox="1">
            <a:spLocks/>
          </p:cNvSpPr>
          <p:nvPr/>
        </p:nvSpPr>
        <p:spPr>
          <a:xfrm>
            <a:off x="6377057" y="2721440"/>
            <a:ext cx="5377635" cy="2008204"/>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Students remain eligible for up to 3 years providing they continue to meet Title IV Financial Aid Satisfactory Academic Progress (SAP) and </a:t>
            </a:r>
            <a:r>
              <a:rPr lang="en-GB" sz="2400" dirty="0" err="1">
                <a:solidFill>
                  <a:srgbClr val="11165E"/>
                </a:solidFill>
                <a:latin typeface="Inter" panose="02000503000000020004" pitchFamily="2" charset="0"/>
                <a:ea typeface="Inter" panose="02000503000000020004" pitchFamily="2" charset="0"/>
                <a:cs typeface="Open Sans bold" panose="020B0806030504020204" pitchFamily="34" charset="0"/>
              </a:rPr>
              <a:t>enroll</a:t>
            </a:r>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 in at least 12 credits. </a:t>
            </a:r>
          </a:p>
        </p:txBody>
      </p:sp>
      <p:sp>
        <p:nvSpPr>
          <p:cNvPr id="21" name="Title 11">
            <a:extLst>
              <a:ext uri="{FF2B5EF4-FFF2-40B4-BE49-F238E27FC236}">
                <a16:creationId xmlns:a16="http://schemas.microsoft.com/office/drawing/2014/main" id="{3560C213-CFA2-57A9-7E31-EB58C36C63B4}"/>
              </a:ext>
            </a:extLst>
          </p:cNvPr>
          <p:cNvSpPr txBox="1">
            <a:spLocks/>
          </p:cNvSpPr>
          <p:nvPr/>
        </p:nvSpPr>
        <p:spPr>
          <a:xfrm>
            <a:off x="6356077" y="4481378"/>
            <a:ext cx="5001036" cy="503282"/>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Meet with a mentor annually</a:t>
            </a:r>
          </a:p>
        </p:txBody>
      </p:sp>
      <p:sp>
        <p:nvSpPr>
          <p:cNvPr id="22" name="Title 11">
            <a:extLst>
              <a:ext uri="{FF2B5EF4-FFF2-40B4-BE49-F238E27FC236}">
                <a16:creationId xmlns:a16="http://schemas.microsoft.com/office/drawing/2014/main" id="{B5C06167-D424-4896-19A8-6226261E4D6B}"/>
              </a:ext>
            </a:extLst>
          </p:cNvPr>
          <p:cNvSpPr txBox="1">
            <a:spLocks/>
          </p:cNvSpPr>
          <p:nvPr/>
        </p:nvSpPr>
        <p:spPr>
          <a:xfrm>
            <a:off x="6377057" y="5049617"/>
            <a:ext cx="4701760" cy="850399"/>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2400" dirty="0">
                <a:solidFill>
                  <a:srgbClr val="11165E"/>
                </a:solidFill>
                <a:latin typeface="Inter" panose="02000503000000020004" pitchFamily="2" charset="0"/>
                <a:ea typeface="Inter" panose="02000503000000020004" pitchFamily="2" charset="0"/>
                <a:cs typeface="Open Sans bold" panose="020B0806030504020204" pitchFamily="34" charset="0"/>
              </a:rPr>
              <a:t>Complete 8 hrs of community service each fall and spring semester.</a:t>
            </a:r>
          </a:p>
        </p:txBody>
      </p:sp>
    </p:spTree>
    <p:extLst>
      <p:ext uri="{BB962C8B-B14F-4D97-AF65-F5344CB8AC3E}">
        <p14:creationId xmlns:p14="http://schemas.microsoft.com/office/powerpoint/2010/main" val="414713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1"/>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10" grpId="0"/>
      <p:bldP spid="11" grpId="0"/>
      <p:bldP spid="12" grpId="0"/>
      <p:bldP spid="14" grpId="0"/>
      <p:bldP spid="15" grpId="0"/>
      <p:bldP spid="16" grpId="0"/>
      <p:bldP spid="17" grpId="0"/>
      <p:bldP spid="18" grpId="0"/>
      <p:bldP spid="19" grpId="0"/>
      <p:bldP spid="20" grpId="0"/>
      <p:bldP spid="21"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48649-46E7-1A27-40FB-0B33D4947F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B493E1B-6D04-502E-679A-FC4BF6806ADC}"/>
              </a:ext>
            </a:extLst>
          </p:cNvPr>
          <p:cNvSpPr/>
          <p:nvPr/>
        </p:nvSpPr>
        <p:spPr>
          <a:xfrm>
            <a:off x="383306" y="1096906"/>
            <a:ext cx="6696367" cy="5521656"/>
          </a:xfrm>
          <a:prstGeom prst="rect">
            <a:avLst/>
          </a:prstGeom>
          <a:solidFill>
            <a:srgbClr val="BFBFC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ACD49452-1F45-8EB7-3968-8352F0E90DC8}"/>
              </a:ext>
            </a:extLst>
          </p:cNvPr>
          <p:cNvCxnSpPr>
            <a:cxnSpLocks/>
          </p:cNvCxnSpPr>
          <p:nvPr/>
        </p:nvCxnSpPr>
        <p:spPr>
          <a:xfrm flipH="1">
            <a:off x="383306" y="961592"/>
            <a:ext cx="6696367" cy="0"/>
          </a:xfrm>
          <a:prstGeom prst="line">
            <a:avLst/>
          </a:prstGeom>
          <a:ln w="63500">
            <a:solidFill>
              <a:srgbClr val="A5842A"/>
            </a:solidFill>
          </a:ln>
        </p:spPr>
        <p:style>
          <a:lnRef idx="1">
            <a:schemeClr val="accent1"/>
          </a:lnRef>
          <a:fillRef idx="0">
            <a:schemeClr val="accent1"/>
          </a:fillRef>
          <a:effectRef idx="0">
            <a:schemeClr val="accent1"/>
          </a:effectRef>
          <a:fontRef idx="minor">
            <a:schemeClr val="tx1"/>
          </a:fontRef>
        </p:style>
      </p:cxnSp>
      <p:sp>
        <p:nvSpPr>
          <p:cNvPr id="9" name="Title 11">
            <a:extLst>
              <a:ext uri="{FF2B5EF4-FFF2-40B4-BE49-F238E27FC236}">
                <a16:creationId xmlns:a16="http://schemas.microsoft.com/office/drawing/2014/main" id="{3086228A-45B4-C6B2-4BF7-404CC5834FAA}"/>
              </a:ext>
            </a:extLst>
          </p:cNvPr>
          <p:cNvSpPr txBox="1">
            <a:spLocks/>
          </p:cNvSpPr>
          <p:nvPr/>
        </p:nvSpPr>
        <p:spPr>
          <a:xfrm>
            <a:off x="104918" y="355860"/>
            <a:ext cx="7306541" cy="2005829"/>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sz="4000" b="1" dirty="0">
                <a:solidFill>
                  <a:srgbClr val="11165E"/>
                </a:solidFill>
                <a:latin typeface="Inter" panose="02000503000000020004" pitchFamily="2" charset="0"/>
                <a:ea typeface="Inter" panose="02000503000000020004" pitchFamily="2" charset="0"/>
                <a:cs typeface="Open Sans bold" panose="020B0806030504020204" pitchFamily="34" charset="0"/>
              </a:rPr>
              <a:t> Exemplary High School Models </a:t>
            </a:r>
          </a:p>
        </p:txBody>
      </p:sp>
      <p:sp>
        <p:nvSpPr>
          <p:cNvPr id="2" name="TextBox 1">
            <a:extLst>
              <a:ext uri="{FF2B5EF4-FFF2-40B4-BE49-F238E27FC236}">
                <a16:creationId xmlns:a16="http://schemas.microsoft.com/office/drawing/2014/main" id="{B739D0FD-07BE-186B-A054-E81A7E44C3F5}"/>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3.a</a:t>
            </a:r>
          </a:p>
        </p:txBody>
      </p:sp>
      <p:pic>
        <p:nvPicPr>
          <p:cNvPr id="7" name="Picture Placeholder 6" descr="A close-up of a drum set&#10;&#10;AI-generated content may be incorrect.">
            <a:extLst>
              <a:ext uri="{FF2B5EF4-FFF2-40B4-BE49-F238E27FC236}">
                <a16:creationId xmlns:a16="http://schemas.microsoft.com/office/drawing/2014/main" id="{34D1B8F5-047E-14C6-0F23-613465316015}"/>
              </a:ext>
            </a:extLst>
          </p:cNvPr>
          <p:cNvPicPr>
            <a:picLocks noGrp="1" noChangeAspect="1"/>
          </p:cNvPicPr>
          <p:nvPr>
            <p:ph type="pic" sz="quarter" idx="10"/>
          </p:nvPr>
        </p:nvPicPr>
        <p:blipFill>
          <a:blip r:embed="rId2"/>
          <a:srcRect t="3191" b="3191"/>
          <a:stretch>
            <a:fillRect/>
          </a:stretch>
        </p:blipFill>
        <p:spPr>
          <a:xfrm>
            <a:off x="7652319" y="0"/>
            <a:ext cx="4502150" cy="6858000"/>
          </a:xfrm>
        </p:spPr>
      </p:pic>
      <p:sp>
        <p:nvSpPr>
          <p:cNvPr id="11" name="TextBox 10">
            <a:extLst>
              <a:ext uri="{FF2B5EF4-FFF2-40B4-BE49-F238E27FC236}">
                <a16:creationId xmlns:a16="http://schemas.microsoft.com/office/drawing/2014/main" id="{AE1340DC-FA84-BA07-0BA9-881ECDB51980}"/>
              </a:ext>
            </a:extLst>
          </p:cNvPr>
          <p:cNvSpPr txBox="1"/>
          <p:nvPr/>
        </p:nvSpPr>
        <p:spPr>
          <a:xfrm>
            <a:off x="686088" y="1228756"/>
            <a:ext cx="6144203" cy="5940088"/>
          </a:xfrm>
          <a:prstGeom prst="rect">
            <a:avLst/>
          </a:prstGeom>
          <a:noFill/>
        </p:spPr>
        <p:txBody>
          <a:bodyPr wrap="square" rtlCol="0">
            <a:spAutoFit/>
          </a:bodyPr>
          <a:lstStyle/>
          <a:p>
            <a:r>
              <a:rPr lang="en-US" sz="2000" b="1" dirty="0">
                <a:effectLst/>
                <a:latin typeface="Arial" panose="020B0604020202020204" pitchFamily="34" charset="0"/>
              </a:rPr>
              <a:t>Portage PS (MI) Human Services Career Pathway: </a:t>
            </a:r>
            <a:r>
              <a:rPr lang="en-US" sz="1800" dirty="0">
                <a:effectLst/>
                <a:latin typeface="ArialMT"/>
              </a:rPr>
              <a:t>Educator Academy: Cultivates foundational skills for a successful career in the field of education. Students work directly with young learners in an educational setting. </a:t>
            </a:r>
            <a:endParaRPr lang="en-US" sz="2000" dirty="0"/>
          </a:p>
          <a:p>
            <a:endParaRPr lang="en-US" sz="2000" b="1" dirty="0">
              <a:latin typeface="Arial" panose="020B0604020202020204" pitchFamily="34" charset="0"/>
            </a:endParaRPr>
          </a:p>
          <a:p>
            <a:r>
              <a:rPr lang="en-US" b="1" dirty="0">
                <a:effectLst/>
                <a:latin typeface="Arial" panose="020B0604020202020204" pitchFamily="34" charset="0"/>
              </a:rPr>
              <a:t>CCSD Teacher Academy College Pathway Program (TACPP) </a:t>
            </a:r>
            <a:endParaRPr lang="en-US" dirty="0"/>
          </a:p>
          <a:p>
            <a:r>
              <a:rPr lang="en-US" dirty="0">
                <a:effectLst/>
                <a:latin typeface="ArialMT"/>
              </a:rPr>
              <a:t>Guides students in grades 8-12 toward a successful teaching career. Dual credit offered</a:t>
            </a:r>
          </a:p>
          <a:p>
            <a:endParaRPr lang="en-US" dirty="0">
              <a:latin typeface="ArialMT"/>
            </a:endParaRPr>
          </a:p>
          <a:p>
            <a:r>
              <a:rPr lang="en-US" sz="1800" b="1" dirty="0">
                <a:effectLst/>
                <a:latin typeface="Arial" panose="020B0604020202020204" pitchFamily="34" charset="0"/>
              </a:rPr>
              <a:t>Nevada State University's Teacher Academy Pipeline Project (TAPP) </a:t>
            </a:r>
            <a:r>
              <a:rPr lang="en-US" sz="1800" dirty="0">
                <a:effectLst/>
                <a:latin typeface="ArialMT"/>
              </a:rPr>
              <a:t>The program provides opportunities for high school students to earn college credits at a reduced cost, participate in field trips to college campuses, and engage in learning experiences alongside peers interested in education. </a:t>
            </a:r>
            <a:endParaRPr lang="en-US" dirty="0"/>
          </a:p>
          <a:p>
            <a:endParaRPr lang="en-US" dirty="0"/>
          </a:p>
          <a:p>
            <a:endParaRPr lang="en-US" dirty="0"/>
          </a:p>
          <a:p>
            <a:endParaRPr lang="en-US" sz="2000" dirty="0"/>
          </a:p>
          <a:p>
            <a:pPr algn="just"/>
            <a:endParaRPr lang="en-US" sz="1200" dirty="0">
              <a:solidFill>
                <a:schemeClr val="tx1">
                  <a:lumMod val="50000"/>
                  <a:lumOff val="50000"/>
                </a:schemeClr>
              </a:solidFill>
              <a:latin typeface="Lato" panose="020F0502020204030203" pitchFamily="34" charset="77"/>
            </a:endParaRPr>
          </a:p>
        </p:txBody>
      </p:sp>
    </p:spTree>
    <p:extLst>
      <p:ext uri="{BB962C8B-B14F-4D97-AF65-F5344CB8AC3E}">
        <p14:creationId xmlns:p14="http://schemas.microsoft.com/office/powerpoint/2010/main" val="20854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E8BBB-32BD-B18E-A503-781D394C2CA7}"/>
            </a:ext>
          </a:extLst>
        </p:cNvPr>
        <p:cNvGrpSpPr/>
        <p:nvPr/>
      </p:nvGrpSpPr>
      <p:grpSpPr>
        <a:xfrm>
          <a:off x="0" y="0"/>
          <a:ext cx="0" cy="0"/>
          <a:chOff x="0" y="0"/>
          <a:chExt cx="0" cy="0"/>
        </a:xfrm>
      </p:grpSpPr>
      <p:sp>
        <p:nvSpPr>
          <p:cNvPr id="36869" name="TextBox 5">
            <a:extLst>
              <a:ext uri="{FF2B5EF4-FFF2-40B4-BE49-F238E27FC236}">
                <a16:creationId xmlns:a16="http://schemas.microsoft.com/office/drawing/2014/main" id="{D29A4E61-1A83-274E-5FFD-62A9BD4FAAAC}"/>
              </a:ext>
            </a:extLst>
          </p:cNvPr>
          <p:cNvSpPr txBox="1">
            <a:spLocks noChangeArrowheads="1"/>
          </p:cNvSpPr>
          <p:nvPr/>
        </p:nvSpPr>
        <p:spPr bwMode="auto">
          <a:xfrm>
            <a:off x="267855" y="1861453"/>
            <a:ext cx="8092571"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285750" indent="-285750" rtl="0" fontAlgn="base">
              <a:spcBef>
                <a:spcPts val="0"/>
              </a:spcBef>
              <a:buFont typeface="Arial" panose="020B0604020202020204" pitchFamily="34" charset="0"/>
              <a:buChar char="•"/>
            </a:pPr>
            <a:r>
              <a:rPr lang="en-US" sz="2800" b="0" i="0" u="none" strike="noStrike" dirty="0">
                <a:solidFill>
                  <a:srgbClr val="000000"/>
                </a:solidFill>
                <a:effectLst/>
                <a:latin typeface="Inter" panose="02000503000000020004" pitchFamily="2" charset="0"/>
                <a:ea typeface="Inter" panose="02000503000000020004" pitchFamily="2" charset="0"/>
              </a:rPr>
              <a:t>Leadership development in high school ensembles</a:t>
            </a:r>
          </a:p>
          <a:p>
            <a:pPr marL="1200150" lvl="1" indent="-457200">
              <a:spcBef>
                <a:spcPts val="0"/>
              </a:spcBef>
              <a:buFont typeface="Courier New" panose="02070309020205020404" pitchFamily="49" charset="0"/>
              <a:buChar char="o"/>
            </a:pPr>
            <a:r>
              <a:rPr lang="en-US" sz="2800" dirty="0">
                <a:solidFill>
                  <a:srgbClr val="000000"/>
                </a:solidFill>
                <a:latin typeface="Inter" panose="02000503000000020004" pitchFamily="2" charset="0"/>
                <a:ea typeface="Inter" panose="02000503000000020004" pitchFamily="2" charset="0"/>
              </a:rPr>
              <a:t>Peer mentoring</a:t>
            </a:r>
          </a:p>
          <a:p>
            <a:pPr marL="1200150" lvl="1" indent="-457200">
              <a:spcBef>
                <a:spcPts val="0"/>
              </a:spcBef>
              <a:buFont typeface="Courier New" panose="02070309020205020404" pitchFamily="49" charset="0"/>
              <a:buChar char="o"/>
            </a:pPr>
            <a:r>
              <a:rPr lang="en-US" sz="2800" b="0" i="0" u="none" strike="noStrike" dirty="0">
                <a:solidFill>
                  <a:srgbClr val="000000"/>
                </a:solidFill>
                <a:effectLst/>
                <a:latin typeface="Inter" panose="02000503000000020004" pitchFamily="2" charset="0"/>
                <a:ea typeface="Inter" panose="02000503000000020004" pitchFamily="2" charset="0"/>
              </a:rPr>
              <a:t>Section lea</a:t>
            </a:r>
            <a:r>
              <a:rPr lang="en-US" sz="2800" dirty="0">
                <a:solidFill>
                  <a:srgbClr val="000000"/>
                </a:solidFill>
                <a:latin typeface="Inter" panose="02000503000000020004" pitchFamily="2" charset="0"/>
                <a:ea typeface="Inter" panose="02000503000000020004" pitchFamily="2" charset="0"/>
              </a:rPr>
              <a:t>der</a:t>
            </a:r>
          </a:p>
          <a:p>
            <a:pPr rtl="0" fontAlgn="base"/>
            <a:endParaRPr lang="en-US" sz="2400" b="0" i="0" u="none" strike="noStrike" dirty="0">
              <a:solidFill>
                <a:srgbClr val="000000"/>
              </a:solidFill>
              <a:effectLst/>
              <a:latin typeface="Inter" panose="02000503000000020004" pitchFamily="2" charset="0"/>
              <a:ea typeface="Inter" panose="02000503000000020004" pitchFamily="2" charset="0"/>
            </a:endParaRPr>
          </a:p>
          <a:p>
            <a:pPr marL="285750" indent="-285750" rtl="0" fontAlgn="base">
              <a:buFont typeface="Arial" panose="020B0604020202020204" pitchFamily="34" charset="0"/>
              <a:buChar char="•"/>
            </a:pPr>
            <a:r>
              <a:rPr lang="en-US" sz="2800" b="0" i="0" u="none" strike="noStrike" dirty="0">
                <a:solidFill>
                  <a:srgbClr val="000000"/>
                </a:solidFill>
                <a:effectLst/>
                <a:latin typeface="Inter" panose="02000503000000020004" pitchFamily="2" charset="0"/>
                <a:ea typeface="Inter" panose="02000503000000020004" pitchFamily="2" charset="0"/>
              </a:rPr>
              <a:t>Connecting drum majors and student leaders to music ed pathways</a:t>
            </a:r>
          </a:p>
          <a:p>
            <a:pPr rtl="0" fontAlgn="base"/>
            <a:endParaRPr lang="en-US" sz="2400" b="0" i="0" u="none" strike="noStrike" dirty="0">
              <a:solidFill>
                <a:srgbClr val="000000"/>
              </a:solidFill>
              <a:effectLst/>
              <a:latin typeface="Inter" panose="02000503000000020004" pitchFamily="2" charset="0"/>
              <a:ea typeface="Inter" panose="02000503000000020004" pitchFamily="2" charset="0"/>
            </a:endParaRPr>
          </a:p>
          <a:p>
            <a:pPr marL="285750" indent="-285750" rtl="0" fontAlgn="base">
              <a:spcAft>
                <a:spcPts val="0"/>
              </a:spcAft>
              <a:buFont typeface="Arial" panose="020B0604020202020204" pitchFamily="34" charset="0"/>
              <a:buChar char="•"/>
            </a:pPr>
            <a:r>
              <a:rPr lang="en-US" sz="2800" b="0" i="0" u="none" strike="noStrike" dirty="0">
                <a:solidFill>
                  <a:srgbClr val="000000"/>
                </a:solidFill>
                <a:effectLst/>
                <a:latin typeface="Inter" panose="02000503000000020004" pitchFamily="2" charset="0"/>
                <a:ea typeface="Inter" panose="02000503000000020004" pitchFamily="2" charset="0"/>
              </a:rPr>
              <a:t>Strengthening student leadership roles in music programs</a:t>
            </a:r>
          </a:p>
          <a:p>
            <a:pPr marL="1200150" lvl="1" indent="-457200">
              <a:spcAft>
                <a:spcPts val="0"/>
              </a:spcAft>
              <a:buFont typeface="Courier New" panose="02070309020205020404" pitchFamily="49" charset="0"/>
              <a:buChar char="o"/>
            </a:pPr>
            <a:r>
              <a:rPr lang="en-US" sz="2800" dirty="0">
                <a:solidFill>
                  <a:srgbClr val="000000"/>
                </a:solidFill>
                <a:latin typeface="Inter" panose="02000503000000020004" pitchFamily="2" charset="0"/>
                <a:ea typeface="Inter" panose="02000503000000020004" pitchFamily="2" charset="0"/>
              </a:rPr>
              <a:t>Student led activities</a:t>
            </a:r>
            <a:endParaRPr lang="en-US" sz="2800" b="0" i="0" u="none" strike="noStrike" dirty="0">
              <a:solidFill>
                <a:srgbClr val="000000"/>
              </a:solidFill>
              <a:effectLst/>
              <a:latin typeface="Inter" panose="02000503000000020004" pitchFamily="2" charset="0"/>
              <a:ea typeface="Inter" panose="02000503000000020004" pitchFamily="2" charset="0"/>
            </a:endParaRPr>
          </a:p>
        </p:txBody>
      </p:sp>
      <p:sp>
        <p:nvSpPr>
          <p:cNvPr id="5" name="Title 11">
            <a:extLst>
              <a:ext uri="{FF2B5EF4-FFF2-40B4-BE49-F238E27FC236}">
                <a16:creationId xmlns:a16="http://schemas.microsoft.com/office/drawing/2014/main" id="{8F931324-1EC9-9470-5E48-1A2E94CA64D1}"/>
              </a:ext>
            </a:extLst>
          </p:cNvPr>
          <p:cNvSpPr txBox="1">
            <a:spLocks/>
          </p:cNvSpPr>
          <p:nvPr/>
        </p:nvSpPr>
        <p:spPr>
          <a:xfrm>
            <a:off x="267855" y="492750"/>
            <a:ext cx="112776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What Can Current Educators Do?</a:t>
            </a:r>
          </a:p>
        </p:txBody>
      </p:sp>
      <p:sp>
        <p:nvSpPr>
          <p:cNvPr id="6" name="Rectangle 5">
            <a:extLst>
              <a:ext uri="{FF2B5EF4-FFF2-40B4-BE49-F238E27FC236}">
                <a16:creationId xmlns:a16="http://schemas.microsoft.com/office/drawing/2014/main" id="{9512FE29-6977-6C53-0FBF-902BE367631E}"/>
              </a:ext>
            </a:extLst>
          </p:cNvPr>
          <p:cNvSpPr/>
          <p:nvPr/>
        </p:nvSpPr>
        <p:spPr>
          <a:xfrm>
            <a:off x="267855" y="1110334"/>
            <a:ext cx="11277600" cy="461665"/>
          </a:xfrm>
          <a:prstGeom prst="rect">
            <a:avLst/>
          </a:prstGeom>
        </p:spPr>
        <p:txBody>
          <a:bodyPr wrap="square">
            <a:spAutoFit/>
          </a:bodyPr>
          <a:lstStyle/>
          <a:p>
            <a:r>
              <a:rPr lang="en-US" sz="2400" i="1" dirty="0">
                <a:latin typeface="Inter" panose="02000503000000020004" pitchFamily="2" charset="0"/>
                <a:ea typeface="Inter" panose="02000503000000020004" pitchFamily="2" charset="0"/>
                <a:cs typeface="Open Sans" panose="020B0606030504020204" pitchFamily="34" charset="0"/>
              </a:rPr>
              <a:t>Creating opportunities for high school students to experience success in education</a:t>
            </a:r>
          </a:p>
        </p:txBody>
      </p:sp>
      <p:cxnSp>
        <p:nvCxnSpPr>
          <p:cNvPr id="7" name="Straight Connector 6">
            <a:extLst>
              <a:ext uri="{FF2B5EF4-FFF2-40B4-BE49-F238E27FC236}">
                <a16:creationId xmlns:a16="http://schemas.microsoft.com/office/drawing/2014/main" id="{34CF145F-21D5-4743-9E7C-BA4B6F920A66}"/>
              </a:ext>
            </a:extLst>
          </p:cNvPr>
          <p:cNvCxnSpPr/>
          <p:nvPr/>
        </p:nvCxnSpPr>
        <p:spPr>
          <a:xfrm>
            <a:off x="267855" y="1587533"/>
            <a:ext cx="11647054" cy="0"/>
          </a:xfrm>
          <a:prstGeom prst="line">
            <a:avLst/>
          </a:prstGeom>
          <a:ln w="73025">
            <a:solidFill>
              <a:srgbClr val="11165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F045F0E-7623-EDDF-9484-DAC638B3ECF6}"/>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3.b</a:t>
            </a:r>
          </a:p>
        </p:txBody>
      </p:sp>
      <p:pic>
        <p:nvPicPr>
          <p:cNvPr id="3" name="Picture 2" descr="A person in a black and white dress&#10;&#10;AI-generated content may be incorrect.">
            <a:extLst>
              <a:ext uri="{FF2B5EF4-FFF2-40B4-BE49-F238E27FC236}">
                <a16:creationId xmlns:a16="http://schemas.microsoft.com/office/drawing/2014/main" id="{40D9E46F-1FBF-9976-67CF-CCC560810052}"/>
              </a:ext>
            </a:extLst>
          </p:cNvPr>
          <p:cNvPicPr>
            <a:picLocks noChangeAspect="1"/>
          </p:cNvPicPr>
          <p:nvPr/>
        </p:nvPicPr>
        <p:blipFill>
          <a:blip r:embed="rId2"/>
          <a:stretch>
            <a:fillRect/>
          </a:stretch>
        </p:blipFill>
        <p:spPr>
          <a:xfrm>
            <a:off x="8158985" y="2216746"/>
            <a:ext cx="3386470" cy="37704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140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697C5E7A-D77F-F25A-5E70-787C2365A247}"/>
              </a:ext>
            </a:extLst>
          </p:cNvPr>
          <p:cNvSpPr txBox="1">
            <a:spLocks/>
          </p:cNvSpPr>
          <p:nvPr/>
        </p:nvSpPr>
        <p:spPr>
          <a:xfrm>
            <a:off x="267855" y="492750"/>
            <a:ext cx="112776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endPar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endParaRPr>
          </a:p>
        </p:txBody>
      </p:sp>
      <p:cxnSp>
        <p:nvCxnSpPr>
          <p:cNvPr id="7" name="Straight Connector 6">
            <a:extLst>
              <a:ext uri="{FF2B5EF4-FFF2-40B4-BE49-F238E27FC236}">
                <a16:creationId xmlns:a16="http://schemas.microsoft.com/office/drawing/2014/main" id="{F9882874-67AF-4BA7-0007-AC7881578C5F}"/>
              </a:ext>
            </a:extLst>
          </p:cNvPr>
          <p:cNvCxnSpPr/>
          <p:nvPr/>
        </p:nvCxnSpPr>
        <p:spPr>
          <a:xfrm>
            <a:off x="267855" y="1587533"/>
            <a:ext cx="11647054" cy="0"/>
          </a:xfrm>
          <a:prstGeom prst="line">
            <a:avLst/>
          </a:prstGeom>
          <a:ln w="73025">
            <a:solidFill>
              <a:srgbClr val="11165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365AF02-8150-BEBF-EE00-DC67037266FD}"/>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3.b</a:t>
            </a:r>
          </a:p>
        </p:txBody>
      </p:sp>
      <p:pic>
        <p:nvPicPr>
          <p:cNvPr id="13" name="Picture 12">
            <a:extLst>
              <a:ext uri="{FF2B5EF4-FFF2-40B4-BE49-F238E27FC236}">
                <a16:creationId xmlns:a16="http://schemas.microsoft.com/office/drawing/2014/main" id="{62A09423-9A1A-0273-19CB-B179B0C9275B}"/>
              </a:ext>
            </a:extLst>
          </p:cNvPr>
          <p:cNvPicPr>
            <a:picLocks noChangeAspect="1"/>
          </p:cNvPicPr>
          <p:nvPr/>
        </p:nvPicPr>
        <p:blipFill>
          <a:blip r:embed="rId2"/>
          <a:stretch>
            <a:fillRect/>
          </a:stretch>
        </p:blipFill>
        <p:spPr>
          <a:xfrm>
            <a:off x="8515620" y="313946"/>
            <a:ext cx="3019689" cy="909933"/>
          </a:xfrm>
          <a:prstGeom prst="rect">
            <a:avLst/>
          </a:prstGeom>
        </p:spPr>
      </p:pic>
      <p:sp>
        <p:nvSpPr>
          <p:cNvPr id="15" name="TextBox 14">
            <a:extLst>
              <a:ext uri="{FF2B5EF4-FFF2-40B4-BE49-F238E27FC236}">
                <a16:creationId xmlns:a16="http://schemas.microsoft.com/office/drawing/2014/main" id="{3B19F420-A70E-1AEE-406B-FF32B279BD6C}"/>
              </a:ext>
            </a:extLst>
          </p:cNvPr>
          <p:cNvSpPr txBox="1"/>
          <p:nvPr/>
        </p:nvSpPr>
        <p:spPr>
          <a:xfrm>
            <a:off x="539807" y="132073"/>
            <a:ext cx="7703862" cy="1323439"/>
          </a:xfrm>
          <a:prstGeom prst="rect">
            <a:avLst/>
          </a:prstGeom>
          <a:noFill/>
        </p:spPr>
        <p:txBody>
          <a:bodyPr wrap="square" rtlCol="0">
            <a:spAutoFit/>
          </a:bodyPr>
          <a:lstStyle/>
          <a:p>
            <a:r>
              <a:rPr lang="en-GB" sz="4000" b="1" dirty="0">
                <a:solidFill>
                  <a:srgbClr val="11165E"/>
                </a:solidFill>
                <a:latin typeface="Inter" panose="02000503000000020004" pitchFamily="2" charset="0"/>
                <a:ea typeface="Inter" panose="02000503000000020004" pitchFamily="2" charset="0"/>
                <a:cs typeface="Open Sans bold" panose="020B0806030504020204" pitchFamily="34" charset="0"/>
              </a:rPr>
              <a:t>Mentoring Programs</a:t>
            </a:r>
            <a:endParaRPr lang="en-US" sz="4000" dirty="0">
              <a:solidFill>
                <a:schemeClr val="tx1">
                  <a:lumMod val="50000"/>
                  <a:lumOff val="50000"/>
                </a:schemeClr>
              </a:solidFill>
              <a:latin typeface="Lato" panose="020F0502020204030203" pitchFamily="34" charset="77"/>
            </a:endParaRPr>
          </a:p>
          <a:p>
            <a:r>
              <a:rPr lang="en-GB" sz="4000" b="1" dirty="0">
                <a:solidFill>
                  <a:srgbClr val="11165E"/>
                </a:solidFill>
                <a:latin typeface="Inter" panose="02000503000000020004" pitchFamily="2" charset="0"/>
                <a:ea typeface="Inter" panose="02000503000000020004" pitchFamily="2" charset="0"/>
                <a:cs typeface="Open Sans bold" panose="020B0806030504020204" pitchFamily="34" charset="0"/>
              </a:rPr>
              <a:t>State Music Education Association </a:t>
            </a:r>
          </a:p>
        </p:txBody>
      </p:sp>
      <p:pic>
        <p:nvPicPr>
          <p:cNvPr id="18" name="Picture 17" descr="A red sign with white text&#10;&#10;AI-generated content may be incorrect.">
            <a:extLst>
              <a:ext uri="{FF2B5EF4-FFF2-40B4-BE49-F238E27FC236}">
                <a16:creationId xmlns:a16="http://schemas.microsoft.com/office/drawing/2014/main" id="{E140E5D2-FBD3-4677-48F0-60B25D4BEF50}"/>
              </a:ext>
            </a:extLst>
          </p:cNvPr>
          <p:cNvPicPr>
            <a:picLocks noChangeAspect="1"/>
          </p:cNvPicPr>
          <p:nvPr/>
        </p:nvPicPr>
        <p:blipFill>
          <a:blip r:embed="rId3"/>
          <a:stretch>
            <a:fillRect/>
          </a:stretch>
        </p:blipFill>
        <p:spPr>
          <a:xfrm>
            <a:off x="977074" y="2233962"/>
            <a:ext cx="2186604" cy="1799011"/>
          </a:xfrm>
          <a:prstGeom prst="rect">
            <a:avLst/>
          </a:prstGeom>
        </p:spPr>
      </p:pic>
      <p:pic>
        <p:nvPicPr>
          <p:cNvPr id="20" name="Picture 19" descr="A close-up of a text&#10;&#10;AI-generated content may be incorrect.">
            <a:extLst>
              <a:ext uri="{FF2B5EF4-FFF2-40B4-BE49-F238E27FC236}">
                <a16:creationId xmlns:a16="http://schemas.microsoft.com/office/drawing/2014/main" id="{BCC49386-569F-AACE-34F9-684E5210B102}"/>
              </a:ext>
            </a:extLst>
          </p:cNvPr>
          <p:cNvPicPr>
            <a:picLocks noChangeAspect="1"/>
          </p:cNvPicPr>
          <p:nvPr/>
        </p:nvPicPr>
        <p:blipFill>
          <a:blip r:embed="rId4"/>
          <a:stretch>
            <a:fillRect/>
          </a:stretch>
        </p:blipFill>
        <p:spPr>
          <a:xfrm>
            <a:off x="2568541" y="4809801"/>
            <a:ext cx="7045681" cy="1742561"/>
          </a:xfrm>
          <a:prstGeom prst="rect">
            <a:avLst/>
          </a:prstGeom>
        </p:spPr>
      </p:pic>
      <p:pic>
        <p:nvPicPr>
          <p:cNvPr id="23" name="Picture 22" descr="A qr code on a white background&#10;&#10;AI-generated content may be incorrect.">
            <a:extLst>
              <a:ext uri="{FF2B5EF4-FFF2-40B4-BE49-F238E27FC236}">
                <a16:creationId xmlns:a16="http://schemas.microsoft.com/office/drawing/2014/main" id="{C3637749-7DB7-4B37-E22D-2EB5825E220C}"/>
              </a:ext>
            </a:extLst>
          </p:cNvPr>
          <p:cNvPicPr>
            <a:picLocks noChangeAspect="1"/>
          </p:cNvPicPr>
          <p:nvPr/>
        </p:nvPicPr>
        <p:blipFill>
          <a:blip r:embed="rId5"/>
          <a:stretch>
            <a:fillRect/>
          </a:stretch>
        </p:blipFill>
        <p:spPr>
          <a:xfrm>
            <a:off x="8349880" y="1917417"/>
            <a:ext cx="2528683" cy="2579767"/>
          </a:xfrm>
          <a:prstGeom prst="rect">
            <a:avLst/>
          </a:prstGeom>
        </p:spPr>
      </p:pic>
      <p:pic>
        <p:nvPicPr>
          <p:cNvPr id="25" name="Picture 24" descr="A person talking to another person&#10;&#10;AI-generated content may be incorrect.">
            <a:extLst>
              <a:ext uri="{FF2B5EF4-FFF2-40B4-BE49-F238E27FC236}">
                <a16:creationId xmlns:a16="http://schemas.microsoft.com/office/drawing/2014/main" id="{EF266068-D280-B23A-BAD7-431782860B55}"/>
              </a:ext>
            </a:extLst>
          </p:cNvPr>
          <p:cNvPicPr>
            <a:picLocks noChangeAspect="1"/>
          </p:cNvPicPr>
          <p:nvPr/>
        </p:nvPicPr>
        <p:blipFill>
          <a:blip r:embed="rId6"/>
          <a:stretch>
            <a:fillRect/>
          </a:stretch>
        </p:blipFill>
        <p:spPr>
          <a:xfrm>
            <a:off x="3545840" y="1899228"/>
            <a:ext cx="4303932" cy="26677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ppt_w</p:attrName>
                                        </p:attrNameLst>
                                      </p:cBhvr>
                                      <p:tavLst>
                                        <p:tav tm="0" fmla="#ppt_w*sin(2.5*pi*$)">
                                          <p:val>
                                            <p:fltVal val="0"/>
                                          </p:val>
                                        </p:tav>
                                        <p:tav tm="100000">
                                          <p:val>
                                            <p:fltVal val="1"/>
                                          </p:val>
                                        </p:tav>
                                      </p:tavLst>
                                    </p:anim>
                                    <p:anim calcmode="lin" valueType="num">
                                      <p:cBhvr>
                                        <p:cTn id="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77A7C-8865-3E92-FF58-879BAC46665A}"/>
            </a:ext>
          </a:extLst>
        </p:cNvPr>
        <p:cNvGrpSpPr/>
        <p:nvPr/>
      </p:nvGrpSpPr>
      <p:grpSpPr>
        <a:xfrm>
          <a:off x="0" y="0"/>
          <a:ext cx="0" cy="0"/>
          <a:chOff x="0" y="0"/>
          <a:chExt cx="0" cy="0"/>
        </a:xfrm>
      </p:grpSpPr>
      <p:sp>
        <p:nvSpPr>
          <p:cNvPr id="36869" name="TextBox 5">
            <a:extLst>
              <a:ext uri="{FF2B5EF4-FFF2-40B4-BE49-F238E27FC236}">
                <a16:creationId xmlns:a16="http://schemas.microsoft.com/office/drawing/2014/main" id="{9F676A7B-BC62-8D55-F33D-A8CA63184294}"/>
              </a:ext>
            </a:extLst>
          </p:cNvPr>
          <p:cNvSpPr txBox="1">
            <a:spLocks noChangeArrowheads="1"/>
          </p:cNvSpPr>
          <p:nvPr/>
        </p:nvSpPr>
        <p:spPr bwMode="auto">
          <a:xfrm>
            <a:off x="5906655" y="1872591"/>
            <a:ext cx="5306291" cy="453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rtl="0" fontAlgn="base"/>
            <a:endParaRPr lang="en-US" sz="2400" b="0" i="0" u="none" strike="noStrike" dirty="0">
              <a:solidFill>
                <a:srgbClr val="000000"/>
              </a:solidFill>
              <a:effectLst/>
              <a:latin typeface="Inter" panose="02000503000000020004" pitchFamily="2" charset="0"/>
              <a:ea typeface="Inter" panose="02000503000000020004" pitchFamily="2" charset="0"/>
            </a:endParaRPr>
          </a:p>
          <a:p>
            <a:pPr marL="285750" indent="-285750" rtl="0" fontAlgn="base">
              <a:buFont typeface="Arial" panose="020B0604020202020204" pitchFamily="34" charset="0"/>
              <a:buChar char="•"/>
            </a:pPr>
            <a:r>
              <a:rPr lang="en-US" sz="2800" b="0" i="0" u="none" strike="noStrike" dirty="0">
                <a:solidFill>
                  <a:srgbClr val="000000"/>
                </a:solidFill>
                <a:effectLst/>
                <a:latin typeface="Inter" panose="02000503000000020004" pitchFamily="2" charset="0"/>
                <a:ea typeface="Inter" panose="02000503000000020004" pitchFamily="2" charset="0"/>
              </a:rPr>
              <a:t>Life coach opportunity especially for those in more rural communities</a:t>
            </a:r>
          </a:p>
          <a:p>
            <a:pPr rtl="0" fontAlgn="base"/>
            <a:endParaRPr lang="en-US" sz="2400" b="0" i="0" u="none" strike="noStrike" dirty="0">
              <a:solidFill>
                <a:srgbClr val="000000"/>
              </a:solidFill>
              <a:effectLst/>
              <a:latin typeface="Inter" panose="02000503000000020004" pitchFamily="2" charset="0"/>
              <a:ea typeface="Inter" panose="02000503000000020004" pitchFamily="2" charset="0"/>
            </a:endParaRPr>
          </a:p>
          <a:p>
            <a:pPr marL="285750" indent="-285750" rtl="0" fontAlgn="base">
              <a:spcAft>
                <a:spcPts val="800"/>
              </a:spcAft>
              <a:buFont typeface="Arial" panose="020B0604020202020204" pitchFamily="34" charset="0"/>
              <a:buChar char="•"/>
            </a:pPr>
            <a:r>
              <a:rPr lang="en-US" sz="2800" b="0" i="0" u="none" strike="noStrike" dirty="0">
                <a:solidFill>
                  <a:srgbClr val="000000"/>
                </a:solidFill>
                <a:effectLst/>
                <a:latin typeface="Inter" panose="02000503000000020004" pitchFamily="2" charset="0"/>
                <a:ea typeface="Inter" panose="02000503000000020004" pitchFamily="2" charset="0"/>
              </a:rPr>
              <a:t>Leveraging School Music Dealers and their experienced reps to be a support mechanism for the teachers – not just transactional.</a:t>
            </a:r>
          </a:p>
          <a:p>
            <a:pPr rtl="0" fontAlgn="base">
              <a:spcBef>
                <a:spcPts val="1200"/>
              </a:spcBef>
            </a:pPr>
            <a:endParaRPr lang="en-US" sz="2800" b="0" i="0" u="none" strike="noStrike" dirty="0">
              <a:solidFill>
                <a:srgbClr val="000000"/>
              </a:solidFill>
              <a:effectLst/>
              <a:latin typeface="Inter" panose="02000503000000020004" pitchFamily="2" charset="0"/>
              <a:ea typeface="Inter" panose="02000503000000020004" pitchFamily="2" charset="0"/>
            </a:endParaRPr>
          </a:p>
        </p:txBody>
      </p:sp>
      <p:sp>
        <p:nvSpPr>
          <p:cNvPr id="5" name="Title 11">
            <a:extLst>
              <a:ext uri="{FF2B5EF4-FFF2-40B4-BE49-F238E27FC236}">
                <a16:creationId xmlns:a16="http://schemas.microsoft.com/office/drawing/2014/main" id="{41DD4422-1B37-FF2C-7794-9E1E96AD5147}"/>
              </a:ext>
            </a:extLst>
          </p:cNvPr>
          <p:cNvSpPr txBox="1">
            <a:spLocks/>
          </p:cNvSpPr>
          <p:nvPr/>
        </p:nvSpPr>
        <p:spPr>
          <a:xfrm>
            <a:off x="267855" y="492750"/>
            <a:ext cx="112776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Additional Mentorship Opportunities</a:t>
            </a:r>
          </a:p>
        </p:txBody>
      </p:sp>
      <p:sp>
        <p:nvSpPr>
          <p:cNvPr id="6" name="Rectangle 5">
            <a:extLst>
              <a:ext uri="{FF2B5EF4-FFF2-40B4-BE49-F238E27FC236}">
                <a16:creationId xmlns:a16="http://schemas.microsoft.com/office/drawing/2014/main" id="{62B15C6D-2950-A921-7B7E-B7C0AC6E5D16}"/>
              </a:ext>
            </a:extLst>
          </p:cNvPr>
          <p:cNvSpPr/>
          <p:nvPr/>
        </p:nvSpPr>
        <p:spPr>
          <a:xfrm>
            <a:off x="267855" y="1094836"/>
            <a:ext cx="9249930" cy="461665"/>
          </a:xfrm>
          <a:prstGeom prst="rect">
            <a:avLst/>
          </a:prstGeom>
        </p:spPr>
        <p:txBody>
          <a:bodyPr wrap="square">
            <a:spAutoFit/>
          </a:bodyPr>
          <a:lstStyle/>
          <a:p>
            <a:r>
              <a:rPr lang="en-US" sz="2400" i="1" dirty="0">
                <a:latin typeface="Inter" panose="02000503000000020004" pitchFamily="2" charset="0"/>
                <a:ea typeface="Inter" panose="02000503000000020004" pitchFamily="2" charset="0"/>
                <a:cs typeface="Open Sans" panose="020B0606030504020204" pitchFamily="34" charset="0"/>
              </a:rPr>
              <a:t>Activating opportunities at both the local and state level </a:t>
            </a:r>
          </a:p>
        </p:txBody>
      </p:sp>
      <p:cxnSp>
        <p:nvCxnSpPr>
          <p:cNvPr id="7" name="Straight Connector 6">
            <a:extLst>
              <a:ext uri="{FF2B5EF4-FFF2-40B4-BE49-F238E27FC236}">
                <a16:creationId xmlns:a16="http://schemas.microsoft.com/office/drawing/2014/main" id="{29FD1A37-C606-E486-3A10-59A44953D495}"/>
              </a:ext>
            </a:extLst>
          </p:cNvPr>
          <p:cNvCxnSpPr/>
          <p:nvPr/>
        </p:nvCxnSpPr>
        <p:spPr>
          <a:xfrm>
            <a:off x="267855" y="1587533"/>
            <a:ext cx="11647054" cy="0"/>
          </a:xfrm>
          <a:prstGeom prst="line">
            <a:avLst/>
          </a:prstGeom>
          <a:ln w="73025">
            <a:solidFill>
              <a:srgbClr val="11165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EEB964D-F290-5EC8-F8FA-D34AFBD0F35C}"/>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4.b</a:t>
            </a:r>
          </a:p>
        </p:txBody>
      </p:sp>
      <p:pic>
        <p:nvPicPr>
          <p:cNvPr id="4" name="Picture 3" descr="A person pointing at a sheet of paper&#10;&#10;AI-generated content may be incorrect.">
            <a:extLst>
              <a:ext uri="{FF2B5EF4-FFF2-40B4-BE49-F238E27FC236}">
                <a16:creationId xmlns:a16="http://schemas.microsoft.com/office/drawing/2014/main" id="{98ED5042-4BE3-9633-53D1-0AB29D30C2E7}"/>
              </a:ext>
            </a:extLst>
          </p:cNvPr>
          <p:cNvPicPr>
            <a:picLocks noChangeAspect="1"/>
          </p:cNvPicPr>
          <p:nvPr/>
        </p:nvPicPr>
        <p:blipFill>
          <a:blip r:embed="rId2"/>
          <a:stretch>
            <a:fillRect/>
          </a:stretch>
        </p:blipFill>
        <p:spPr>
          <a:xfrm>
            <a:off x="627387" y="1983100"/>
            <a:ext cx="5100237" cy="37800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644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fade">
                                      <p:cBhvr>
                                        <p:cTn id="7" dur="1000"/>
                                        <p:tgtEl>
                                          <p:spTgt spid="36869"/>
                                        </p:tgtEl>
                                      </p:cBhvr>
                                    </p:animEffect>
                                    <p:anim calcmode="lin" valueType="num">
                                      <p:cBhvr>
                                        <p:cTn id="8" dur="1000" fill="hold"/>
                                        <p:tgtEl>
                                          <p:spTgt spid="36869"/>
                                        </p:tgtEl>
                                        <p:attrNameLst>
                                          <p:attrName>ppt_x</p:attrName>
                                        </p:attrNameLst>
                                      </p:cBhvr>
                                      <p:tavLst>
                                        <p:tav tm="0">
                                          <p:val>
                                            <p:strVal val="#ppt_x"/>
                                          </p:val>
                                        </p:tav>
                                        <p:tav tm="100000">
                                          <p:val>
                                            <p:strVal val="#ppt_x"/>
                                          </p:val>
                                        </p:tav>
                                      </p:tavLst>
                                    </p:anim>
                                    <p:anim calcmode="lin" valueType="num">
                                      <p:cBhvr>
                                        <p:cTn id="9" dur="1000" fill="hold"/>
                                        <p:tgtEl>
                                          <p:spTgt spid="368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7C348-BF2F-7792-EE75-7AF765328BC3}"/>
            </a:ext>
          </a:extLst>
        </p:cNvPr>
        <p:cNvGrpSpPr/>
        <p:nvPr/>
      </p:nvGrpSpPr>
      <p:grpSpPr>
        <a:xfrm>
          <a:off x="0" y="0"/>
          <a:ext cx="0" cy="0"/>
          <a:chOff x="0" y="0"/>
          <a:chExt cx="0" cy="0"/>
        </a:xfrm>
      </p:grpSpPr>
      <p:sp>
        <p:nvSpPr>
          <p:cNvPr id="5" name="Title 11">
            <a:extLst>
              <a:ext uri="{FF2B5EF4-FFF2-40B4-BE49-F238E27FC236}">
                <a16:creationId xmlns:a16="http://schemas.microsoft.com/office/drawing/2014/main" id="{AF3C95EA-2BB4-C90F-A991-513B8FFE472E}"/>
              </a:ext>
            </a:extLst>
          </p:cNvPr>
          <p:cNvSpPr txBox="1">
            <a:spLocks/>
          </p:cNvSpPr>
          <p:nvPr/>
        </p:nvSpPr>
        <p:spPr>
          <a:xfrm>
            <a:off x="267855" y="470819"/>
            <a:ext cx="112776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Preparing Students for Music Industry Careers</a:t>
            </a:r>
          </a:p>
        </p:txBody>
      </p:sp>
      <p:sp>
        <p:nvSpPr>
          <p:cNvPr id="6" name="Rectangle 5">
            <a:extLst>
              <a:ext uri="{FF2B5EF4-FFF2-40B4-BE49-F238E27FC236}">
                <a16:creationId xmlns:a16="http://schemas.microsoft.com/office/drawing/2014/main" id="{2F062956-939E-89E6-41C5-FA25A2BF7F1A}"/>
              </a:ext>
            </a:extLst>
          </p:cNvPr>
          <p:cNvSpPr/>
          <p:nvPr/>
        </p:nvSpPr>
        <p:spPr>
          <a:xfrm>
            <a:off x="277091" y="1025309"/>
            <a:ext cx="11637818" cy="461665"/>
          </a:xfrm>
          <a:prstGeom prst="rect">
            <a:avLst/>
          </a:prstGeom>
        </p:spPr>
        <p:txBody>
          <a:bodyPr wrap="square">
            <a:spAutoFit/>
          </a:bodyPr>
          <a:lstStyle/>
          <a:p>
            <a:r>
              <a:rPr lang="en-US" sz="2400" i="1" dirty="0">
                <a:latin typeface="Inter" panose="02000503000000020004" pitchFamily="2" charset="0"/>
                <a:ea typeface="Inter" panose="02000503000000020004" pitchFamily="2" charset="0"/>
                <a:cs typeface="Open Sans" panose="020B0606030504020204" pitchFamily="34" charset="0"/>
              </a:rPr>
              <a:t>Creating opportunities for high school students to experience success in the Music Industry</a:t>
            </a:r>
          </a:p>
        </p:txBody>
      </p:sp>
      <p:cxnSp>
        <p:nvCxnSpPr>
          <p:cNvPr id="7" name="Straight Connector 6">
            <a:extLst>
              <a:ext uri="{FF2B5EF4-FFF2-40B4-BE49-F238E27FC236}">
                <a16:creationId xmlns:a16="http://schemas.microsoft.com/office/drawing/2014/main" id="{9ECCD5A1-EF05-40CB-43CA-D7FA957B0527}"/>
              </a:ext>
            </a:extLst>
          </p:cNvPr>
          <p:cNvCxnSpPr/>
          <p:nvPr/>
        </p:nvCxnSpPr>
        <p:spPr>
          <a:xfrm>
            <a:off x="267855" y="1587533"/>
            <a:ext cx="11647054" cy="0"/>
          </a:xfrm>
          <a:prstGeom prst="line">
            <a:avLst/>
          </a:prstGeom>
          <a:ln w="73025">
            <a:solidFill>
              <a:srgbClr val="11165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007BD97-F736-C230-64BD-62E0B2642018}"/>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5.a</a:t>
            </a:r>
          </a:p>
        </p:txBody>
      </p:sp>
      <p:pic>
        <p:nvPicPr>
          <p:cNvPr id="15" name="Picture 14" descr="A person playing a piano&#10;&#10;AI-generated content may be incorrect.">
            <a:extLst>
              <a:ext uri="{FF2B5EF4-FFF2-40B4-BE49-F238E27FC236}">
                <a16:creationId xmlns:a16="http://schemas.microsoft.com/office/drawing/2014/main" id="{BA32CA65-1B4E-7D16-3537-26F26A1ACF0F}"/>
              </a:ext>
            </a:extLst>
          </p:cNvPr>
          <p:cNvPicPr>
            <a:picLocks noChangeAspect="1"/>
          </p:cNvPicPr>
          <p:nvPr/>
        </p:nvPicPr>
        <p:blipFill>
          <a:blip r:embed="rId2"/>
          <a:stretch>
            <a:fillRect/>
          </a:stretch>
        </p:blipFill>
        <p:spPr>
          <a:xfrm>
            <a:off x="624270" y="1814587"/>
            <a:ext cx="3738924" cy="3609678"/>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698DD8B2-454A-ECCC-8001-5C5C5BDFDECA}"/>
              </a:ext>
            </a:extLst>
          </p:cNvPr>
          <p:cNvSpPr txBox="1"/>
          <p:nvPr/>
        </p:nvSpPr>
        <p:spPr>
          <a:xfrm>
            <a:off x="4870704" y="2593876"/>
            <a:ext cx="3466637"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0000"/>
                </a:solidFill>
                <a:latin typeface="Inter" panose="02000503000000020004" pitchFamily="2" charset="0"/>
                <a:ea typeface="Inter" panose="02000503000000020004" pitchFamily="2" charset="0"/>
              </a:rPr>
              <a:t>Brochures, Posters, Handouts</a:t>
            </a:r>
          </a:p>
          <a:p>
            <a:endParaRPr lang="en-US" sz="1200" dirty="0">
              <a:solidFill>
                <a:srgbClr val="000000"/>
              </a:solidFill>
              <a:latin typeface="Inter" panose="02000503000000020004" pitchFamily="2" charset="0"/>
              <a:ea typeface="Inter" panose="02000503000000020004" pitchFamily="2" charset="0"/>
            </a:endParaRPr>
          </a:p>
          <a:p>
            <a:pPr marL="342900" indent="-342900">
              <a:buFont typeface="Arial" panose="020B0604020202020204" pitchFamily="34" charset="0"/>
              <a:buChar char="•"/>
            </a:pPr>
            <a:r>
              <a:rPr lang="en-US" sz="2400" dirty="0" err="1">
                <a:solidFill>
                  <a:srgbClr val="000000"/>
                </a:solidFill>
                <a:latin typeface="Inter" panose="02000503000000020004" pitchFamily="2" charset="0"/>
              </a:rPr>
              <a:t>Powerpoints</a:t>
            </a:r>
            <a:r>
              <a:rPr lang="en-US" sz="2400" dirty="0">
                <a:solidFill>
                  <a:srgbClr val="000000"/>
                </a:solidFill>
                <a:latin typeface="Inter" panose="02000503000000020004" pitchFamily="2" charset="0"/>
              </a:rPr>
              <a:t>, Scripts and Guide</a:t>
            </a:r>
          </a:p>
          <a:p>
            <a:endParaRPr lang="en-US" sz="1200" dirty="0">
              <a:solidFill>
                <a:srgbClr val="000000"/>
              </a:solidFill>
              <a:latin typeface="Inter" panose="02000503000000020004" pitchFamily="2" charset="0"/>
            </a:endParaRPr>
          </a:p>
          <a:p>
            <a:pPr marL="342900" indent="-342900">
              <a:buFont typeface="Arial" panose="020B0604020202020204" pitchFamily="34" charset="0"/>
              <a:buChar char="•"/>
            </a:pPr>
            <a:r>
              <a:rPr lang="en-US" sz="2400" dirty="0">
                <a:solidFill>
                  <a:srgbClr val="000000"/>
                </a:solidFill>
                <a:latin typeface="Inter" panose="02000503000000020004" pitchFamily="2" charset="0"/>
              </a:rPr>
              <a:t>Media Tiles</a:t>
            </a:r>
          </a:p>
          <a:p>
            <a:r>
              <a:rPr lang="en-US" sz="1200" dirty="0">
                <a:solidFill>
                  <a:srgbClr val="000000"/>
                </a:solidFill>
                <a:latin typeface="Inter" panose="02000503000000020004" pitchFamily="2" charset="0"/>
              </a:rPr>
              <a:t> </a:t>
            </a:r>
          </a:p>
          <a:p>
            <a:pPr marL="342900" indent="-342900">
              <a:buFont typeface="Arial" panose="020B0604020202020204" pitchFamily="34" charset="0"/>
              <a:buChar char="•"/>
            </a:pPr>
            <a:r>
              <a:rPr lang="en-US" sz="2400" dirty="0">
                <a:solidFill>
                  <a:srgbClr val="000000"/>
                </a:solidFill>
                <a:latin typeface="Inter" panose="02000503000000020004" pitchFamily="2" charset="0"/>
              </a:rPr>
              <a:t>Templates</a:t>
            </a:r>
          </a:p>
          <a:p>
            <a:endParaRPr lang="en-US" sz="1200" dirty="0">
              <a:solidFill>
                <a:srgbClr val="000000"/>
              </a:solidFill>
              <a:latin typeface="Inter" panose="02000503000000020004" pitchFamily="2" charset="0"/>
            </a:endParaRPr>
          </a:p>
          <a:p>
            <a:pPr marL="342900" indent="-342900">
              <a:buFont typeface="Arial" panose="020B0604020202020204" pitchFamily="34" charset="0"/>
              <a:buChar char="•"/>
            </a:pPr>
            <a:r>
              <a:rPr lang="en-US" sz="2400" dirty="0">
                <a:solidFill>
                  <a:srgbClr val="000000"/>
                </a:solidFill>
                <a:latin typeface="Inter" panose="02000503000000020004" pitchFamily="2" charset="0"/>
              </a:rPr>
              <a:t>Discussion Prompts</a:t>
            </a:r>
            <a:endParaRPr lang="en-US" sz="2400" dirty="0">
              <a:solidFill>
                <a:schemeClr val="tx1">
                  <a:lumMod val="50000"/>
                  <a:lumOff val="50000"/>
                </a:schemeClr>
              </a:solidFill>
              <a:latin typeface="Lato" panose="020F0502020204030203" pitchFamily="34" charset="77"/>
            </a:endParaRPr>
          </a:p>
        </p:txBody>
      </p:sp>
      <p:sp>
        <p:nvSpPr>
          <p:cNvPr id="17" name="TextBox 16">
            <a:extLst>
              <a:ext uri="{FF2B5EF4-FFF2-40B4-BE49-F238E27FC236}">
                <a16:creationId xmlns:a16="http://schemas.microsoft.com/office/drawing/2014/main" id="{CD7F694E-EEDB-54BA-A0E5-751238685B2E}"/>
              </a:ext>
            </a:extLst>
          </p:cNvPr>
          <p:cNvSpPr txBox="1"/>
          <p:nvPr/>
        </p:nvSpPr>
        <p:spPr>
          <a:xfrm>
            <a:off x="4757177" y="1762879"/>
            <a:ext cx="6185082" cy="830997"/>
          </a:xfrm>
          <a:prstGeom prst="rect">
            <a:avLst/>
          </a:prstGeom>
          <a:noFill/>
        </p:spPr>
        <p:txBody>
          <a:bodyPr wrap="square" rtlCol="0">
            <a:spAutoFit/>
          </a:bodyPr>
          <a:lstStyle/>
          <a:p>
            <a:r>
              <a:rPr lang="en-US" sz="2400" dirty="0">
                <a:solidFill>
                  <a:srgbClr val="000000"/>
                </a:solidFill>
                <a:latin typeface="Inter" panose="02000503000000020004" pitchFamily="2" charset="0"/>
              </a:rPr>
              <a:t>Individually designed for Educators, Counselors, NAMM Members, Students and Parents include:</a:t>
            </a:r>
            <a:endParaRPr lang="en-US" sz="2400" dirty="0">
              <a:solidFill>
                <a:schemeClr val="tx1">
                  <a:lumMod val="50000"/>
                  <a:lumOff val="50000"/>
                </a:schemeClr>
              </a:solidFill>
              <a:latin typeface="Lato" panose="020F0502020204030203" pitchFamily="34" charset="77"/>
            </a:endParaRPr>
          </a:p>
        </p:txBody>
      </p:sp>
      <p:sp>
        <p:nvSpPr>
          <p:cNvPr id="22" name="TextBox 21">
            <a:extLst>
              <a:ext uri="{FF2B5EF4-FFF2-40B4-BE49-F238E27FC236}">
                <a16:creationId xmlns:a16="http://schemas.microsoft.com/office/drawing/2014/main" id="{5140EB1D-7689-7367-B064-3E9130FCFF79}"/>
              </a:ext>
            </a:extLst>
          </p:cNvPr>
          <p:cNvSpPr txBox="1"/>
          <p:nvPr/>
        </p:nvSpPr>
        <p:spPr>
          <a:xfrm>
            <a:off x="230287" y="5651318"/>
            <a:ext cx="4526890" cy="461665"/>
          </a:xfrm>
          <a:prstGeom prst="rect">
            <a:avLst/>
          </a:prstGeom>
          <a:noFill/>
        </p:spPr>
        <p:txBody>
          <a:bodyPr wrap="square" rtlCol="0">
            <a:spAutoFit/>
          </a:bodyPr>
          <a:lstStyle/>
          <a:p>
            <a:pPr algn="ctr"/>
            <a:r>
              <a:rPr lang="en-US" sz="2400" dirty="0">
                <a:solidFill>
                  <a:srgbClr val="000000"/>
                </a:solidFill>
                <a:latin typeface="Inter" panose="02000503000000020004" pitchFamily="2" charset="0"/>
              </a:rPr>
              <a:t>https://</a:t>
            </a:r>
            <a:r>
              <a:rPr lang="en-US" sz="2400" dirty="0" err="1">
                <a:solidFill>
                  <a:srgbClr val="000000"/>
                </a:solidFill>
                <a:latin typeface="Inter" panose="02000503000000020004" pitchFamily="2" charset="0"/>
              </a:rPr>
              <a:t>careers.namm.org</a:t>
            </a:r>
            <a:r>
              <a:rPr lang="en-US" sz="2400" dirty="0">
                <a:solidFill>
                  <a:srgbClr val="000000"/>
                </a:solidFill>
                <a:latin typeface="Inter" panose="02000503000000020004" pitchFamily="2" charset="0"/>
              </a:rPr>
              <a:t>/toolkit</a:t>
            </a:r>
            <a:endParaRPr lang="en-US" sz="2400" dirty="0">
              <a:solidFill>
                <a:schemeClr val="tx1">
                  <a:lumMod val="50000"/>
                  <a:lumOff val="50000"/>
                </a:schemeClr>
              </a:solidFill>
              <a:latin typeface="Lato" panose="020F0502020204030203" pitchFamily="34" charset="77"/>
            </a:endParaRPr>
          </a:p>
        </p:txBody>
      </p:sp>
      <p:pic>
        <p:nvPicPr>
          <p:cNvPr id="24" name="Picture 23" descr="A qr code with a few squares&#10;&#10;AI-generated content may be incorrect.">
            <a:extLst>
              <a:ext uri="{FF2B5EF4-FFF2-40B4-BE49-F238E27FC236}">
                <a16:creationId xmlns:a16="http://schemas.microsoft.com/office/drawing/2014/main" id="{2ED47542-A4DE-CDC9-8297-58CDE000A7EA}"/>
              </a:ext>
            </a:extLst>
          </p:cNvPr>
          <p:cNvPicPr>
            <a:picLocks noChangeAspect="1"/>
          </p:cNvPicPr>
          <p:nvPr/>
        </p:nvPicPr>
        <p:blipFill>
          <a:blip r:embed="rId3"/>
          <a:stretch>
            <a:fillRect/>
          </a:stretch>
        </p:blipFill>
        <p:spPr>
          <a:xfrm>
            <a:off x="8148257" y="2661730"/>
            <a:ext cx="3296270" cy="3280612"/>
          </a:xfrm>
          <a:prstGeom prst="rect">
            <a:avLst/>
          </a:prstGeom>
        </p:spPr>
      </p:pic>
    </p:spTree>
    <p:extLst>
      <p:ext uri="{BB962C8B-B14F-4D97-AF65-F5344CB8AC3E}">
        <p14:creationId xmlns:p14="http://schemas.microsoft.com/office/powerpoint/2010/main" val="762416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03133-97C1-6812-4E9D-BE1FC2F0E6B2}"/>
            </a:ext>
          </a:extLst>
        </p:cNvPr>
        <p:cNvGrpSpPr/>
        <p:nvPr/>
      </p:nvGrpSpPr>
      <p:grpSpPr>
        <a:xfrm>
          <a:off x="0" y="0"/>
          <a:ext cx="0" cy="0"/>
          <a:chOff x="0" y="0"/>
          <a:chExt cx="0" cy="0"/>
        </a:xfrm>
      </p:grpSpPr>
      <p:sp>
        <p:nvSpPr>
          <p:cNvPr id="5" name="Title 11">
            <a:extLst>
              <a:ext uri="{FF2B5EF4-FFF2-40B4-BE49-F238E27FC236}">
                <a16:creationId xmlns:a16="http://schemas.microsoft.com/office/drawing/2014/main" id="{9ACC9781-DB99-AB90-4864-107286000202}"/>
              </a:ext>
            </a:extLst>
          </p:cNvPr>
          <p:cNvSpPr txBox="1">
            <a:spLocks/>
          </p:cNvSpPr>
          <p:nvPr/>
        </p:nvSpPr>
        <p:spPr>
          <a:xfrm>
            <a:off x="267855" y="470819"/>
            <a:ext cx="112776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Preparing Students for Music Industry Careers</a:t>
            </a:r>
          </a:p>
        </p:txBody>
      </p:sp>
      <p:sp>
        <p:nvSpPr>
          <p:cNvPr id="6" name="Rectangle 5">
            <a:extLst>
              <a:ext uri="{FF2B5EF4-FFF2-40B4-BE49-F238E27FC236}">
                <a16:creationId xmlns:a16="http://schemas.microsoft.com/office/drawing/2014/main" id="{73DEA7F6-E07B-96B6-01EE-3F93144F4CDB}"/>
              </a:ext>
            </a:extLst>
          </p:cNvPr>
          <p:cNvSpPr/>
          <p:nvPr/>
        </p:nvSpPr>
        <p:spPr>
          <a:xfrm>
            <a:off x="277091" y="1025309"/>
            <a:ext cx="11637818" cy="461665"/>
          </a:xfrm>
          <a:prstGeom prst="rect">
            <a:avLst/>
          </a:prstGeom>
        </p:spPr>
        <p:txBody>
          <a:bodyPr wrap="square">
            <a:spAutoFit/>
          </a:bodyPr>
          <a:lstStyle/>
          <a:p>
            <a:r>
              <a:rPr lang="en-US" sz="2400" i="1" dirty="0">
                <a:latin typeface="Inter" panose="02000503000000020004" pitchFamily="2" charset="0"/>
                <a:ea typeface="Inter" panose="02000503000000020004" pitchFamily="2" charset="0"/>
                <a:cs typeface="Open Sans" panose="020B0606030504020204" pitchFamily="34" charset="0"/>
              </a:rPr>
              <a:t>”What should I major in to get a job in the industry?”</a:t>
            </a:r>
          </a:p>
        </p:txBody>
      </p:sp>
      <p:cxnSp>
        <p:nvCxnSpPr>
          <p:cNvPr id="7" name="Straight Connector 6">
            <a:extLst>
              <a:ext uri="{FF2B5EF4-FFF2-40B4-BE49-F238E27FC236}">
                <a16:creationId xmlns:a16="http://schemas.microsoft.com/office/drawing/2014/main" id="{8DA1F26B-3F7E-B881-D426-8BDA5E63EC12}"/>
              </a:ext>
            </a:extLst>
          </p:cNvPr>
          <p:cNvCxnSpPr/>
          <p:nvPr/>
        </p:nvCxnSpPr>
        <p:spPr>
          <a:xfrm>
            <a:off x="267855" y="1587533"/>
            <a:ext cx="11647054" cy="0"/>
          </a:xfrm>
          <a:prstGeom prst="line">
            <a:avLst/>
          </a:prstGeom>
          <a:ln w="73025">
            <a:solidFill>
              <a:srgbClr val="11165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F37BD8E-B624-DB5C-F682-D6F1B58FE9A1}"/>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5.a</a:t>
            </a:r>
          </a:p>
        </p:txBody>
      </p:sp>
      <p:pic>
        <p:nvPicPr>
          <p:cNvPr id="9" name="Picture 8" descr="A close-up of words&#10;&#10;AI-generated content may be incorrect.">
            <a:extLst>
              <a:ext uri="{FF2B5EF4-FFF2-40B4-BE49-F238E27FC236}">
                <a16:creationId xmlns:a16="http://schemas.microsoft.com/office/drawing/2014/main" id="{30CC9554-7A34-18FF-06E7-FA5F2FF7F344}"/>
              </a:ext>
            </a:extLst>
          </p:cNvPr>
          <p:cNvPicPr>
            <a:picLocks noChangeAspect="1"/>
          </p:cNvPicPr>
          <p:nvPr/>
        </p:nvPicPr>
        <p:blipFill>
          <a:blip r:embed="rId2"/>
          <a:stretch>
            <a:fillRect/>
          </a:stretch>
        </p:blipFill>
        <p:spPr>
          <a:xfrm>
            <a:off x="383309" y="2011240"/>
            <a:ext cx="6665866" cy="3730528"/>
          </a:xfrm>
          <a:prstGeom prst="rect">
            <a:avLst/>
          </a:prstGeom>
        </p:spPr>
      </p:pic>
      <p:sp>
        <p:nvSpPr>
          <p:cNvPr id="10" name="TextBox 9">
            <a:extLst>
              <a:ext uri="{FF2B5EF4-FFF2-40B4-BE49-F238E27FC236}">
                <a16:creationId xmlns:a16="http://schemas.microsoft.com/office/drawing/2014/main" id="{228BFFAE-2E61-406D-9D68-CF69FCC70609}"/>
              </a:ext>
            </a:extLst>
          </p:cNvPr>
          <p:cNvSpPr txBox="1"/>
          <p:nvPr/>
        </p:nvSpPr>
        <p:spPr>
          <a:xfrm>
            <a:off x="7312411" y="1789457"/>
            <a:ext cx="4602498" cy="4154984"/>
          </a:xfrm>
          <a:prstGeom prst="rect">
            <a:avLst/>
          </a:prstGeom>
          <a:noFill/>
        </p:spPr>
        <p:txBody>
          <a:bodyPr wrap="square" rtlCol="0">
            <a:spAutoFit/>
          </a:bodyPr>
          <a:lstStyle/>
          <a:p>
            <a:r>
              <a:rPr lang="en-US" sz="2400" b="1" dirty="0"/>
              <a:t>Music Industry</a:t>
            </a:r>
          </a:p>
          <a:p>
            <a:endParaRPr lang="en-US" sz="1200" b="1" dirty="0"/>
          </a:p>
          <a:p>
            <a:r>
              <a:rPr lang="en-US" sz="2400" b="1" dirty="0"/>
              <a:t>Music Business/Management</a:t>
            </a:r>
            <a:endParaRPr lang="en-US" sz="2400" dirty="0"/>
          </a:p>
          <a:p>
            <a:endParaRPr lang="en-US" sz="1200" b="1" dirty="0"/>
          </a:p>
          <a:p>
            <a:r>
              <a:rPr lang="en-US" sz="2400" b="1" dirty="0"/>
              <a:t>Music Production and Engineering</a:t>
            </a:r>
          </a:p>
          <a:p>
            <a:endParaRPr lang="en-US" sz="1200" b="1" dirty="0"/>
          </a:p>
          <a:p>
            <a:r>
              <a:rPr lang="en-US" sz="2400" b="1" dirty="0"/>
              <a:t>Recording and Production</a:t>
            </a:r>
          </a:p>
          <a:p>
            <a:endParaRPr lang="en-US" sz="1200" b="1" dirty="0"/>
          </a:p>
          <a:p>
            <a:r>
              <a:rPr lang="en-US" sz="2400" b="1" dirty="0"/>
              <a:t>Contemporary Writing and Production</a:t>
            </a:r>
            <a:endParaRPr lang="en-US" sz="2400" dirty="0"/>
          </a:p>
          <a:p>
            <a:endParaRPr lang="en-US" sz="1200" b="1" dirty="0"/>
          </a:p>
          <a:p>
            <a:r>
              <a:rPr lang="en-US" sz="2400" b="1" dirty="0"/>
              <a:t>Film and Media Scoring</a:t>
            </a:r>
            <a:endParaRPr lang="en-US" sz="2400" dirty="0"/>
          </a:p>
          <a:p>
            <a:endParaRPr lang="en-US" sz="1200" b="1" dirty="0"/>
          </a:p>
          <a:p>
            <a:r>
              <a:rPr lang="en-US" sz="2400" b="1" dirty="0"/>
              <a:t>Song Writing</a:t>
            </a:r>
            <a:endParaRPr lang="en-US" sz="2400" dirty="0">
              <a:solidFill>
                <a:schemeClr val="tx1">
                  <a:lumMod val="50000"/>
                  <a:lumOff val="50000"/>
                </a:schemeClr>
              </a:solidFill>
              <a:latin typeface="Lato" panose="020F0502020204030203" pitchFamily="34" charset="77"/>
            </a:endParaRPr>
          </a:p>
        </p:txBody>
      </p:sp>
    </p:spTree>
    <p:extLst>
      <p:ext uri="{BB962C8B-B14F-4D97-AF65-F5344CB8AC3E}">
        <p14:creationId xmlns:p14="http://schemas.microsoft.com/office/powerpoint/2010/main" val="3298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Linie"/>
          <p:cNvSpPr/>
          <p:nvPr/>
        </p:nvSpPr>
        <p:spPr>
          <a:xfrm>
            <a:off x="2542674" y="563562"/>
            <a:ext cx="8712201" cy="5730876"/>
          </a:xfrm>
          <a:custGeom>
            <a:avLst/>
            <a:gdLst/>
            <a:ahLst/>
            <a:cxnLst>
              <a:cxn ang="0">
                <a:pos x="wd2" y="hd2"/>
              </a:cxn>
              <a:cxn ang="5400000">
                <a:pos x="wd2" y="hd2"/>
              </a:cxn>
              <a:cxn ang="10800000">
                <a:pos x="wd2" y="hd2"/>
              </a:cxn>
              <a:cxn ang="16200000">
                <a:pos x="wd2" y="hd2"/>
              </a:cxn>
            </a:cxnLst>
            <a:rect l="0" t="0" r="r" b="b"/>
            <a:pathLst>
              <a:path w="21600" h="21600" extrusionOk="0">
                <a:moveTo>
                  <a:pt x="13610" y="0"/>
                </a:moveTo>
                <a:lnTo>
                  <a:pt x="13610" y="1953"/>
                </a:lnTo>
                <a:cubicBezTo>
                  <a:pt x="13610" y="2884"/>
                  <a:pt x="13114" y="3638"/>
                  <a:pt x="12502" y="3638"/>
                </a:cubicBezTo>
                <a:lnTo>
                  <a:pt x="9751" y="3638"/>
                </a:lnTo>
                <a:lnTo>
                  <a:pt x="7948" y="3645"/>
                </a:lnTo>
                <a:cubicBezTo>
                  <a:pt x="7336" y="3645"/>
                  <a:pt x="6840" y="4400"/>
                  <a:pt x="6840" y="5330"/>
                </a:cubicBezTo>
                <a:lnTo>
                  <a:pt x="6840" y="5598"/>
                </a:lnTo>
                <a:cubicBezTo>
                  <a:pt x="6840" y="6529"/>
                  <a:pt x="7336" y="7283"/>
                  <a:pt x="7948" y="7283"/>
                </a:cubicBezTo>
                <a:lnTo>
                  <a:pt x="11895" y="7283"/>
                </a:lnTo>
                <a:lnTo>
                  <a:pt x="13838" y="7276"/>
                </a:lnTo>
                <a:lnTo>
                  <a:pt x="20404" y="7276"/>
                </a:lnTo>
                <a:cubicBezTo>
                  <a:pt x="21064" y="7276"/>
                  <a:pt x="21600" y="8090"/>
                  <a:pt x="21600" y="9095"/>
                </a:cubicBezTo>
                <a:lnTo>
                  <a:pt x="21600" y="9095"/>
                </a:lnTo>
                <a:cubicBezTo>
                  <a:pt x="21600" y="10099"/>
                  <a:pt x="21064" y="10914"/>
                  <a:pt x="20404" y="10914"/>
                </a:cubicBezTo>
                <a:lnTo>
                  <a:pt x="6534" y="10902"/>
                </a:lnTo>
                <a:lnTo>
                  <a:pt x="1197" y="10902"/>
                </a:lnTo>
                <a:cubicBezTo>
                  <a:pt x="536" y="10902"/>
                  <a:pt x="0" y="11716"/>
                  <a:pt x="0" y="12721"/>
                </a:cubicBezTo>
                <a:lnTo>
                  <a:pt x="0" y="12721"/>
                </a:lnTo>
                <a:cubicBezTo>
                  <a:pt x="0" y="13725"/>
                  <a:pt x="536" y="14540"/>
                  <a:pt x="1197" y="14540"/>
                </a:cubicBezTo>
                <a:lnTo>
                  <a:pt x="13555" y="14540"/>
                </a:lnTo>
                <a:cubicBezTo>
                  <a:pt x="14216" y="14540"/>
                  <a:pt x="14752" y="15354"/>
                  <a:pt x="14752" y="16359"/>
                </a:cubicBezTo>
                <a:lnTo>
                  <a:pt x="14752" y="16359"/>
                </a:lnTo>
                <a:cubicBezTo>
                  <a:pt x="14752" y="17363"/>
                  <a:pt x="14216" y="18178"/>
                  <a:pt x="13555" y="18178"/>
                </a:cubicBezTo>
                <a:lnTo>
                  <a:pt x="12359" y="18178"/>
                </a:lnTo>
                <a:lnTo>
                  <a:pt x="10375" y="18178"/>
                </a:lnTo>
                <a:lnTo>
                  <a:pt x="9178" y="18178"/>
                </a:lnTo>
                <a:cubicBezTo>
                  <a:pt x="8518" y="18178"/>
                  <a:pt x="7982" y="18992"/>
                  <a:pt x="7982" y="19996"/>
                </a:cubicBezTo>
                <a:lnTo>
                  <a:pt x="7982" y="21600"/>
                </a:lnTo>
              </a:path>
            </a:pathLst>
          </a:custGeom>
          <a:ln w="38100">
            <a:solidFill>
              <a:srgbClr val="1B335F"/>
            </a:solidFill>
            <a:miter lim="400000"/>
          </a:ln>
        </p:spPr>
        <p:txBody>
          <a:bodyPr lIns="19050" tIns="19050" rIns="19050" bIns="19050" anchor="ctr"/>
          <a:lstStyle/>
          <a:p>
            <a:pPr algn="ctr" defTabSz="228600">
              <a:defRPr sz="3000" spc="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616" name="Form"/>
          <p:cNvSpPr/>
          <p:nvPr/>
        </p:nvSpPr>
        <p:spPr>
          <a:xfrm>
            <a:off x="6273074" y="1403350"/>
            <a:ext cx="914401" cy="127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1165E"/>
          </a:solidFill>
          <a:ln w="12700">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17" name="Form"/>
          <p:cNvSpPr/>
          <p:nvPr/>
        </p:nvSpPr>
        <p:spPr>
          <a:xfrm>
            <a:off x="8076474" y="2355850"/>
            <a:ext cx="914401" cy="127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1165E"/>
          </a:solidFill>
          <a:ln w="12700">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18" name="Form"/>
          <p:cNvSpPr/>
          <p:nvPr/>
        </p:nvSpPr>
        <p:spPr>
          <a:xfrm>
            <a:off x="5739674" y="3327400"/>
            <a:ext cx="914401" cy="1270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1165E"/>
          </a:solidFill>
          <a:ln w="12700">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19" name="Form"/>
          <p:cNvSpPr/>
          <p:nvPr/>
        </p:nvSpPr>
        <p:spPr>
          <a:xfrm>
            <a:off x="2463074" y="3867150"/>
            <a:ext cx="845273" cy="5429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874" y="21600"/>
                </a:lnTo>
                <a:cubicBezTo>
                  <a:pt x="6224" y="21600"/>
                  <a:pt x="0" y="11910"/>
                  <a:pt x="0" y="0"/>
                </a:cubicBezTo>
                <a:lnTo>
                  <a:pt x="3083" y="0"/>
                </a:lnTo>
                <a:cubicBezTo>
                  <a:pt x="3083" y="9264"/>
                  <a:pt x="7924" y="16800"/>
                  <a:pt x="13874" y="16800"/>
                </a:cubicBezTo>
                <a:lnTo>
                  <a:pt x="21600" y="16800"/>
                </a:lnTo>
                <a:cubicBezTo>
                  <a:pt x="21600" y="16800"/>
                  <a:pt x="21600" y="21600"/>
                  <a:pt x="21600" y="21600"/>
                </a:cubicBezTo>
                <a:close/>
              </a:path>
            </a:pathLst>
          </a:custGeom>
          <a:solidFill>
            <a:srgbClr val="11165E"/>
          </a:solidFill>
          <a:ln w="12700">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20" name="Form"/>
          <p:cNvSpPr/>
          <p:nvPr/>
        </p:nvSpPr>
        <p:spPr>
          <a:xfrm>
            <a:off x="7657374" y="4832350"/>
            <a:ext cx="874397" cy="542926"/>
          </a:xfrm>
          <a:custGeom>
            <a:avLst/>
            <a:gdLst/>
            <a:ahLst/>
            <a:cxnLst>
              <a:cxn ang="0">
                <a:pos x="wd2" y="hd2"/>
              </a:cxn>
              <a:cxn ang="5400000">
                <a:pos x="wd2" y="hd2"/>
              </a:cxn>
              <a:cxn ang="10800000">
                <a:pos x="wd2" y="hd2"/>
              </a:cxn>
              <a:cxn ang="16200000">
                <a:pos x="wd2" y="hd2"/>
              </a:cxn>
            </a:cxnLst>
            <a:rect l="0" t="0" r="r" b="b"/>
            <a:pathLst>
              <a:path w="21600" h="21600" extrusionOk="0">
                <a:moveTo>
                  <a:pt x="8188" y="21600"/>
                </a:moveTo>
                <a:lnTo>
                  <a:pt x="0" y="21600"/>
                </a:lnTo>
                <a:lnTo>
                  <a:pt x="0" y="16800"/>
                </a:lnTo>
                <a:lnTo>
                  <a:pt x="8188" y="16800"/>
                </a:lnTo>
                <a:cubicBezTo>
                  <a:pt x="13940" y="16800"/>
                  <a:pt x="18620" y="9263"/>
                  <a:pt x="18620" y="0"/>
                </a:cubicBezTo>
                <a:lnTo>
                  <a:pt x="21600" y="0"/>
                </a:lnTo>
                <a:cubicBezTo>
                  <a:pt x="21600" y="11910"/>
                  <a:pt x="15583" y="21600"/>
                  <a:pt x="8188" y="21600"/>
                </a:cubicBezTo>
                <a:close/>
              </a:path>
            </a:pathLst>
          </a:custGeom>
          <a:solidFill>
            <a:srgbClr val="11165E"/>
          </a:solidFill>
          <a:ln w="12700">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21" name="Kreis"/>
          <p:cNvSpPr/>
          <p:nvPr/>
        </p:nvSpPr>
        <p:spPr>
          <a:xfrm>
            <a:off x="7893083" y="358973"/>
            <a:ext cx="231511" cy="231512"/>
          </a:xfrm>
          <a:prstGeom prst="ellipse">
            <a:avLst/>
          </a:prstGeom>
          <a:solidFill>
            <a:srgbClr val="11165E"/>
          </a:solidFill>
          <a:ln w="12700">
            <a:miter lim="400000"/>
          </a:ln>
        </p:spPr>
        <p:txBody>
          <a:bodyPr lIns="35719" tIns="35719" rIns="35719" bIns="35719" anchor="ctr"/>
          <a:lstStyle/>
          <a:p>
            <a:pPr>
              <a:spcBef>
                <a:spcPts val="1000"/>
              </a:spcBef>
              <a:defRPr>
                <a:latin typeface="IBM Plex Sans Regular"/>
                <a:ea typeface="IBM Plex Sans Regular"/>
                <a:cs typeface="IBM Plex Sans Regular"/>
                <a:sym typeface="IBM Plex Sans Regular"/>
              </a:defRPr>
            </a:pPr>
            <a:endParaRPr/>
          </a:p>
        </p:txBody>
      </p:sp>
      <p:sp>
        <p:nvSpPr>
          <p:cNvPr id="622" name="Kreis"/>
          <p:cNvSpPr/>
          <p:nvPr/>
        </p:nvSpPr>
        <p:spPr>
          <a:xfrm>
            <a:off x="7956665" y="422555"/>
            <a:ext cx="104346" cy="104346"/>
          </a:xfrm>
          <a:prstGeom prst="ellipse">
            <a:avLst/>
          </a:prstGeom>
          <a:solidFill>
            <a:srgbClr val="11165E"/>
          </a:solidFill>
          <a:ln w="12700">
            <a:miter lim="400000"/>
          </a:ln>
        </p:spPr>
        <p:txBody>
          <a:bodyPr lIns="35719" tIns="35719" rIns="35719" bIns="35719" anchor="ctr"/>
          <a:lstStyle/>
          <a:p>
            <a:pPr>
              <a:spcBef>
                <a:spcPts val="1000"/>
              </a:spcBef>
              <a:defRPr>
                <a:latin typeface="IBM Plex Sans Regular"/>
                <a:ea typeface="IBM Plex Sans Regular"/>
                <a:cs typeface="IBM Plex Sans Regular"/>
                <a:sym typeface="IBM Plex Sans Regular"/>
              </a:defRPr>
            </a:pPr>
            <a:endParaRPr/>
          </a:p>
        </p:txBody>
      </p:sp>
      <p:sp>
        <p:nvSpPr>
          <p:cNvPr id="623" name="Kreis"/>
          <p:cNvSpPr/>
          <p:nvPr/>
        </p:nvSpPr>
        <p:spPr>
          <a:xfrm>
            <a:off x="5622959" y="6085957"/>
            <a:ext cx="231511" cy="231511"/>
          </a:xfrm>
          <a:prstGeom prst="ellipse">
            <a:avLst/>
          </a:prstGeom>
          <a:solidFill>
            <a:srgbClr val="11165E"/>
          </a:solidFill>
          <a:ln w="12700">
            <a:miter lim="400000"/>
          </a:ln>
        </p:spPr>
        <p:txBody>
          <a:bodyPr lIns="35719" tIns="35719" rIns="35719" bIns="35719" anchor="ctr"/>
          <a:lstStyle/>
          <a:p>
            <a:pPr>
              <a:spcBef>
                <a:spcPts val="1000"/>
              </a:spcBef>
              <a:defRPr>
                <a:latin typeface="IBM Plex Sans Regular"/>
                <a:ea typeface="IBM Plex Sans Regular"/>
                <a:cs typeface="IBM Plex Sans Regular"/>
                <a:sym typeface="IBM Plex Sans Regular"/>
              </a:defRPr>
            </a:pPr>
            <a:endParaRPr/>
          </a:p>
        </p:txBody>
      </p:sp>
      <p:sp>
        <p:nvSpPr>
          <p:cNvPr id="624" name="Kreis"/>
          <p:cNvSpPr/>
          <p:nvPr/>
        </p:nvSpPr>
        <p:spPr>
          <a:xfrm>
            <a:off x="5692998" y="6085957"/>
            <a:ext cx="104346" cy="104346"/>
          </a:xfrm>
          <a:prstGeom prst="ellipse">
            <a:avLst/>
          </a:prstGeom>
          <a:solidFill>
            <a:srgbClr val="11165E"/>
          </a:solidFill>
          <a:ln w="12700">
            <a:miter lim="400000"/>
          </a:ln>
        </p:spPr>
        <p:txBody>
          <a:bodyPr lIns="35719" tIns="35719" rIns="35719" bIns="35719" anchor="ctr"/>
          <a:lstStyle/>
          <a:p>
            <a:pPr>
              <a:spcBef>
                <a:spcPts val="1000"/>
              </a:spcBef>
              <a:defRPr>
                <a:latin typeface="IBM Plex Sans Regular"/>
                <a:ea typeface="IBM Plex Sans Regular"/>
                <a:cs typeface="IBM Plex Sans Regular"/>
                <a:sym typeface="IBM Plex Sans Regular"/>
              </a:defRPr>
            </a:pPr>
            <a:endParaRPr/>
          </a:p>
        </p:txBody>
      </p:sp>
      <p:sp>
        <p:nvSpPr>
          <p:cNvPr id="625" name="Start…"/>
          <p:cNvSpPr txBox="1"/>
          <p:nvPr/>
        </p:nvSpPr>
        <p:spPr>
          <a:xfrm>
            <a:off x="8200580" y="485698"/>
            <a:ext cx="3599266" cy="59413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nSpc>
                <a:spcPct val="110000"/>
              </a:lnSpc>
              <a:defRPr sz="1800" spc="-18"/>
            </a:pPr>
            <a:r>
              <a:rPr lang="en-US" dirty="0">
                <a:latin typeface="Inter" panose="02000503000000020004" pitchFamily="2" charset="0"/>
                <a:ea typeface="Inter" panose="02000503000000020004" pitchFamily="2" charset="0"/>
              </a:rPr>
              <a:t>Inspire students to consider music education before college</a:t>
            </a:r>
            <a:endParaRPr dirty="0">
              <a:latin typeface="Inter" panose="02000503000000020004" pitchFamily="2" charset="0"/>
              <a:ea typeface="Inter" panose="02000503000000020004" pitchFamily="2" charset="0"/>
            </a:endParaRPr>
          </a:p>
        </p:txBody>
      </p:sp>
      <p:sp>
        <p:nvSpPr>
          <p:cNvPr id="626" name="Finish…"/>
          <p:cNvSpPr txBox="1"/>
          <p:nvPr/>
        </p:nvSpPr>
        <p:spPr>
          <a:xfrm>
            <a:off x="1928214" y="5924363"/>
            <a:ext cx="3579068" cy="59413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gn="r">
              <a:lnSpc>
                <a:spcPct val="110000"/>
              </a:lnSpc>
              <a:defRPr sz="1800" spc="-18"/>
            </a:pPr>
            <a:r>
              <a:rPr lang="en-US" dirty="0">
                <a:latin typeface="Inter" panose="02000503000000020004" pitchFamily="2" charset="0"/>
                <a:ea typeface="Inter" panose="02000503000000020004" pitchFamily="2" charset="0"/>
              </a:rPr>
              <a:t>Use research and policy to drive long term systemic change</a:t>
            </a:r>
            <a:endParaRPr dirty="0">
              <a:latin typeface="Inter" panose="02000503000000020004" pitchFamily="2" charset="0"/>
              <a:ea typeface="Inter" panose="02000503000000020004" pitchFamily="2" charset="0"/>
            </a:endParaRPr>
          </a:p>
        </p:txBody>
      </p:sp>
      <p:sp>
        <p:nvSpPr>
          <p:cNvPr id="627" name="Development…"/>
          <p:cNvSpPr txBox="1"/>
          <p:nvPr/>
        </p:nvSpPr>
        <p:spPr>
          <a:xfrm>
            <a:off x="9711054" y="1524853"/>
            <a:ext cx="2176814"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nchor="b">
            <a:spAutoFit/>
          </a:bodyPr>
          <a:lstStyle/>
          <a:p>
            <a:pPr>
              <a:defRPr sz="1800" spc="-18"/>
            </a:pPr>
            <a:r>
              <a:rPr lang="en-US" dirty="0">
                <a:latin typeface="Inter" panose="02000503000000020004" pitchFamily="2" charset="0"/>
                <a:ea typeface="Inter" panose="02000503000000020004" pitchFamily="2" charset="0"/>
              </a:rPr>
              <a:t>Support new educators with structured mentorship programs</a:t>
            </a:r>
            <a:endParaRPr dirty="0">
              <a:latin typeface="Inter" panose="02000503000000020004" pitchFamily="2" charset="0"/>
              <a:ea typeface="Inter" panose="02000503000000020004" pitchFamily="2" charset="0"/>
            </a:endParaRPr>
          </a:p>
        </p:txBody>
      </p:sp>
      <p:sp>
        <p:nvSpPr>
          <p:cNvPr id="628" name="Strategy…"/>
          <p:cNvSpPr txBox="1"/>
          <p:nvPr/>
        </p:nvSpPr>
        <p:spPr>
          <a:xfrm>
            <a:off x="2651627" y="1872988"/>
            <a:ext cx="2508522" cy="89883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nchor="ctr">
            <a:spAutoFit/>
          </a:bodyPr>
          <a:lstStyle/>
          <a:p>
            <a:pPr algn="r">
              <a:lnSpc>
                <a:spcPct val="110000"/>
              </a:lnSpc>
              <a:defRPr sz="1800" spc="-18"/>
            </a:pPr>
            <a:r>
              <a:rPr lang="en-US" dirty="0">
                <a:latin typeface="Inter" panose="02000503000000020004" pitchFamily="2" charset="0"/>
                <a:ea typeface="Inter" panose="02000503000000020004" pitchFamily="2" charset="0"/>
              </a:rPr>
              <a:t>Strengthen college partnerships and provided incentives for music majors</a:t>
            </a:r>
            <a:endParaRPr dirty="0">
              <a:latin typeface="Inter" panose="02000503000000020004" pitchFamily="2" charset="0"/>
              <a:ea typeface="Inter" panose="02000503000000020004" pitchFamily="2" charset="0"/>
            </a:endParaRPr>
          </a:p>
        </p:txBody>
      </p:sp>
      <p:sp>
        <p:nvSpPr>
          <p:cNvPr id="629" name="Marketing…"/>
          <p:cNvSpPr txBox="1"/>
          <p:nvPr/>
        </p:nvSpPr>
        <p:spPr>
          <a:xfrm>
            <a:off x="8787190" y="3949057"/>
            <a:ext cx="2578723" cy="89883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nSpc>
                <a:spcPct val="110000"/>
              </a:lnSpc>
              <a:defRPr sz="1800" spc="-18"/>
            </a:pPr>
            <a:r>
              <a:rPr lang="en-US" dirty="0">
                <a:latin typeface="Inter" panose="02000503000000020004" pitchFamily="2" charset="0"/>
                <a:ea typeface="Inter" panose="02000503000000020004" pitchFamily="2" charset="0"/>
              </a:rPr>
              <a:t>Build our national coalition to sustain recruitment and mentorship efforts.</a:t>
            </a:r>
            <a:endParaRPr dirty="0">
              <a:latin typeface="Inter" panose="02000503000000020004" pitchFamily="2" charset="0"/>
              <a:ea typeface="Inter" panose="02000503000000020004" pitchFamily="2" charset="0"/>
            </a:endParaRPr>
          </a:p>
        </p:txBody>
      </p:sp>
      <p:sp>
        <p:nvSpPr>
          <p:cNvPr id="630" name="Beta Test…"/>
          <p:cNvSpPr txBox="1"/>
          <p:nvPr/>
        </p:nvSpPr>
        <p:spPr>
          <a:xfrm>
            <a:off x="536570" y="4818354"/>
            <a:ext cx="3136010" cy="59413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gn="r">
              <a:lnSpc>
                <a:spcPct val="110000"/>
              </a:lnSpc>
              <a:defRPr sz="1800" spc="-18"/>
            </a:pPr>
            <a:r>
              <a:rPr lang="en-US" dirty="0">
                <a:latin typeface="Inter" panose="02000503000000020004" pitchFamily="2" charset="0"/>
                <a:ea typeface="Inter" panose="02000503000000020004" pitchFamily="2" charset="0"/>
              </a:rPr>
              <a:t>Expand career pathways beyond traditional teaching roles</a:t>
            </a:r>
            <a:endParaRPr dirty="0">
              <a:latin typeface="Inter" panose="02000503000000020004" pitchFamily="2" charset="0"/>
              <a:ea typeface="Inter" panose="02000503000000020004" pitchFamily="2" charset="0"/>
            </a:endParaRPr>
          </a:p>
        </p:txBody>
      </p:sp>
      <p:sp>
        <p:nvSpPr>
          <p:cNvPr id="631" name="Form"/>
          <p:cNvSpPr/>
          <p:nvPr/>
        </p:nvSpPr>
        <p:spPr>
          <a:xfrm>
            <a:off x="5488749" y="1713892"/>
            <a:ext cx="365721" cy="36572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8002"/>
                </a:lnTo>
                <a:cubicBezTo>
                  <a:pt x="0" y="19987"/>
                  <a:pt x="1613" y="21600"/>
                  <a:pt x="3598" y="21600"/>
                </a:cubicBezTo>
                <a:lnTo>
                  <a:pt x="18002" y="21600"/>
                </a:lnTo>
                <a:cubicBezTo>
                  <a:pt x="19987" y="21600"/>
                  <a:pt x="21600" y="19987"/>
                  <a:pt x="21600" y="18002"/>
                </a:cubicBezTo>
                <a:lnTo>
                  <a:pt x="21600" y="12001"/>
                </a:lnTo>
                <a:cubicBezTo>
                  <a:pt x="21600" y="12001"/>
                  <a:pt x="16806" y="12001"/>
                  <a:pt x="16806" y="12001"/>
                </a:cubicBezTo>
                <a:lnTo>
                  <a:pt x="16806" y="0"/>
                </a:lnTo>
                <a:lnTo>
                  <a:pt x="0" y="0"/>
                </a:lnTo>
                <a:close/>
                <a:moveTo>
                  <a:pt x="2403" y="2403"/>
                </a:moveTo>
                <a:lnTo>
                  <a:pt x="14404" y="2403"/>
                </a:lnTo>
                <a:lnTo>
                  <a:pt x="14404" y="12001"/>
                </a:lnTo>
                <a:lnTo>
                  <a:pt x="14404" y="13197"/>
                </a:lnTo>
                <a:lnTo>
                  <a:pt x="14404" y="18002"/>
                </a:lnTo>
                <a:cubicBezTo>
                  <a:pt x="14404" y="18425"/>
                  <a:pt x="14492" y="18820"/>
                  <a:pt x="14627" y="19197"/>
                </a:cubicBezTo>
                <a:lnTo>
                  <a:pt x="3598" y="19197"/>
                </a:lnTo>
                <a:cubicBezTo>
                  <a:pt x="2936" y="19197"/>
                  <a:pt x="2402" y="18664"/>
                  <a:pt x="2403" y="18002"/>
                </a:cubicBezTo>
                <a:lnTo>
                  <a:pt x="2403" y="2403"/>
                </a:lnTo>
                <a:close/>
                <a:moveTo>
                  <a:pt x="4876" y="4876"/>
                </a:moveTo>
                <a:cubicBezTo>
                  <a:pt x="4876" y="4876"/>
                  <a:pt x="4876" y="7278"/>
                  <a:pt x="4876" y="7278"/>
                </a:cubicBezTo>
                <a:lnTo>
                  <a:pt x="12072" y="7278"/>
                </a:lnTo>
                <a:lnTo>
                  <a:pt x="12072" y="4876"/>
                </a:lnTo>
                <a:lnTo>
                  <a:pt x="4876" y="4876"/>
                </a:lnTo>
                <a:close/>
                <a:moveTo>
                  <a:pt x="4876" y="9751"/>
                </a:moveTo>
                <a:cubicBezTo>
                  <a:pt x="4876" y="9751"/>
                  <a:pt x="4876" y="12154"/>
                  <a:pt x="4876" y="12154"/>
                </a:cubicBezTo>
                <a:lnTo>
                  <a:pt x="12072" y="12154"/>
                </a:lnTo>
                <a:lnTo>
                  <a:pt x="12072" y="9751"/>
                </a:lnTo>
                <a:lnTo>
                  <a:pt x="4876" y="9751"/>
                </a:lnTo>
                <a:close/>
                <a:moveTo>
                  <a:pt x="16806" y="14404"/>
                </a:moveTo>
                <a:lnTo>
                  <a:pt x="19197" y="14404"/>
                </a:lnTo>
                <a:cubicBezTo>
                  <a:pt x="19197" y="14404"/>
                  <a:pt x="19197" y="18002"/>
                  <a:pt x="19197" y="18002"/>
                </a:cubicBezTo>
                <a:cubicBezTo>
                  <a:pt x="19197" y="18664"/>
                  <a:pt x="18663" y="19197"/>
                  <a:pt x="18002" y="19197"/>
                </a:cubicBezTo>
                <a:cubicBezTo>
                  <a:pt x="17340" y="19197"/>
                  <a:pt x="16806" y="18664"/>
                  <a:pt x="16806" y="18002"/>
                </a:cubicBezTo>
                <a:lnTo>
                  <a:pt x="16806" y="14404"/>
                </a:lnTo>
                <a:close/>
                <a:moveTo>
                  <a:pt x="4876" y="14627"/>
                </a:moveTo>
                <a:cubicBezTo>
                  <a:pt x="4876" y="14627"/>
                  <a:pt x="4876" y="17029"/>
                  <a:pt x="4876" y="17029"/>
                </a:cubicBezTo>
                <a:lnTo>
                  <a:pt x="9681" y="17029"/>
                </a:lnTo>
                <a:lnTo>
                  <a:pt x="9681" y="14627"/>
                </a:lnTo>
                <a:lnTo>
                  <a:pt x="4876" y="14627"/>
                </a:lnTo>
                <a:close/>
              </a:path>
            </a:pathLst>
          </a:custGeom>
          <a:solidFill>
            <a:srgbClr val="A5842A"/>
          </a:solidFill>
          <a:ln w="12700">
            <a:noFill/>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32" name="Form"/>
          <p:cNvSpPr/>
          <p:nvPr/>
        </p:nvSpPr>
        <p:spPr>
          <a:xfrm>
            <a:off x="8167914" y="3716400"/>
            <a:ext cx="365761" cy="365761"/>
          </a:xfrm>
          <a:custGeom>
            <a:avLst/>
            <a:gdLst/>
            <a:ahLst/>
            <a:cxnLst>
              <a:cxn ang="0">
                <a:pos x="wd2" y="hd2"/>
              </a:cxn>
              <a:cxn ang="5400000">
                <a:pos x="wd2" y="hd2"/>
              </a:cxn>
              <a:cxn ang="10800000">
                <a:pos x="wd2" y="hd2"/>
              </a:cxn>
              <a:cxn ang="16200000">
                <a:pos x="wd2" y="hd2"/>
              </a:cxn>
            </a:cxnLst>
            <a:rect l="0" t="0" r="r" b="b"/>
            <a:pathLst>
              <a:path w="21600" h="21600" extrusionOk="0">
                <a:moveTo>
                  <a:pt x="21600" y="6000"/>
                </a:moveTo>
                <a:lnTo>
                  <a:pt x="21600" y="0"/>
                </a:lnTo>
                <a:lnTo>
                  <a:pt x="15600" y="0"/>
                </a:lnTo>
                <a:lnTo>
                  <a:pt x="15600" y="2400"/>
                </a:lnTo>
                <a:lnTo>
                  <a:pt x="17503" y="2400"/>
                </a:lnTo>
                <a:lnTo>
                  <a:pt x="10800" y="9103"/>
                </a:lnTo>
                <a:lnTo>
                  <a:pt x="7200" y="5503"/>
                </a:lnTo>
                <a:lnTo>
                  <a:pt x="2400" y="10303"/>
                </a:lnTo>
                <a:lnTo>
                  <a:pt x="2400" y="0"/>
                </a:lnTo>
                <a:lnTo>
                  <a:pt x="0" y="0"/>
                </a:lnTo>
                <a:lnTo>
                  <a:pt x="0" y="21600"/>
                </a:lnTo>
                <a:lnTo>
                  <a:pt x="21600" y="21600"/>
                </a:lnTo>
                <a:lnTo>
                  <a:pt x="21600" y="19200"/>
                </a:lnTo>
                <a:lnTo>
                  <a:pt x="2400" y="19200"/>
                </a:lnTo>
                <a:lnTo>
                  <a:pt x="2400" y="13697"/>
                </a:lnTo>
                <a:lnTo>
                  <a:pt x="7200" y="8897"/>
                </a:lnTo>
                <a:lnTo>
                  <a:pt x="10800" y="12497"/>
                </a:lnTo>
                <a:lnTo>
                  <a:pt x="19200" y="4097"/>
                </a:lnTo>
                <a:lnTo>
                  <a:pt x="19200" y="6000"/>
                </a:lnTo>
                <a:cubicBezTo>
                  <a:pt x="19200" y="6000"/>
                  <a:pt x="21600" y="6000"/>
                  <a:pt x="21600" y="6000"/>
                </a:cubicBezTo>
                <a:close/>
              </a:path>
            </a:pathLst>
          </a:custGeom>
          <a:solidFill>
            <a:srgbClr val="A5842A"/>
          </a:solidFill>
          <a:ln w="12700">
            <a:noFill/>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33" name="Form"/>
          <p:cNvSpPr/>
          <p:nvPr/>
        </p:nvSpPr>
        <p:spPr>
          <a:xfrm>
            <a:off x="3914084" y="4553606"/>
            <a:ext cx="406401" cy="4064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45" y="0"/>
                  <a:pt x="0" y="4845"/>
                  <a:pt x="0" y="10800"/>
                </a:cubicBezTo>
                <a:cubicBezTo>
                  <a:pt x="0" y="13723"/>
                  <a:pt x="1176" y="16374"/>
                  <a:pt x="3069" y="18320"/>
                </a:cubicBezTo>
                <a:lnTo>
                  <a:pt x="3006" y="18373"/>
                </a:lnTo>
                <a:lnTo>
                  <a:pt x="3976" y="19174"/>
                </a:lnTo>
                <a:cubicBezTo>
                  <a:pt x="4229" y="19380"/>
                  <a:pt x="4488" y="19562"/>
                  <a:pt x="4757" y="19744"/>
                </a:cubicBezTo>
                <a:cubicBezTo>
                  <a:pt x="4778" y="19758"/>
                  <a:pt x="4809" y="19772"/>
                  <a:pt x="4830" y="19786"/>
                </a:cubicBezTo>
                <a:cubicBezTo>
                  <a:pt x="5077" y="19950"/>
                  <a:pt x="5320" y="20107"/>
                  <a:pt x="5579" y="20250"/>
                </a:cubicBezTo>
                <a:cubicBezTo>
                  <a:pt x="5699" y="20316"/>
                  <a:pt x="5826" y="20378"/>
                  <a:pt x="5948" y="20440"/>
                </a:cubicBezTo>
                <a:cubicBezTo>
                  <a:pt x="6113" y="20523"/>
                  <a:pt x="6276" y="20598"/>
                  <a:pt x="6444" y="20672"/>
                </a:cubicBezTo>
                <a:cubicBezTo>
                  <a:pt x="6597" y="20739"/>
                  <a:pt x="6752" y="20801"/>
                  <a:pt x="6908" y="20862"/>
                </a:cubicBezTo>
                <a:cubicBezTo>
                  <a:pt x="7055" y="20918"/>
                  <a:pt x="7202" y="20980"/>
                  <a:pt x="7351" y="21030"/>
                </a:cubicBezTo>
                <a:cubicBezTo>
                  <a:pt x="7517" y="21086"/>
                  <a:pt x="7689" y="21130"/>
                  <a:pt x="7857" y="21178"/>
                </a:cubicBezTo>
                <a:cubicBezTo>
                  <a:pt x="8011" y="21222"/>
                  <a:pt x="8166" y="21268"/>
                  <a:pt x="8321" y="21305"/>
                </a:cubicBezTo>
                <a:cubicBezTo>
                  <a:pt x="8484" y="21343"/>
                  <a:pt x="8641" y="21379"/>
                  <a:pt x="8807" y="21410"/>
                </a:cubicBezTo>
                <a:cubicBezTo>
                  <a:pt x="8994" y="21445"/>
                  <a:pt x="9187" y="21469"/>
                  <a:pt x="9376" y="21495"/>
                </a:cubicBezTo>
                <a:cubicBezTo>
                  <a:pt x="9514" y="21513"/>
                  <a:pt x="9649" y="21534"/>
                  <a:pt x="9788" y="21547"/>
                </a:cubicBezTo>
                <a:cubicBezTo>
                  <a:pt x="10123" y="21579"/>
                  <a:pt x="10461" y="21600"/>
                  <a:pt x="10800" y="21600"/>
                </a:cubicBezTo>
                <a:cubicBezTo>
                  <a:pt x="11138" y="21600"/>
                  <a:pt x="11477" y="21579"/>
                  <a:pt x="11812" y="21547"/>
                </a:cubicBezTo>
                <a:cubicBezTo>
                  <a:pt x="11951" y="21534"/>
                  <a:pt x="12086" y="21513"/>
                  <a:pt x="12224" y="21495"/>
                </a:cubicBezTo>
                <a:cubicBezTo>
                  <a:pt x="12413" y="21469"/>
                  <a:pt x="12606" y="21445"/>
                  <a:pt x="12793" y="21410"/>
                </a:cubicBezTo>
                <a:cubicBezTo>
                  <a:pt x="12959" y="21379"/>
                  <a:pt x="13116" y="21343"/>
                  <a:pt x="13279" y="21305"/>
                </a:cubicBezTo>
                <a:cubicBezTo>
                  <a:pt x="13434" y="21268"/>
                  <a:pt x="13589" y="21222"/>
                  <a:pt x="13743" y="21178"/>
                </a:cubicBezTo>
                <a:cubicBezTo>
                  <a:pt x="13911" y="21130"/>
                  <a:pt x="14083" y="21086"/>
                  <a:pt x="14249" y="21030"/>
                </a:cubicBezTo>
                <a:cubicBezTo>
                  <a:pt x="14398" y="20980"/>
                  <a:pt x="14545" y="20918"/>
                  <a:pt x="14692" y="20862"/>
                </a:cubicBezTo>
                <a:cubicBezTo>
                  <a:pt x="14848" y="20801"/>
                  <a:pt x="15003" y="20740"/>
                  <a:pt x="15156" y="20672"/>
                </a:cubicBezTo>
                <a:cubicBezTo>
                  <a:pt x="15324" y="20598"/>
                  <a:pt x="15487" y="20522"/>
                  <a:pt x="15652" y="20440"/>
                </a:cubicBezTo>
                <a:cubicBezTo>
                  <a:pt x="15774" y="20378"/>
                  <a:pt x="15901" y="20316"/>
                  <a:pt x="16021" y="20250"/>
                </a:cubicBezTo>
                <a:cubicBezTo>
                  <a:pt x="16280" y="20107"/>
                  <a:pt x="16523" y="19950"/>
                  <a:pt x="16770" y="19786"/>
                </a:cubicBezTo>
                <a:cubicBezTo>
                  <a:pt x="16791" y="19772"/>
                  <a:pt x="16822" y="19758"/>
                  <a:pt x="16843" y="19744"/>
                </a:cubicBezTo>
                <a:cubicBezTo>
                  <a:pt x="17112" y="19562"/>
                  <a:pt x="17371" y="19380"/>
                  <a:pt x="17624" y="19174"/>
                </a:cubicBezTo>
                <a:lnTo>
                  <a:pt x="18594" y="18373"/>
                </a:lnTo>
                <a:lnTo>
                  <a:pt x="18531" y="18320"/>
                </a:lnTo>
                <a:cubicBezTo>
                  <a:pt x="20424" y="16374"/>
                  <a:pt x="21600" y="13723"/>
                  <a:pt x="21600" y="10800"/>
                </a:cubicBezTo>
                <a:cubicBezTo>
                  <a:pt x="21600" y="4845"/>
                  <a:pt x="16755" y="0"/>
                  <a:pt x="10800" y="0"/>
                </a:cubicBezTo>
                <a:close/>
                <a:moveTo>
                  <a:pt x="10800" y="2162"/>
                </a:moveTo>
                <a:cubicBezTo>
                  <a:pt x="15564" y="2162"/>
                  <a:pt x="19438" y="6036"/>
                  <a:pt x="19438" y="10800"/>
                </a:cubicBezTo>
                <a:cubicBezTo>
                  <a:pt x="19438" y="13187"/>
                  <a:pt x="18466" y="15352"/>
                  <a:pt x="16896" y="16917"/>
                </a:cubicBezTo>
                <a:cubicBezTo>
                  <a:pt x="15246" y="15728"/>
                  <a:pt x="13203" y="15124"/>
                  <a:pt x="10800" y="15124"/>
                </a:cubicBezTo>
                <a:cubicBezTo>
                  <a:pt x="8397" y="15124"/>
                  <a:pt x="6354" y="15728"/>
                  <a:pt x="4704" y="16917"/>
                </a:cubicBezTo>
                <a:cubicBezTo>
                  <a:pt x="3134" y="15352"/>
                  <a:pt x="2162" y="13187"/>
                  <a:pt x="2162" y="10800"/>
                </a:cubicBezTo>
                <a:cubicBezTo>
                  <a:pt x="2162" y="6036"/>
                  <a:pt x="6036" y="2162"/>
                  <a:pt x="10800" y="2162"/>
                </a:cubicBezTo>
                <a:close/>
                <a:moveTo>
                  <a:pt x="10937" y="4388"/>
                </a:moveTo>
                <a:cubicBezTo>
                  <a:pt x="8257" y="4388"/>
                  <a:pt x="6075" y="6570"/>
                  <a:pt x="6075" y="9250"/>
                </a:cubicBezTo>
                <a:cubicBezTo>
                  <a:pt x="6075" y="11930"/>
                  <a:pt x="8257" y="14112"/>
                  <a:pt x="10937" y="14112"/>
                </a:cubicBezTo>
                <a:cubicBezTo>
                  <a:pt x="13617" y="14112"/>
                  <a:pt x="15799" y="11930"/>
                  <a:pt x="15799" y="9250"/>
                </a:cubicBezTo>
                <a:cubicBezTo>
                  <a:pt x="15799" y="6570"/>
                  <a:pt x="13617" y="4388"/>
                  <a:pt x="10937" y="4388"/>
                </a:cubicBezTo>
                <a:close/>
                <a:moveTo>
                  <a:pt x="10937" y="6550"/>
                </a:moveTo>
                <a:cubicBezTo>
                  <a:pt x="12426" y="6550"/>
                  <a:pt x="13637" y="7761"/>
                  <a:pt x="13637" y="9250"/>
                </a:cubicBezTo>
                <a:cubicBezTo>
                  <a:pt x="13637" y="10738"/>
                  <a:pt x="12426" y="11950"/>
                  <a:pt x="10937" y="11950"/>
                </a:cubicBezTo>
                <a:cubicBezTo>
                  <a:pt x="9448" y="11950"/>
                  <a:pt x="8237" y="10738"/>
                  <a:pt x="8237" y="9250"/>
                </a:cubicBezTo>
                <a:cubicBezTo>
                  <a:pt x="8237" y="7761"/>
                  <a:pt x="9448" y="6550"/>
                  <a:pt x="10937" y="6550"/>
                </a:cubicBezTo>
                <a:close/>
                <a:moveTo>
                  <a:pt x="10800" y="17276"/>
                </a:moveTo>
                <a:cubicBezTo>
                  <a:pt x="12458" y="17276"/>
                  <a:pt x="13889" y="17621"/>
                  <a:pt x="15071" y="18299"/>
                </a:cubicBezTo>
                <a:cubicBezTo>
                  <a:pt x="15041" y="18317"/>
                  <a:pt x="15008" y="18345"/>
                  <a:pt x="14977" y="18362"/>
                </a:cubicBezTo>
                <a:cubicBezTo>
                  <a:pt x="14697" y="18517"/>
                  <a:pt x="14407" y="18652"/>
                  <a:pt x="14112" y="18773"/>
                </a:cubicBezTo>
                <a:cubicBezTo>
                  <a:pt x="14056" y="18797"/>
                  <a:pt x="14000" y="18814"/>
                  <a:pt x="13943" y="18837"/>
                </a:cubicBezTo>
                <a:cubicBezTo>
                  <a:pt x="13653" y="18948"/>
                  <a:pt x="13357" y="19053"/>
                  <a:pt x="13057" y="19132"/>
                </a:cubicBezTo>
                <a:cubicBezTo>
                  <a:pt x="13026" y="19141"/>
                  <a:pt x="12994" y="19145"/>
                  <a:pt x="12962" y="19153"/>
                </a:cubicBezTo>
                <a:cubicBezTo>
                  <a:pt x="11549" y="19509"/>
                  <a:pt x="10051" y="19509"/>
                  <a:pt x="8638" y="19153"/>
                </a:cubicBezTo>
                <a:cubicBezTo>
                  <a:pt x="8606" y="19145"/>
                  <a:pt x="8574" y="19141"/>
                  <a:pt x="8543" y="19132"/>
                </a:cubicBezTo>
                <a:cubicBezTo>
                  <a:pt x="8242" y="19053"/>
                  <a:pt x="7947" y="18949"/>
                  <a:pt x="7657" y="18837"/>
                </a:cubicBezTo>
                <a:cubicBezTo>
                  <a:pt x="7601" y="18815"/>
                  <a:pt x="7544" y="18797"/>
                  <a:pt x="7488" y="18773"/>
                </a:cubicBezTo>
                <a:cubicBezTo>
                  <a:pt x="7193" y="18652"/>
                  <a:pt x="6903" y="18518"/>
                  <a:pt x="6623" y="18362"/>
                </a:cubicBezTo>
                <a:cubicBezTo>
                  <a:pt x="6592" y="18345"/>
                  <a:pt x="6559" y="18317"/>
                  <a:pt x="6529" y="18299"/>
                </a:cubicBezTo>
                <a:cubicBezTo>
                  <a:pt x="7711" y="17621"/>
                  <a:pt x="9142" y="17276"/>
                  <a:pt x="10800" y="17276"/>
                </a:cubicBezTo>
                <a:close/>
              </a:path>
            </a:pathLst>
          </a:custGeom>
          <a:solidFill>
            <a:srgbClr val="A5842A"/>
          </a:solidFill>
          <a:ln w="12700">
            <a:noFill/>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34" name="Form"/>
          <p:cNvSpPr/>
          <p:nvPr/>
        </p:nvSpPr>
        <p:spPr>
          <a:xfrm>
            <a:off x="9165724" y="1743261"/>
            <a:ext cx="447081" cy="447080"/>
          </a:xfrm>
          <a:custGeom>
            <a:avLst/>
            <a:gdLst/>
            <a:ahLst/>
            <a:cxnLst>
              <a:cxn ang="0">
                <a:pos x="wd2" y="hd2"/>
              </a:cxn>
              <a:cxn ang="5400000">
                <a:pos x="wd2" y="hd2"/>
              </a:cxn>
              <a:cxn ang="10800000">
                <a:pos x="wd2" y="hd2"/>
              </a:cxn>
              <a:cxn ang="16200000">
                <a:pos x="wd2" y="hd2"/>
              </a:cxn>
            </a:cxnLst>
            <a:rect l="0" t="0" r="r" b="b"/>
            <a:pathLst>
              <a:path w="21600" h="21600" extrusionOk="0">
                <a:moveTo>
                  <a:pt x="7852" y="0"/>
                </a:moveTo>
                <a:lnTo>
                  <a:pt x="7852" y="3519"/>
                </a:lnTo>
                <a:cubicBezTo>
                  <a:pt x="7812" y="3535"/>
                  <a:pt x="7777" y="3550"/>
                  <a:pt x="7737" y="3566"/>
                </a:cubicBezTo>
                <a:lnTo>
                  <a:pt x="5244" y="1083"/>
                </a:lnTo>
                <a:lnTo>
                  <a:pt x="1083" y="5244"/>
                </a:lnTo>
                <a:lnTo>
                  <a:pt x="3566" y="7737"/>
                </a:lnTo>
                <a:cubicBezTo>
                  <a:pt x="3550" y="7777"/>
                  <a:pt x="3535" y="7812"/>
                  <a:pt x="3519" y="7852"/>
                </a:cubicBezTo>
                <a:lnTo>
                  <a:pt x="0" y="7852"/>
                </a:lnTo>
                <a:lnTo>
                  <a:pt x="0" y="13748"/>
                </a:lnTo>
                <a:lnTo>
                  <a:pt x="3519" y="13748"/>
                </a:lnTo>
                <a:cubicBezTo>
                  <a:pt x="3535" y="13788"/>
                  <a:pt x="3550" y="13823"/>
                  <a:pt x="3566" y="13863"/>
                </a:cubicBezTo>
                <a:lnTo>
                  <a:pt x="1083" y="16356"/>
                </a:lnTo>
                <a:lnTo>
                  <a:pt x="5244" y="20517"/>
                </a:lnTo>
                <a:lnTo>
                  <a:pt x="7737" y="18034"/>
                </a:lnTo>
                <a:cubicBezTo>
                  <a:pt x="7777" y="18050"/>
                  <a:pt x="7812" y="18065"/>
                  <a:pt x="7852" y="18081"/>
                </a:cubicBezTo>
                <a:lnTo>
                  <a:pt x="7852" y="21600"/>
                </a:lnTo>
                <a:lnTo>
                  <a:pt x="13748" y="21600"/>
                </a:lnTo>
                <a:lnTo>
                  <a:pt x="13748" y="18081"/>
                </a:lnTo>
                <a:cubicBezTo>
                  <a:pt x="13788" y="18065"/>
                  <a:pt x="13823" y="18050"/>
                  <a:pt x="13863" y="18034"/>
                </a:cubicBezTo>
                <a:lnTo>
                  <a:pt x="16356" y="20517"/>
                </a:lnTo>
                <a:lnTo>
                  <a:pt x="20517" y="16356"/>
                </a:lnTo>
                <a:lnTo>
                  <a:pt x="18034" y="13863"/>
                </a:lnTo>
                <a:cubicBezTo>
                  <a:pt x="18050" y="13823"/>
                  <a:pt x="18065" y="13788"/>
                  <a:pt x="18081" y="13748"/>
                </a:cubicBezTo>
                <a:cubicBezTo>
                  <a:pt x="18081" y="13748"/>
                  <a:pt x="21600" y="13748"/>
                  <a:pt x="21600" y="13748"/>
                </a:cubicBezTo>
                <a:lnTo>
                  <a:pt x="21600" y="7852"/>
                </a:lnTo>
                <a:lnTo>
                  <a:pt x="18081" y="7852"/>
                </a:lnTo>
                <a:cubicBezTo>
                  <a:pt x="18065" y="7812"/>
                  <a:pt x="18050" y="7777"/>
                  <a:pt x="18034" y="7737"/>
                </a:cubicBezTo>
                <a:lnTo>
                  <a:pt x="20517" y="5244"/>
                </a:lnTo>
                <a:lnTo>
                  <a:pt x="16356" y="1083"/>
                </a:lnTo>
                <a:lnTo>
                  <a:pt x="13863" y="3566"/>
                </a:lnTo>
                <a:cubicBezTo>
                  <a:pt x="13823" y="3550"/>
                  <a:pt x="13788" y="3535"/>
                  <a:pt x="13748" y="3519"/>
                </a:cubicBezTo>
                <a:lnTo>
                  <a:pt x="13748" y="0"/>
                </a:lnTo>
                <a:lnTo>
                  <a:pt x="7852" y="0"/>
                </a:lnTo>
                <a:close/>
                <a:moveTo>
                  <a:pt x="9817" y="1965"/>
                </a:moveTo>
                <a:lnTo>
                  <a:pt x="11783" y="1965"/>
                </a:lnTo>
                <a:lnTo>
                  <a:pt x="11783" y="4947"/>
                </a:lnTo>
                <a:lnTo>
                  <a:pt x="12483" y="5158"/>
                </a:lnTo>
                <a:cubicBezTo>
                  <a:pt x="12878" y="5275"/>
                  <a:pt x="13258" y="5430"/>
                  <a:pt x="13604" y="5618"/>
                </a:cubicBezTo>
                <a:lnTo>
                  <a:pt x="14247" y="5963"/>
                </a:lnTo>
                <a:lnTo>
                  <a:pt x="16356" y="3854"/>
                </a:lnTo>
                <a:lnTo>
                  <a:pt x="17746" y="5244"/>
                </a:lnTo>
                <a:lnTo>
                  <a:pt x="15637" y="7353"/>
                </a:lnTo>
                <a:lnTo>
                  <a:pt x="15982" y="7996"/>
                </a:lnTo>
                <a:cubicBezTo>
                  <a:pt x="16170" y="8342"/>
                  <a:pt x="16325" y="8722"/>
                  <a:pt x="16442" y="9117"/>
                </a:cubicBezTo>
                <a:lnTo>
                  <a:pt x="16653" y="9817"/>
                </a:lnTo>
                <a:lnTo>
                  <a:pt x="19635" y="9817"/>
                </a:lnTo>
                <a:lnTo>
                  <a:pt x="19635" y="11783"/>
                </a:lnTo>
                <a:lnTo>
                  <a:pt x="16653" y="11783"/>
                </a:lnTo>
                <a:lnTo>
                  <a:pt x="16442" y="12483"/>
                </a:lnTo>
                <a:cubicBezTo>
                  <a:pt x="16325" y="12878"/>
                  <a:pt x="16170" y="13258"/>
                  <a:pt x="15982" y="13604"/>
                </a:cubicBezTo>
                <a:lnTo>
                  <a:pt x="15637" y="14247"/>
                </a:lnTo>
                <a:cubicBezTo>
                  <a:pt x="15637" y="14247"/>
                  <a:pt x="17746" y="16356"/>
                  <a:pt x="17746" y="16356"/>
                </a:cubicBezTo>
                <a:lnTo>
                  <a:pt x="16356" y="17746"/>
                </a:lnTo>
                <a:lnTo>
                  <a:pt x="14247" y="15637"/>
                </a:lnTo>
                <a:lnTo>
                  <a:pt x="13604" y="15982"/>
                </a:lnTo>
                <a:cubicBezTo>
                  <a:pt x="13258" y="16170"/>
                  <a:pt x="12878" y="16325"/>
                  <a:pt x="12483" y="16442"/>
                </a:cubicBezTo>
                <a:lnTo>
                  <a:pt x="11783" y="16653"/>
                </a:lnTo>
                <a:lnTo>
                  <a:pt x="11783" y="19635"/>
                </a:lnTo>
                <a:lnTo>
                  <a:pt x="9817" y="19635"/>
                </a:lnTo>
                <a:lnTo>
                  <a:pt x="9817" y="16653"/>
                </a:lnTo>
                <a:lnTo>
                  <a:pt x="9117" y="16442"/>
                </a:lnTo>
                <a:cubicBezTo>
                  <a:pt x="8722" y="16325"/>
                  <a:pt x="8342" y="16170"/>
                  <a:pt x="7996" y="15982"/>
                </a:cubicBezTo>
                <a:lnTo>
                  <a:pt x="7353" y="15637"/>
                </a:lnTo>
                <a:lnTo>
                  <a:pt x="5244" y="17746"/>
                </a:lnTo>
                <a:lnTo>
                  <a:pt x="3854" y="16356"/>
                </a:lnTo>
                <a:lnTo>
                  <a:pt x="5963" y="14247"/>
                </a:lnTo>
                <a:lnTo>
                  <a:pt x="5618" y="13604"/>
                </a:lnTo>
                <a:cubicBezTo>
                  <a:pt x="5430" y="13258"/>
                  <a:pt x="5275" y="12878"/>
                  <a:pt x="5158" y="12483"/>
                </a:cubicBezTo>
                <a:lnTo>
                  <a:pt x="4947" y="11783"/>
                </a:lnTo>
                <a:lnTo>
                  <a:pt x="1965" y="11783"/>
                </a:lnTo>
                <a:lnTo>
                  <a:pt x="1965" y="9817"/>
                </a:lnTo>
                <a:lnTo>
                  <a:pt x="4947" y="9817"/>
                </a:lnTo>
                <a:lnTo>
                  <a:pt x="5158" y="9117"/>
                </a:lnTo>
                <a:cubicBezTo>
                  <a:pt x="5275" y="8722"/>
                  <a:pt x="5430" y="8342"/>
                  <a:pt x="5618" y="7996"/>
                </a:cubicBezTo>
                <a:lnTo>
                  <a:pt x="5963" y="7353"/>
                </a:lnTo>
                <a:lnTo>
                  <a:pt x="3854" y="5244"/>
                </a:lnTo>
                <a:lnTo>
                  <a:pt x="5244" y="3854"/>
                </a:lnTo>
                <a:lnTo>
                  <a:pt x="7353" y="5963"/>
                </a:lnTo>
                <a:lnTo>
                  <a:pt x="7996" y="5618"/>
                </a:lnTo>
                <a:cubicBezTo>
                  <a:pt x="8342" y="5430"/>
                  <a:pt x="8722" y="5275"/>
                  <a:pt x="9117" y="5158"/>
                </a:cubicBezTo>
                <a:lnTo>
                  <a:pt x="9817" y="4947"/>
                </a:lnTo>
                <a:lnTo>
                  <a:pt x="9817" y="1965"/>
                </a:lnTo>
                <a:close/>
                <a:moveTo>
                  <a:pt x="10920" y="7977"/>
                </a:moveTo>
                <a:cubicBezTo>
                  <a:pt x="9296" y="7977"/>
                  <a:pt x="7977" y="9296"/>
                  <a:pt x="7977" y="10920"/>
                </a:cubicBezTo>
                <a:cubicBezTo>
                  <a:pt x="7977" y="12544"/>
                  <a:pt x="9296" y="13863"/>
                  <a:pt x="10920" y="13863"/>
                </a:cubicBezTo>
                <a:cubicBezTo>
                  <a:pt x="12544" y="13863"/>
                  <a:pt x="13863" y="12544"/>
                  <a:pt x="13863" y="10920"/>
                </a:cubicBezTo>
                <a:cubicBezTo>
                  <a:pt x="13863" y="9296"/>
                  <a:pt x="12544" y="7977"/>
                  <a:pt x="10920" y="7977"/>
                </a:cubicBezTo>
                <a:close/>
                <a:moveTo>
                  <a:pt x="10920" y="9942"/>
                </a:moveTo>
                <a:cubicBezTo>
                  <a:pt x="11461" y="9942"/>
                  <a:pt x="11907" y="10379"/>
                  <a:pt x="11907" y="10920"/>
                </a:cubicBezTo>
                <a:cubicBezTo>
                  <a:pt x="11907" y="11461"/>
                  <a:pt x="11461" y="11907"/>
                  <a:pt x="10920" y="11907"/>
                </a:cubicBezTo>
                <a:cubicBezTo>
                  <a:pt x="10379" y="11907"/>
                  <a:pt x="9942" y="11461"/>
                  <a:pt x="9942" y="10920"/>
                </a:cubicBezTo>
                <a:cubicBezTo>
                  <a:pt x="9942" y="10379"/>
                  <a:pt x="10379" y="9942"/>
                  <a:pt x="10920" y="9942"/>
                </a:cubicBezTo>
                <a:close/>
              </a:path>
            </a:pathLst>
          </a:custGeom>
          <a:solidFill>
            <a:srgbClr val="A5842A"/>
          </a:solidFill>
          <a:ln w="12700">
            <a:noFill/>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635" name="Form"/>
          <p:cNvSpPr/>
          <p:nvPr/>
        </p:nvSpPr>
        <p:spPr>
          <a:xfrm>
            <a:off x="6074004" y="5610860"/>
            <a:ext cx="304801" cy="365761"/>
          </a:xfrm>
          <a:custGeom>
            <a:avLst/>
            <a:gdLst/>
            <a:ahLst/>
            <a:cxnLst>
              <a:cxn ang="0">
                <a:pos x="wd2" y="hd2"/>
              </a:cxn>
              <a:cxn ang="5400000">
                <a:pos x="wd2" y="hd2"/>
              </a:cxn>
              <a:cxn ang="10800000">
                <a:pos x="wd2" y="hd2"/>
              </a:cxn>
              <a:cxn ang="16200000">
                <a:pos x="wd2" y="hd2"/>
              </a:cxn>
            </a:cxnLst>
            <a:rect l="0" t="0" r="r" b="b"/>
            <a:pathLst>
              <a:path w="21600" h="21600" extrusionOk="0">
                <a:moveTo>
                  <a:pt x="18720" y="11663"/>
                </a:moveTo>
                <a:lnTo>
                  <a:pt x="15202" y="10931"/>
                </a:lnTo>
                <a:cubicBezTo>
                  <a:pt x="14611" y="10805"/>
                  <a:pt x="13998" y="10842"/>
                  <a:pt x="13434" y="11030"/>
                </a:cubicBezTo>
                <a:lnTo>
                  <a:pt x="7265" y="13086"/>
                </a:lnTo>
                <a:lnTo>
                  <a:pt x="2880" y="11258"/>
                </a:lnTo>
                <a:lnTo>
                  <a:pt x="2880" y="4342"/>
                </a:lnTo>
                <a:lnTo>
                  <a:pt x="5979" y="5633"/>
                </a:lnTo>
                <a:cubicBezTo>
                  <a:pt x="6717" y="5941"/>
                  <a:pt x="7577" y="5968"/>
                  <a:pt x="8335" y="5714"/>
                </a:cubicBezTo>
                <a:lnTo>
                  <a:pt x="14503" y="3659"/>
                </a:lnTo>
                <a:lnTo>
                  <a:pt x="18720" y="4537"/>
                </a:lnTo>
                <a:cubicBezTo>
                  <a:pt x="18720" y="4537"/>
                  <a:pt x="18720" y="11663"/>
                  <a:pt x="18720" y="11663"/>
                </a:cubicBezTo>
                <a:close/>
                <a:moveTo>
                  <a:pt x="15202" y="1331"/>
                </a:moveTo>
                <a:cubicBezTo>
                  <a:pt x="14611" y="1205"/>
                  <a:pt x="13998" y="1242"/>
                  <a:pt x="13434" y="1430"/>
                </a:cubicBezTo>
                <a:lnTo>
                  <a:pt x="7265" y="3486"/>
                </a:lnTo>
                <a:lnTo>
                  <a:pt x="2880" y="1658"/>
                </a:lnTo>
                <a:lnTo>
                  <a:pt x="2880" y="0"/>
                </a:lnTo>
                <a:lnTo>
                  <a:pt x="0" y="0"/>
                </a:lnTo>
                <a:lnTo>
                  <a:pt x="0" y="21600"/>
                </a:lnTo>
                <a:lnTo>
                  <a:pt x="2880" y="21600"/>
                </a:lnTo>
                <a:lnTo>
                  <a:pt x="2880" y="13942"/>
                </a:lnTo>
                <a:lnTo>
                  <a:pt x="5979" y="15233"/>
                </a:lnTo>
                <a:cubicBezTo>
                  <a:pt x="6384" y="15401"/>
                  <a:pt x="6825" y="15486"/>
                  <a:pt x="7266" y="15486"/>
                </a:cubicBezTo>
                <a:cubicBezTo>
                  <a:pt x="7629" y="15486"/>
                  <a:pt x="7992" y="15428"/>
                  <a:pt x="8335" y="15314"/>
                </a:cubicBezTo>
                <a:lnTo>
                  <a:pt x="14503" y="13259"/>
                </a:lnTo>
                <a:lnTo>
                  <a:pt x="21600" y="14737"/>
                </a:lnTo>
                <a:lnTo>
                  <a:pt x="21600" y="2663"/>
                </a:lnTo>
                <a:cubicBezTo>
                  <a:pt x="21600" y="2663"/>
                  <a:pt x="15202" y="1331"/>
                  <a:pt x="15202" y="1331"/>
                </a:cubicBezTo>
                <a:close/>
              </a:path>
            </a:pathLst>
          </a:custGeom>
          <a:solidFill>
            <a:srgbClr val="A5842A"/>
          </a:solidFill>
          <a:ln w="12700">
            <a:noFill/>
            <a:miter lim="400000"/>
          </a:ln>
        </p:spPr>
        <p:txBody>
          <a:bodyPr lIns="19050" tIns="19050" rIns="19050" bIns="19050" anchor="ctr"/>
          <a:lstStyle/>
          <a:p>
            <a:pPr>
              <a:spcBef>
                <a:spcPts val="1000"/>
              </a:spcBef>
              <a:defRPr>
                <a:latin typeface="IBM Plex Sans Regular"/>
                <a:ea typeface="IBM Plex Sans Regular"/>
                <a:cs typeface="IBM Plex Sans Regular"/>
                <a:sym typeface="IBM Plex Sans Regular"/>
              </a:defRPr>
            </a:pPr>
            <a:endParaRPr/>
          </a:p>
        </p:txBody>
      </p:sp>
      <p:sp>
        <p:nvSpPr>
          <p:cNvPr id="2" name="Title 11">
            <a:extLst>
              <a:ext uri="{FF2B5EF4-FFF2-40B4-BE49-F238E27FC236}">
                <a16:creationId xmlns:a16="http://schemas.microsoft.com/office/drawing/2014/main" id="{38B025EF-1CCD-4F39-F890-D0EEE21F2E62}"/>
              </a:ext>
            </a:extLst>
          </p:cNvPr>
          <p:cNvSpPr txBox="1">
            <a:spLocks/>
          </p:cNvSpPr>
          <p:nvPr/>
        </p:nvSpPr>
        <p:spPr>
          <a:xfrm>
            <a:off x="457200" y="243724"/>
            <a:ext cx="11277600" cy="602086"/>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r>
              <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rPr>
              <a:t>Call to Action</a:t>
            </a:r>
          </a:p>
        </p:txBody>
      </p:sp>
      <p:sp>
        <p:nvSpPr>
          <p:cNvPr id="3" name="Rectangle 2">
            <a:extLst>
              <a:ext uri="{FF2B5EF4-FFF2-40B4-BE49-F238E27FC236}">
                <a16:creationId xmlns:a16="http://schemas.microsoft.com/office/drawing/2014/main" id="{05B45A54-1525-9B2D-F921-9C971E3D95CA}"/>
              </a:ext>
            </a:extLst>
          </p:cNvPr>
          <p:cNvSpPr/>
          <p:nvPr/>
        </p:nvSpPr>
        <p:spPr>
          <a:xfrm>
            <a:off x="513037" y="813699"/>
            <a:ext cx="6319086" cy="461665"/>
          </a:xfrm>
          <a:prstGeom prst="rect">
            <a:avLst/>
          </a:prstGeom>
        </p:spPr>
        <p:txBody>
          <a:bodyPr wrap="square">
            <a:spAutoFit/>
          </a:bodyPr>
          <a:lstStyle/>
          <a:p>
            <a:r>
              <a:rPr lang="en-US" sz="2400" i="1" dirty="0">
                <a:latin typeface="Inter" panose="02000503000000020004" pitchFamily="2" charset="0"/>
                <a:ea typeface="Inter" panose="02000503000000020004" pitchFamily="2" charset="0"/>
                <a:cs typeface="Open Sans" panose="020B0606030504020204" pitchFamily="34" charset="0"/>
              </a:rPr>
              <a:t>What does our path to success look like?</a:t>
            </a:r>
          </a:p>
        </p:txBody>
      </p:sp>
      <p:sp>
        <p:nvSpPr>
          <p:cNvPr id="4" name="Strategy…">
            <a:extLst>
              <a:ext uri="{FF2B5EF4-FFF2-40B4-BE49-F238E27FC236}">
                <a16:creationId xmlns:a16="http://schemas.microsoft.com/office/drawing/2014/main" id="{0CA25EE3-F583-D96A-CFBA-55A5EADD3A4A}"/>
              </a:ext>
            </a:extLst>
          </p:cNvPr>
          <p:cNvSpPr txBox="1"/>
          <p:nvPr/>
        </p:nvSpPr>
        <p:spPr>
          <a:xfrm>
            <a:off x="2651627" y="1592194"/>
            <a:ext cx="2508522" cy="289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nchor="ctr">
            <a:spAutoFit/>
          </a:bodyPr>
          <a:lstStyle/>
          <a:p>
            <a:pPr algn="r">
              <a:lnSpc>
                <a:spcPct val="110000"/>
              </a:lnSpc>
              <a:defRPr sz="1800" spc="-18"/>
            </a:pPr>
            <a:r>
              <a:rPr lang="en-US" b="1" dirty="0">
                <a:latin typeface="Inter" panose="02000503000000020004" pitchFamily="2" charset="0"/>
                <a:ea typeface="Inter" panose="02000503000000020004" pitchFamily="2" charset="0"/>
              </a:rPr>
              <a:t>Boost Recruitment</a:t>
            </a:r>
            <a:endParaRPr b="1" dirty="0">
              <a:latin typeface="Inter" panose="02000503000000020004" pitchFamily="2" charset="0"/>
              <a:ea typeface="Inter" panose="02000503000000020004" pitchFamily="2" charset="0"/>
            </a:endParaRPr>
          </a:p>
        </p:txBody>
      </p:sp>
      <p:sp>
        <p:nvSpPr>
          <p:cNvPr id="5" name="Beta Test…">
            <a:extLst>
              <a:ext uri="{FF2B5EF4-FFF2-40B4-BE49-F238E27FC236}">
                <a16:creationId xmlns:a16="http://schemas.microsoft.com/office/drawing/2014/main" id="{D366DFCF-594A-D992-D8FA-2C273099771D}"/>
              </a:ext>
            </a:extLst>
          </p:cNvPr>
          <p:cNvSpPr txBox="1"/>
          <p:nvPr/>
        </p:nvSpPr>
        <p:spPr>
          <a:xfrm>
            <a:off x="1172805" y="4535611"/>
            <a:ext cx="2499775" cy="289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gn="r">
              <a:lnSpc>
                <a:spcPct val="110000"/>
              </a:lnSpc>
              <a:defRPr sz="1800" spc="-18"/>
            </a:pPr>
            <a:r>
              <a:rPr lang="en-US" b="1" dirty="0">
                <a:latin typeface="Inter" panose="02000503000000020004" pitchFamily="2" charset="0"/>
                <a:ea typeface="Inter" panose="02000503000000020004" pitchFamily="2" charset="0"/>
              </a:rPr>
              <a:t>Industry Careers</a:t>
            </a:r>
            <a:endParaRPr b="1" dirty="0">
              <a:latin typeface="Inter" panose="02000503000000020004" pitchFamily="2" charset="0"/>
              <a:ea typeface="Inter" panose="02000503000000020004" pitchFamily="2" charset="0"/>
            </a:endParaRPr>
          </a:p>
        </p:txBody>
      </p:sp>
      <p:sp>
        <p:nvSpPr>
          <p:cNvPr id="7" name="Start…">
            <a:extLst>
              <a:ext uri="{FF2B5EF4-FFF2-40B4-BE49-F238E27FC236}">
                <a16:creationId xmlns:a16="http://schemas.microsoft.com/office/drawing/2014/main" id="{2D027F18-0D79-523E-990A-4A2BE3DF423A}"/>
              </a:ext>
            </a:extLst>
          </p:cNvPr>
          <p:cNvSpPr txBox="1"/>
          <p:nvPr/>
        </p:nvSpPr>
        <p:spPr>
          <a:xfrm>
            <a:off x="8200580" y="220274"/>
            <a:ext cx="1510474" cy="289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nSpc>
                <a:spcPct val="110000"/>
              </a:lnSpc>
              <a:defRPr sz="1800" spc="-18"/>
            </a:pPr>
            <a:r>
              <a:rPr lang="en-US" b="1" dirty="0">
                <a:latin typeface="Inter" panose="02000503000000020004" pitchFamily="2" charset="0"/>
                <a:ea typeface="Inter" panose="02000503000000020004" pitchFamily="2" charset="0"/>
              </a:rPr>
              <a:t>Early Outreach</a:t>
            </a:r>
            <a:endParaRPr b="1" dirty="0">
              <a:latin typeface="Inter" panose="02000503000000020004" pitchFamily="2" charset="0"/>
              <a:ea typeface="Inter" panose="02000503000000020004" pitchFamily="2" charset="0"/>
            </a:endParaRPr>
          </a:p>
        </p:txBody>
      </p:sp>
      <p:sp>
        <p:nvSpPr>
          <p:cNvPr id="8" name="Development…">
            <a:extLst>
              <a:ext uri="{FF2B5EF4-FFF2-40B4-BE49-F238E27FC236}">
                <a16:creationId xmlns:a16="http://schemas.microsoft.com/office/drawing/2014/main" id="{4F0243D4-E0E4-3BDA-D4D4-230C8EDC58C3}"/>
              </a:ext>
            </a:extLst>
          </p:cNvPr>
          <p:cNvSpPr txBox="1"/>
          <p:nvPr/>
        </p:nvSpPr>
        <p:spPr>
          <a:xfrm>
            <a:off x="9711054" y="1284656"/>
            <a:ext cx="2162261" cy="289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nchor="b">
            <a:spAutoFit/>
          </a:bodyPr>
          <a:lstStyle/>
          <a:p>
            <a:pPr>
              <a:lnSpc>
                <a:spcPct val="110000"/>
              </a:lnSpc>
              <a:defRPr sz="1800" spc="-18"/>
            </a:pPr>
            <a:r>
              <a:rPr lang="en-US" b="1" dirty="0">
                <a:latin typeface="Inter" panose="02000503000000020004" pitchFamily="2" charset="0"/>
                <a:ea typeface="Inter" panose="02000503000000020004" pitchFamily="2" charset="0"/>
              </a:rPr>
              <a:t>Expand Mentoring</a:t>
            </a:r>
            <a:endParaRPr b="1" dirty="0">
              <a:latin typeface="Inter" panose="02000503000000020004" pitchFamily="2" charset="0"/>
              <a:ea typeface="Inter" panose="02000503000000020004" pitchFamily="2" charset="0"/>
            </a:endParaRPr>
          </a:p>
        </p:txBody>
      </p:sp>
      <p:sp>
        <p:nvSpPr>
          <p:cNvPr id="6" name="Marketing…">
            <a:extLst>
              <a:ext uri="{FF2B5EF4-FFF2-40B4-BE49-F238E27FC236}">
                <a16:creationId xmlns:a16="http://schemas.microsoft.com/office/drawing/2014/main" id="{91503E15-D726-16D9-706E-FDD640D28622}"/>
              </a:ext>
            </a:extLst>
          </p:cNvPr>
          <p:cNvSpPr txBox="1"/>
          <p:nvPr/>
        </p:nvSpPr>
        <p:spPr>
          <a:xfrm>
            <a:off x="8755752" y="3661940"/>
            <a:ext cx="2578723" cy="289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nSpc>
                <a:spcPct val="110000"/>
              </a:lnSpc>
              <a:defRPr sz="1800" spc="-18"/>
            </a:pPr>
            <a:r>
              <a:rPr lang="en-US" b="1" dirty="0">
                <a:latin typeface="Inter" panose="02000503000000020004" pitchFamily="2" charset="0"/>
                <a:ea typeface="Inter" panose="02000503000000020004" pitchFamily="2" charset="0"/>
              </a:rPr>
              <a:t>Grow </a:t>
            </a:r>
            <a:r>
              <a:rPr lang="en-US" b="1" dirty="0" err="1">
                <a:latin typeface="Inter" panose="02000503000000020004" pitchFamily="2" charset="0"/>
                <a:ea typeface="Inter" panose="02000503000000020004" pitchFamily="2" charset="0"/>
              </a:rPr>
              <a:t>TeachMusic</a:t>
            </a:r>
            <a:r>
              <a:rPr lang="en-US" b="1" dirty="0">
                <a:latin typeface="Inter" panose="02000503000000020004" pitchFamily="2" charset="0"/>
                <a:ea typeface="Inter" panose="02000503000000020004" pitchFamily="2" charset="0"/>
              </a:rPr>
              <a:t> Coalition</a:t>
            </a:r>
            <a:endParaRPr b="1" dirty="0">
              <a:latin typeface="Inter" panose="02000503000000020004" pitchFamily="2" charset="0"/>
              <a:ea typeface="Inter" panose="02000503000000020004" pitchFamily="2" charset="0"/>
            </a:endParaRPr>
          </a:p>
        </p:txBody>
      </p:sp>
      <p:sp>
        <p:nvSpPr>
          <p:cNvPr id="9" name="Finish…">
            <a:extLst>
              <a:ext uri="{FF2B5EF4-FFF2-40B4-BE49-F238E27FC236}">
                <a16:creationId xmlns:a16="http://schemas.microsoft.com/office/drawing/2014/main" id="{568B1989-5F3B-5C02-CFAB-F38201573865}"/>
              </a:ext>
            </a:extLst>
          </p:cNvPr>
          <p:cNvSpPr txBox="1"/>
          <p:nvPr/>
        </p:nvSpPr>
        <p:spPr>
          <a:xfrm>
            <a:off x="3067378" y="5627749"/>
            <a:ext cx="2461655" cy="289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0" tIns="0" rIns="0" bIns="0">
            <a:spAutoFit/>
          </a:bodyPr>
          <a:lstStyle/>
          <a:p>
            <a:pPr algn="r">
              <a:lnSpc>
                <a:spcPct val="110000"/>
              </a:lnSpc>
              <a:defRPr sz="1800" spc="-18"/>
            </a:pPr>
            <a:r>
              <a:rPr lang="en-US" b="1" dirty="0">
                <a:latin typeface="Inter" panose="02000503000000020004" pitchFamily="2" charset="0"/>
                <a:ea typeface="Inter" panose="02000503000000020004" pitchFamily="2" charset="0"/>
              </a:rPr>
              <a:t>Advocacy and Data</a:t>
            </a:r>
            <a:endParaRPr b="1" dirty="0">
              <a:latin typeface="Inter" panose="02000503000000020004" pitchFamily="2" charset="0"/>
              <a:ea typeface="Inter" panose="02000503000000020004" pitchFamily="2" charset="0"/>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B0838-4257-F3B6-7097-A9C59557B403}"/>
            </a:ext>
          </a:extLst>
        </p:cNvPr>
        <p:cNvGrpSpPr/>
        <p:nvPr/>
      </p:nvGrpSpPr>
      <p:grpSpPr>
        <a:xfrm>
          <a:off x="0" y="0"/>
          <a:ext cx="0" cy="0"/>
          <a:chOff x="0" y="0"/>
          <a:chExt cx="0" cy="0"/>
        </a:xfrm>
      </p:grpSpPr>
      <p:sp>
        <p:nvSpPr>
          <p:cNvPr id="5" name="Title 11">
            <a:extLst>
              <a:ext uri="{FF2B5EF4-FFF2-40B4-BE49-F238E27FC236}">
                <a16:creationId xmlns:a16="http://schemas.microsoft.com/office/drawing/2014/main" id="{7B1D698E-ED75-25C0-E595-5BC361DFEC9A}"/>
              </a:ext>
            </a:extLst>
          </p:cNvPr>
          <p:cNvSpPr txBox="1">
            <a:spLocks/>
          </p:cNvSpPr>
          <p:nvPr/>
        </p:nvSpPr>
        <p:spPr>
          <a:xfrm>
            <a:off x="6604000" y="203346"/>
            <a:ext cx="4576619" cy="1211387"/>
          </a:xfrm>
          <a:prstGeom prst="rect">
            <a:avLst/>
          </a:prstGeom>
        </p:spPr>
        <p:txBody>
          <a:bodyPr>
            <a:noAutofit/>
          </a:bodyPr>
          <a:lst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cs typeface="Arial" panose="020B0604020202020204" pitchFamily="34" charset="0"/>
              </a:defRPr>
            </a:lvl9pPr>
          </a:lstStyle>
          <a:p>
            <a:pPr algn="ctr"/>
            <a:r>
              <a:rPr lang="en-GB" b="1" dirty="0">
                <a:solidFill>
                  <a:srgbClr val="C00000"/>
                </a:solidFill>
                <a:latin typeface="Inter" panose="02000503000000020004" pitchFamily="2" charset="0"/>
                <a:ea typeface="Inter" panose="02000503000000020004" pitchFamily="2" charset="0"/>
                <a:cs typeface="Open Sans bold" panose="020B0806030504020204" pitchFamily="34" charset="0"/>
              </a:rPr>
              <a:t>Miss anything? </a:t>
            </a:r>
          </a:p>
          <a:p>
            <a:pPr algn="ctr"/>
            <a:r>
              <a:rPr lang="en-GB" b="1" dirty="0">
                <a:solidFill>
                  <a:srgbClr val="C00000"/>
                </a:solidFill>
                <a:latin typeface="Inter" panose="02000503000000020004" pitchFamily="2" charset="0"/>
                <a:ea typeface="Inter" panose="02000503000000020004" pitchFamily="2" charset="0"/>
                <a:cs typeface="Open Sans bold" panose="020B0806030504020204" pitchFamily="34" charset="0"/>
              </a:rPr>
              <a:t>It’s all right here!</a:t>
            </a:r>
          </a:p>
          <a:p>
            <a:pPr algn="ctr"/>
            <a:endParaRPr lang="en-GB" b="1" dirty="0">
              <a:solidFill>
                <a:srgbClr val="11165E"/>
              </a:solidFill>
              <a:latin typeface="Inter" panose="02000503000000020004" pitchFamily="2" charset="0"/>
              <a:ea typeface="Inter" panose="02000503000000020004" pitchFamily="2" charset="0"/>
              <a:cs typeface="Open Sans bold" panose="020B0806030504020204" pitchFamily="34" charset="0"/>
            </a:endParaRPr>
          </a:p>
        </p:txBody>
      </p:sp>
      <p:cxnSp>
        <p:nvCxnSpPr>
          <p:cNvPr id="7" name="Straight Connector 6">
            <a:extLst>
              <a:ext uri="{FF2B5EF4-FFF2-40B4-BE49-F238E27FC236}">
                <a16:creationId xmlns:a16="http://schemas.microsoft.com/office/drawing/2014/main" id="{89ED7F4D-C88C-AA71-7F8C-1F20D11D40B7}"/>
              </a:ext>
            </a:extLst>
          </p:cNvPr>
          <p:cNvCxnSpPr>
            <a:cxnSpLocks/>
          </p:cNvCxnSpPr>
          <p:nvPr/>
        </p:nvCxnSpPr>
        <p:spPr>
          <a:xfrm>
            <a:off x="6202218" y="1587533"/>
            <a:ext cx="5712691" cy="0"/>
          </a:xfrm>
          <a:prstGeom prst="line">
            <a:avLst/>
          </a:prstGeom>
          <a:ln w="73025">
            <a:solidFill>
              <a:srgbClr val="11165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B874F69-FB95-5729-711C-1A714AAE37E6}"/>
              </a:ext>
            </a:extLst>
          </p:cNvPr>
          <p:cNvSpPr txBox="1"/>
          <p:nvPr/>
        </p:nvSpPr>
        <p:spPr>
          <a:xfrm>
            <a:off x="0" y="-106703"/>
            <a:ext cx="766619" cy="462563"/>
          </a:xfrm>
          <a:prstGeom prst="rect">
            <a:avLst/>
          </a:prstGeom>
          <a:noFill/>
        </p:spPr>
        <p:txBody>
          <a:bodyPr wrap="square" rtlCol="0">
            <a:spAutoFit/>
          </a:bodyPr>
          <a:lstStyle/>
          <a:p>
            <a:pPr algn="just">
              <a:lnSpc>
                <a:spcPct val="150000"/>
              </a:lnSpc>
            </a:pPr>
            <a:r>
              <a:rPr lang="en-US" b="1" dirty="0">
                <a:solidFill>
                  <a:schemeClr val="tx1">
                    <a:lumMod val="50000"/>
                    <a:lumOff val="50000"/>
                  </a:schemeClr>
                </a:solidFill>
                <a:latin typeface="Lato" panose="020F0502020204030203" pitchFamily="34" charset="77"/>
              </a:rPr>
              <a:t>5.a</a:t>
            </a:r>
          </a:p>
        </p:txBody>
      </p:sp>
      <p:pic>
        <p:nvPicPr>
          <p:cNvPr id="4" name="Picture 3" descr="A qr code on a white background&#10;&#10;AI-generated content may be incorrect.">
            <a:extLst>
              <a:ext uri="{FF2B5EF4-FFF2-40B4-BE49-F238E27FC236}">
                <a16:creationId xmlns:a16="http://schemas.microsoft.com/office/drawing/2014/main" id="{ECD56B40-F372-D045-2A98-ADA79985D469}"/>
              </a:ext>
            </a:extLst>
          </p:cNvPr>
          <p:cNvPicPr>
            <a:picLocks noChangeAspect="1"/>
          </p:cNvPicPr>
          <p:nvPr/>
        </p:nvPicPr>
        <p:blipFill>
          <a:blip r:embed="rId2"/>
          <a:stretch>
            <a:fillRect/>
          </a:stretch>
        </p:blipFill>
        <p:spPr>
          <a:xfrm>
            <a:off x="6604000" y="1760320"/>
            <a:ext cx="4687454" cy="4672897"/>
          </a:xfrm>
          <a:prstGeom prst="rect">
            <a:avLst/>
          </a:prstGeom>
        </p:spPr>
      </p:pic>
      <p:pic>
        <p:nvPicPr>
          <p:cNvPr id="6" name="Picture 5" descr="A person and a child playing instruments&#10;&#10;AI-generated content may be incorrect.">
            <a:extLst>
              <a:ext uri="{FF2B5EF4-FFF2-40B4-BE49-F238E27FC236}">
                <a16:creationId xmlns:a16="http://schemas.microsoft.com/office/drawing/2014/main" id="{D800E7FB-596C-B8FC-A2C2-80C75C47C118}"/>
              </a:ext>
            </a:extLst>
          </p:cNvPr>
          <p:cNvPicPr>
            <a:picLocks noChangeAspect="1"/>
          </p:cNvPicPr>
          <p:nvPr/>
        </p:nvPicPr>
        <p:blipFill>
          <a:blip r:embed="rId3"/>
          <a:stretch>
            <a:fillRect/>
          </a:stretch>
        </p:blipFill>
        <p:spPr>
          <a:xfrm>
            <a:off x="0" y="0"/>
            <a:ext cx="5740752" cy="6858000"/>
          </a:xfrm>
          <a:prstGeom prst="rect">
            <a:avLst/>
          </a:prstGeom>
        </p:spPr>
      </p:pic>
    </p:spTree>
    <p:extLst>
      <p:ext uri="{BB962C8B-B14F-4D97-AF65-F5344CB8AC3E}">
        <p14:creationId xmlns:p14="http://schemas.microsoft.com/office/powerpoint/2010/main" val="1987587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
          <p:cNvSpPr txBox="1"/>
          <p:nvPr/>
        </p:nvSpPr>
        <p:spPr>
          <a:xfrm>
            <a:off x="847154" y="1776387"/>
            <a:ext cx="10323095" cy="43601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lt1"/>
                </a:solidFill>
                <a:latin typeface="Poppins"/>
                <a:ea typeface="Poppins"/>
                <a:cs typeface="Poppins"/>
                <a:sym typeface="Poppins"/>
              </a:rPr>
              <a:t>I</a:t>
            </a:r>
            <a:r>
              <a:rPr lang="en-US" sz="2400" i="0" dirty="0">
                <a:solidFill>
                  <a:schemeClr val="lt1"/>
                </a:solidFill>
                <a:latin typeface="Poppins"/>
                <a:ea typeface="Poppins"/>
                <a:cs typeface="Poppins"/>
                <a:sym typeface="Poppins"/>
              </a:rPr>
              <a:t>n</a:t>
            </a:r>
            <a:r>
              <a:rPr lang="en-US" sz="2400" b="0" i="0" dirty="0">
                <a:solidFill>
                  <a:schemeClr val="lt1"/>
                </a:solidFill>
                <a:latin typeface="Poppins"/>
                <a:ea typeface="Poppins"/>
                <a:cs typeface="Poppins"/>
                <a:sym typeface="Poppins"/>
              </a:rPr>
              <a:t> response to the nationwide teacher shortage, the </a:t>
            </a:r>
            <a:r>
              <a:rPr lang="en-US" sz="2400" b="1" i="0" dirty="0" err="1">
                <a:solidFill>
                  <a:schemeClr val="lt1"/>
                </a:solidFill>
                <a:latin typeface="Poppins"/>
                <a:ea typeface="Poppins"/>
                <a:cs typeface="Poppins"/>
                <a:sym typeface="Poppins"/>
              </a:rPr>
              <a:t>TeachMusic</a:t>
            </a:r>
            <a:r>
              <a:rPr lang="en-US" sz="2400" b="1" i="0" dirty="0">
                <a:solidFill>
                  <a:schemeClr val="lt1"/>
                </a:solidFill>
                <a:latin typeface="Poppins"/>
                <a:ea typeface="Poppins"/>
                <a:cs typeface="Poppins"/>
                <a:sym typeface="Poppins"/>
              </a:rPr>
              <a:t> Coalition </a:t>
            </a:r>
            <a:r>
              <a:rPr lang="en-US" sz="2400" b="0" i="0" dirty="0">
                <a:solidFill>
                  <a:schemeClr val="lt1"/>
                </a:solidFill>
                <a:latin typeface="Poppins"/>
                <a:ea typeface="Poppins"/>
                <a:cs typeface="Poppins"/>
                <a:sym typeface="Poppins"/>
              </a:rPr>
              <a:t>was formed to help find resources and solutions for the immediate, short term, and longer-term challenges facing the music educator workforce, working to retain, shepherd, diversify, and recruit the next generation of music educators.</a:t>
            </a:r>
            <a:endParaRPr dirty="0"/>
          </a:p>
          <a:p>
            <a:pPr marL="0" marR="0" lvl="0" indent="0" algn="l" rtl="0">
              <a:spcBef>
                <a:spcPts val="750"/>
              </a:spcBef>
              <a:spcAft>
                <a:spcPts val="0"/>
              </a:spcAft>
              <a:buNone/>
            </a:pPr>
            <a:endParaRPr sz="2400" b="0" i="0" dirty="0">
              <a:solidFill>
                <a:schemeClr val="lt1"/>
              </a:solidFill>
              <a:latin typeface="Poppins"/>
              <a:ea typeface="Poppins"/>
              <a:cs typeface="Poppins"/>
              <a:sym typeface="Poppins"/>
            </a:endParaRPr>
          </a:p>
          <a:p>
            <a:pPr marL="0" marR="0" lvl="0" indent="0" algn="l" rtl="0">
              <a:spcBef>
                <a:spcPts val="750"/>
              </a:spcBef>
              <a:spcAft>
                <a:spcPts val="0"/>
              </a:spcAft>
              <a:buNone/>
            </a:pPr>
            <a:r>
              <a:rPr lang="en-US" sz="2400" b="0" i="0" dirty="0">
                <a:solidFill>
                  <a:schemeClr val="lt1"/>
                </a:solidFill>
                <a:latin typeface="Poppins"/>
                <a:ea typeface="Poppins"/>
                <a:cs typeface="Poppins"/>
                <a:sym typeface="Poppins"/>
              </a:rPr>
              <a:t>This coalition is made up of many industry partners, including the American Choral Directors Association, the American String Teachers Association, Music for All, the National Association for Music Education, the National Federation of State High School Associations, the NAMM Foundation, and many others.</a:t>
            </a:r>
            <a:endParaRPr dirty="0"/>
          </a:p>
        </p:txBody>
      </p:sp>
      <p:sp>
        <p:nvSpPr>
          <p:cNvPr id="155" name="Google Shape;155;p3"/>
          <p:cNvSpPr txBox="1"/>
          <p:nvPr/>
        </p:nvSpPr>
        <p:spPr>
          <a:xfrm>
            <a:off x="7465946" y="548923"/>
            <a:ext cx="4561489" cy="65357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800" dirty="0" err="1">
                <a:solidFill>
                  <a:schemeClr val="lt1"/>
                </a:solidFill>
                <a:latin typeface="Lato"/>
                <a:ea typeface="Lato"/>
                <a:cs typeface="Lato"/>
                <a:sym typeface="Lato"/>
              </a:rPr>
              <a:t>teachmusic.org</a:t>
            </a:r>
            <a:r>
              <a:rPr lang="en-US" sz="2800" dirty="0">
                <a:solidFill>
                  <a:schemeClr val="lt1"/>
                </a:solidFill>
                <a:latin typeface="Lato"/>
                <a:ea typeface="Lato"/>
                <a:cs typeface="Lato"/>
                <a:sym typeface="Lato"/>
              </a:rPr>
              <a:t> </a:t>
            </a:r>
            <a:endParaRPr dirty="0"/>
          </a:p>
        </p:txBody>
      </p:sp>
      <p:pic>
        <p:nvPicPr>
          <p:cNvPr id="156" name="Google Shape;156;p3" descr="A yellow banner with black text&#10;&#10;AI-generated content may be incorrect."/>
          <p:cNvPicPr preferRelativeResize="0"/>
          <p:nvPr/>
        </p:nvPicPr>
        <p:blipFill rotWithShape="1">
          <a:blip r:embed="rId3">
            <a:alphaModFix/>
          </a:blip>
          <a:srcRect/>
          <a:stretch/>
        </p:blipFill>
        <p:spPr>
          <a:xfrm>
            <a:off x="847154" y="42852"/>
            <a:ext cx="3183401" cy="1733535"/>
          </a:xfrm>
          <a:prstGeom prst="rect">
            <a:avLst/>
          </a:prstGeom>
          <a:noFill/>
          <a:ln>
            <a:noFill/>
          </a:ln>
        </p:spPr>
      </p:pic>
      <p:pic>
        <p:nvPicPr>
          <p:cNvPr id="157" name="Google Shape;157;p3"/>
          <p:cNvPicPr preferRelativeResize="0"/>
          <p:nvPr/>
        </p:nvPicPr>
        <p:blipFill>
          <a:blip r:embed="rId4">
            <a:alphaModFix/>
          </a:blip>
          <a:stretch>
            <a:fillRect/>
          </a:stretch>
        </p:blipFill>
        <p:spPr>
          <a:xfrm>
            <a:off x="4487725" y="238975"/>
            <a:ext cx="3216553" cy="1341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0D8CE-E673-0318-9164-7CEBBFB76BFA}"/>
            </a:ext>
          </a:extLst>
        </p:cNvPr>
        <p:cNvGrpSpPr/>
        <p:nvPr/>
      </p:nvGrpSpPr>
      <p:grpSpPr>
        <a:xfrm>
          <a:off x="0" y="0"/>
          <a:ext cx="0" cy="0"/>
          <a:chOff x="0" y="0"/>
          <a:chExt cx="0" cy="0"/>
        </a:xfrm>
      </p:grpSpPr>
      <p:pic>
        <p:nvPicPr>
          <p:cNvPr id="3" name="Picture 2" descr="A screen shot of a black background&#10;&#10;AI-generated content may be incorrect.">
            <a:extLst>
              <a:ext uri="{FF2B5EF4-FFF2-40B4-BE49-F238E27FC236}">
                <a16:creationId xmlns:a16="http://schemas.microsoft.com/office/drawing/2014/main" id="{978C37A0-2914-201C-D687-8E31D4250DE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77056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 shot of a graph&#10;&#10;AI-generated content may be incorrect.">
            <a:extLst>
              <a:ext uri="{FF2B5EF4-FFF2-40B4-BE49-F238E27FC236}">
                <a16:creationId xmlns:a16="http://schemas.microsoft.com/office/drawing/2014/main" id="{15C5E884-CB87-532C-48FB-3CC650E6534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53105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DCAC1-2F9C-6FA3-1561-4A1C994FF63B}"/>
            </a:ext>
          </a:extLst>
        </p:cNvPr>
        <p:cNvGrpSpPr/>
        <p:nvPr/>
      </p:nvGrpSpPr>
      <p:grpSpPr>
        <a:xfrm>
          <a:off x="0" y="0"/>
          <a:ext cx="0" cy="0"/>
          <a:chOff x="0" y="0"/>
          <a:chExt cx="0" cy="0"/>
        </a:xfrm>
      </p:grpSpPr>
      <p:pic>
        <p:nvPicPr>
          <p:cNvPr id="3" name="Picture 2" descr="A screen shot of a black background&#10;&#10;AI-generated content may be incorrect.">
            <a:extLst>
              <a:ext uri="{FF2B5EF4-FFF2-40B4-BE49-F238E27FC236}">
                <a16:creationId xmlns:a16="http://schemas.microsoft.com/office/drawing/2014/main" id="{A8D755E1-B2E0-B9AC-4A5F-5DF17AE5D49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55347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6CFF0-D4F7-D5C5-CD24-56D65B6901BC}"/>
            </a:ext>
          </a:extLst>
        </p:cNvPr>
        <p:cNvGrpSpPr/>
        <p:nvPr/>
      </p:nvGrpSpPr>
      <p:grpSpPr>
        <a:xfrm>
          <a:off x="0" y="0"/>
          <a:ext cx="0" cy="0"/>
          <a:chOff x="0" y="0"/>
          <a:chExt cx="0" cy="0"/>
        </a:xfrm>
      </p:grpSpPr>
      <p:pic>
        <p:nvPicPr>
          <p:cNvPr id="3" name="Picture 2" descr="A black background with white text&#10;&#10;AI-generated content may be incorrect.">
            <a:extLst>
              <a:ext uri="{FF2B5EF4-FFF2-40B4-BE49-F238E27FC236}">
                <a16:creationId xmlns:a16="http://schemas.microsoft.com/office/drawing/2014/main" id="{B623760D-9BC2-BA96-AF63-CBA75D790AC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36582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247F5-9752-C864-3EB7-9C591DEBD2DA}"/>
            </a:ext>
          </a:extLst>
        </p:cNvPr>
        <p:cNvGrpSpPr/>
        <p:nvPr/>
      </p:nvGrpSpPr>
      <p:grpSpPr>
        <a:xfrm>
          <a:off x="0" y="0"/>
          <a:ext cx="0" cy="0"/>
          <a:chOff x="0" y="0"/>
          <a:chExt cx="0" cy="0"/>
        </a:xfrm>
      </p:grpSpPr>
      <p:pic>
        <p:nvPicPr>
          <p:cNvPr id="3" name="Picture 2" descr="A black and white banner with white text&#10;&#10;AI-generated content may be incorrect.">
            <a:extLst>
              <a:ext uri="{FF2B5EF4-FFF2-40B4-BE49-F238E27FC236}">
                <a16:creationId xmlns:a16="http://schemas.microsoft.com/office/drawing/2014/main" id="{50110967-86B2-CCF9-2570-757D8824FA3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78713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2BC48-B590-C341-6751-4A474A49A97B}"/>
            </a:ext>
          </a:extLst>
        </p:cNvPr>
        <p:cNvGrpSpPr/>
        <p:nvPr/>
      </p:nvGrpSpPr>
      <p:grpSpPr>
        <a:xfrm>
          <a:off x="0" y="0"/>
          <a:ext cx="0" cy="0"/>
          <a:chOff x="0" y="0"/>
          <a:chExt cx="0" cy="0"/>
        </a:xfrm>
      </p:grpSpPr>
      <p:pic>
        <p:nvPicPr>
          <p:cNvPr id="3" name="Picture 2" descr="A black and white sign with white text&#10;&#10;AI-generated content may be incorrect.">
            <a:extLst>
              <a:ext uri="{FF2B5EF4-FFF2-40B4-BE49-F238E27FC236}">
                <a16:creationId xmlns:a16="http://schemas.microsoft.com/office/drawing/2014/main" id="{31F40457-8869-F0A6-CCF2-F88624E20015}"/>
              </a:ext>
            </a:extLst>
          </p:cNvPr>
          <p:cNvPicPr>
            <a:picLocks noChangeAspect="1"/>
          </p:cNvPicPr>
          <p:nvPr/>
        </p:nvPicPr>
        <p:blipFill>
          <a:blip r:embed="rId2"/>
          <a:stretch>
            <a:fillRect/>
          </a:stretch>
        </p:blipFill>
        <p:spPr>
          <a:xfrm>
            <a:off x="-1" y="0"/>
            <a:ext cx="12192001" cy="6858000"/>
          </a:xfrm>
          <a:prstGeom prst="rect">
            <a:avLst/>
          </a:prstGeom>
        </p:spPr>
      </p:pic>
    </p:spTree>
    <p:extLst>
      <p:ext uri="{BB962C8B-B14F-4D97-AF65-F5344CB8AC3E}">
        <p14:creationId xmlns:p14="http://schemas.microsoft.com/office/powerpoint/2010/main" val="4116558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C79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rgbClr val="00C79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just">
          <a:lnSpc>
            <a:spcPct val="150000"/>
          </a:lnSpc>
          <a:defRPr sz="1200">
            <a:solidFill>
              <a:schemeClr val="tx1">
                <a:lumMod val="50000"/>
                <a:lumOff val="50000"/>
              </a:schemeClr>
            </a:solidFill>
            <a:latin typeface="Lato" panose="020F0502020204030203" pitchFamily="34"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1016</TotalTime>
  <Words>1046</Words>
  <Application>Microsoft Macintosh PowerPoint</Application>
  <PresentationFormat>Widescreen</PresentationFormat>
  <Paragraphs>168</Paragraphs>
  <Slides>29</Slides>
  <Notes>6</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맑은 고딕</vt:lpstr>
      <vt:lpstr>Aptos</vt:lpstr>
      <vt:lpstr>Arial</vt:lpstr>
      <vt:lpstr>ArialMT</vt:lpstr>
      <vt:lpstr>Calibri</vt:lpstr>
      <vt:lpstr>Courier New</vt:lpstr>
      <vt:lpstr>Helvetica Neue</vt:lpstr>
      <vt:lpstr>Helvetica Regular</vt:lpstr>
      <vt:lpstr>Inter</vt:lpstr>
      <vt:lpstr>Lato</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achmad rizki</dc:creator>
  <cp:lastModifiedBy>Marcia Neel</cp:lastModifiedBy>
  <cp:revision>68</cp:revision>
  <cp:lastPrinted>2025-03-02T21:27:52Z</cp:lastPrinted>
  <dcterms:created xsi:type="dcterms:W3CDTF">2022-06-02T12:53:59Z</dcterms:created>
  <dcterms:modified xsi:type="dcterms:W3CDTF">2025-03-02T21:30:36Z</dcterms:modified>
</cp:coreProperties>
</file>