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336" r:id="rId4"/>
    <p:sldId id="348" r:id="rId5"/>
    <p:sldId id="349" r:id="rId6"/>
    <p:sldId id="350" r:id="rId7"/>
    <p:sldId id="339" r:id="rId8"/>
    <p:sldId id="344" r:id="rId9"/>
    <p:sldId id="342" r:id="rId10"/>
    <p:sldId id="338" r:id="rId11"/>
    <p:sldId id="340" r:id="rId12"/>
    <p:sldId id="343" r:id="rId13"/>
    <p:sldId id="351" r:id="rId14"/>
    <p:sldId id="352" r:id="rId15"/>
    <p:sldId id="358" r:id="rId16"/>
    <p:sldId id="353" r:id="rId17"/>
    <p:sldId id="354" r:id="rId18"/>
    <p:sldId id="355" r:id="rId19"/>
    <p:sldId id="356" r:id="rId20"/>
    <p:sldId id="357" r:id="rId21"/>
    <p:sldId id="345" r:id="rId22"/>
    <p:sldId id="346" r:id="rId23"/>
    <p:sldId id="33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9"/>
    <p:restoredTop sz="91304"/>
  </p:normalViewPr>
  <p:slideViewPr>
    <p:cSldViewPr snapToGrid="0" snapToObjects="1">
      <p:cViewPr varScale="1">
        <p:scale>
          <a:sx n="50" d="100"/>
          <a:sy n="50" d="100"/>
        </p:scale>
        <p:origin x="176" y="8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9D7CB-F9D3-A649-80AB-C1B0B9A26D77}" type="datetimeFigureOut">
              <a:rPr lang="en-US" smtClean="0"/>
              <a:pPr/>
              <a:t>7/13/19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DFAE7-501F-9545-86BD-46036BBEFB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897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DFAE7-501F-9545-86BD-46036BBEFBD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313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pPr/>
              <a:t>7/13/19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/Users/marcianeel/Desktop/GPFAA%20Mariachi%20Sol%20Azteca%202019.mp4" TargetMode="External"/><Relationship Id="rId1" Type="http://schemas.microsoft.com/office/2007/relationships/media" Target="file:////Users/marcianeel/Desktop/GPFAA%20Mariachi%20Sol%20Azteca%202019.mp4" TargetMode="Externa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Teaching Materials &amp; Strategies for Younger Mariachi Players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527790"/>
          </a:xfrm>
        </p:spPr>
        <p:txBody>
          <a:bodyPr>
            <a:noAutofit/>
          </a:bodyPr>
          <a:lstStyle/>
          <a:p>
            <a:r>
              <a:rPr lang="en-US" sz="2400" dirty="0"/>
              <a:t>Marta Ocampo</a:t>
            </a:r>
          </a:p>
          <a:p>
            <a:r>
              <a:rPr lang="en-US" sz="2400" dirty="0"/>
              <a:t>National Mariachi Workshops for Educators</a:t>
            </a:r>
          </a:p>
          <a:p>
            <a:r>
              <a:rPr lang="en-US" sz="2400" dirty="0"/>
              <a:t>July 11, 2019</a:t>
            </a:r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/>
              <a:t>Questions </a:t>
            </a:r>
            <a:r>
              <a:rPr lang="en-US" sz="4500" dirty="0"/>
              <a:t>and/or Comments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3ADDB26-5C54-1E40-B2C9-F9446BED0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641" y="0"/>
            <a:ext cx="97047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10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/>
              <a:t>Questions </a:t>
            </a:r>
            <a:r>
              <a:rPr lang="en-US" sz="4500" dirty="0"/>
              <a:t>and/or Comments</a:t>
            </a: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E003AC3A-7709-4541-8B7B-86232DFF5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909" y="0"/>
            <a:ext cx="97047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926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/>
              <a:t>Questions and/or Comments</a:t>
            </a: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4257BB1D-1D9F-A448-9C5B-249D56167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916" y="-128701"/>
            <a:ext cx="9321878" cy="720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16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3F9E774-F054-4892-8E69-C76B2C854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78925"/>
              </a:gs>
              <a:gs pos="50000">
                <a:srgbClr val="D54209"/>
              </a:gs>
              <a:gs pos="100000">
                <a:srgbClr val="8D0000"/>
              </a:gs>
            </a:gsLst>
            <a:lin ang="2520000" scaled="0"/>
          </a:gradFill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EF6A099-2A38-4C66-88FF-FDBCB564E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0D98427-7B26-46E2-93FE-CB8CD3854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15A4233-F980-4EF6-B2C0-D7C63E752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FBBCF0-947F-2F46-89D6-CDF832495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Violin/guitar Chromatic Range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B7E3E62-AACE-4D18-93B3-B4C452E28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565B854-7D45-4A44-8FDA-D81DC71B4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endParaRPr lang="en-US" sz="1400">
              <a:solidFill>
                <a:srgbClr val="FFFFFF"/>
              </a:solidFill>
            </a:endParaRP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21B5709-714B-4EA8-8C75-C105D9B4D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6090" y="642795"/>
            <a:ext cx="6272654" cy="5575126"/>
          </a:xfrm>
          <a:prstGeom prst="rect">
            <a:avLst/>
          </a:prstGeom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8E9CEF03-1498-9A4B-BE03-E957120F6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073" y="955591"/>
            <a:ext cx="3817291" cy="494002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735272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3F9E774-F054-4892-8E69-C76B2C854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78925"/>
              </a:gs>
              <a:gs pos="50000">
                <a:srgbClr val="D54209"/>
              </a:gs>
              <a:gs pos="100000">
                <a:srgbClr val="8D0000"/>
              </a:gs>
            </a:gsLst>
            <a:lin ang="2520000" scaled="0"/>
          </a:gradFill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EF6A099-2A38-4C66-88FF-FDBCB564E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0D98427-7B26-46E2-93FE-CB8CD3854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15A4233-F980-4EF6-B2C0-D7C63E752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32553D-BAA5-4448-8A4B-940B38BF2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Trumpet Chromatic Range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B7E3E62-AACE-4D18-93B3-B4C452E28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0C8AF96-1B11-4B87-BD9A-DF775A75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endParaRPr lang="en-US" sz="1400">
              <a:solidFill>
                <a:srgbClr val="FFFFFF"/>
              </a:solidFill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21B5709-714B-4EA8-8C75-C105D9B4D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6090" y="642795"/>
            <a:ext cx="6272654" cy="5575126"/>
          </a:xfrm>
          <a:prstGeom prst="rect">
            <a:avLst/>
          </a:prstGeom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FB3CC6EF-AE93-9746-9453-EB909729D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073" y="955591"/>
            <a:ext cx="3817291" cy="494002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56285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8DF5C3E-BDAB-40E6-A40B-8C05D8CD3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78925"/>
              </a:gs>
              <a:gs pos="50000">
                <a:srgbClr val="D54209"/>
              </a:gs>
              <a:gs pos="100000">
                <a:srgbClr val="8D0000"/>
              </a:gs>
            </a:gsLst>
            <a:lin ang="2520000" scaled="0"/>
          </a:gradFill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D90C31A-86E3-472B-B929-496667598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D3589A-DB65-424B-ACF1-5C8155F1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784D76-D302-4160-A2D4-C2F4AB76D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12862" cy="1368198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BAD6D9-9F0A-9740-B473-C458CC54C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584677" cy="108093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Reminton 1, 2 &amp; 3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08D9710-1A5F-4D24-B654-F2081DE60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6409944" cy="258395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A3C253-A3E6-4027-A100-A9259D591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5104843" cy="3599316"/>
          </a:xfrm>
        </p:spPr>
        <p:txBody>
          <a:bodyPr>
            <a:normAutofit/>
          </a:bodyPr>
          <a:lstStyle/>
          <a:p>
            <a:endParaRPr lang="en-US" sz="2000">
              <a:solidFill>
                <a:srgbClr val="FFFFFF"/>
              </a:solidFill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B57E7D2-A94B-4A8D-B58F-D3E30C235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163" y="642795"/>
            <a:ext cx="4812406" cy="5575125"/>
          </a:xfrm>
          <a:prstGeom prst="rect">
            <a:avLst/>
          </a:prstGeom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E0240503-122B-2044-8566-738E4A31A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4497" y="955591"/>
            <a:ext cx="3817291" cy="494002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579407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2">
            <a:extLst>
              <a:ext uri="{FF2B5EF4-FFF2-40B4-BE49-F238E27FC236}">
                <a16:creationId xmlns:a16="http://schemas.microsoft.com/office/drawing/2014/main" id="{D8DF5C3E-BDAB-40E6-A40B-8C05D8CD3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78925"/>
              </a:gs>
              <a:gs pos="50000">
                <a:srgbClr val="D54209"/>
              </a:gs>
              <a:gs pos="100000">
                <a:srgbClr val="8D0000"/>
              </a:gs>
            </a:gsLst>
            <a:lin ang="2520000" scaled="0"/>
          </a:gradFill>
        </p:spPr>
      </p:pic>
      <p:pic>
        <p:nvPicPr>
          <p:cNvPr id="26" name="Picture 14">
            <a:extLst>
              <a:ext uri="{FF2B5EF4-FFF2-40B4-BE49-F238E27FC236}">
                <a16:creationId xmlns:a16="http://schemas.microsoft.com/office/drawing/2014/main" id="{9D90C31A-86E3-472B-B929-496667598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Rectangle 16">
            <a:extLst>
              <a:ext uri="{FF2B5EF4-FFF2-40B4-BE49-F238E27FC236}">
                <a16:creationId xmlns:a16="http://schemas.microsoft.com/office/drawing/2014/main" id="{9DD3589A-DB65-424B-ACF1-5C8155F1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8">
            <a:extLst>
              <a:ext uri="{FF2B5EF4-FFF2-40B4-BE49-F238E27FC236}">
                <a16:creationId xmlns:a16="http://schemas.microsoft.com/office/drawing/2014/main" id="{9F784D76-D302-4160-A2D4-C2F4AB76D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12862" cy="1368198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D189F8-58A2-D64F-A04B-3028FE0F6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584677" cy="108093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Scale the Wall Flute/Violin</a:t>
            </a:r>
          </a:p>
        </p:txBody>
      </p:sp>
      <p:pic>
        <p:nvPicPr>
          <p:cNvPr id="29" name="Picture 20">
            <a:extLst>
              <a:ext uri="{FF2B5EF4-FFF2-40B4-BE49-F238E27FC236}">
                <a16:creationId xmlns:a16="http://schemas.microsoft.com/office/drawing/2014/main" id="{608D9710-1A5F-4D24-B654-F2081DE60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6409944" cy="258395"/>
          </a:xfrm>
          <a:prstGeom prst="rect">
            <a:avLst/>
          </a:prstGeom>
        </p:spPr>
      </p:pic>
      <p:sp>
        <p:nvSpPr>
          <p:cNvPr id="30" name="Content Placeholder 9">
            <a:extLst>
              <a:ext uri="{FF2B5EF4-FFF2-40B4-BE49-F238E27FC236}">
                <a16:creationId xmlns:a16="http://schemas.microsoft.com/office/drawing/2014/main" id="{8CBD5C8D-A51A-44DC-A871-569ADD51B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5104843" cy="3599316"/>
          </a:xfrm>
        </p:spPr>
        <p:txBody>
          <a:bodyPr>
            <a:normAutofit/>
          </a:bodyPr>
          <a:lstStyle/>
          <a:p>
            <a:endParaRPr lang="en-US" sz="2000">
              <a:solidFill>
                <a:srgbClr val="FFFFFF"/>
              </a:solidFill>
            </a:endParaRPr>
          </a:p>
        </p:txBody>
      </p:sp>
      <p:sp useBgFill="1">
        <p:nvSpPr>
          <p:cNvPr id="31" name="Rectangle 22">
            <a:extLst>
              <a:ext uri="{FF2B5EF4-FFF2-40B4-BE49-F238E27FC236}">
                <a16:creationId xmlns:a16="http://schemas.microsoft.com/office/drawing/2014/main" id="{2B57E7D2-A94B-4A8D-B58F-D3E30C235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163" y="642795"/>
            <a:ext cx="4812406" cy="5575125"/>
          </a:xfrm>
          <a:prstGeom prst="rect">
            <a:avLst/>
          </a:prstGeom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Content Placeholder 4">
            <a:extLst>
              <a:ext uri="{FF2B5EF4-FFF2-40B4-BE49-F238E27FC236}">
                <a16:creationId xmlns:a16="http://schemas.microsoft.com/office/drawing/2014/main" id="{FC8FFBAD-FDAD-CE40-B97E-4F1ECE229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4497" y="955591"/>
            <a:ext cx="3817291" cy="494002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194473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8DF5C3E-BDAB-40E6-A40B-8C05D8CD3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78925"/>
              </a:gs>
              <a:gs pos="50000">
                <a:srgbClr val="D54209"/>
              </a:gs>
              <a:gs pos="100000">
                <a:srgbClr val="8D0000"/>
              </a:gs>
            </a:gsLst>
            <a:lin ang="2520000" scaled="0"/>
          </a:gradFill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D90C31A-86E3-472B-B929-496667598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D3589A-DB65-424B-ACF1-5C8155F1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784D76-D302-4160-A2D4-C2F4AB76D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12862" cy="1368198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C235A-AF18-5248-BE96-0E8533717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584677" cy="108093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Scale the Wall Guitar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08D9710-1A5F-4D24-B654-F2081DE60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6409944" cy="258395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CF7E5B6-16F4-483E-9440-2B8AC6E97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5104843" cy="3599316"/>
          </a:xfrm>
        </p:spPr>
        <p:txBody>
          <a:bodyPr>
            <a:normAutofit/>
          </a:bodyPr>
          <a:lstStyle/>
          <a:p>
            <a:endParaRPr lang="en-US" sz="2000" dirty="0">
              <a:solidFill>
                <a:srgbClr val="FFFFFF"/>
              </a:solidFill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B57E7D2-A94B-4A8D-B58F-D3E30C235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163" y="642795"/>
            <a:ext cx="4812406" cy="5575125"/>
          </a:xfrm>
          <a:prstGeom prst="rect">
            <a:avLst/>
          </a:prstGeom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6F6EAB97-5B6E-C14E-A5EB-B7D45E4FF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4497" y="955591"/>
            <a:ext cx="3817291" cy="494002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39860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8DF5C3E-BDAB-40E6-A40B-8C05D8CD3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78925"/>
              </a:gs>
              <a:gs pos="50000">
                <a:srgbClr val="D54209"/>
              </a:gs>
              <a:gs pos="100000">
                <a:srgbClr val="8D0000"/>
              </a:gs>
            </a:gsLst>
            <a:lin ang="2520000" scaled="0"/>
          </a:gradFill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D90C31A-86E3-472B-B929-496667598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D3589A-DB65-424B-ACF1-5C8155F1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784D76-D302-4160-A2D4-C2F4AB76D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12862" cy="1368198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C370D6-F683-9548-B945-011E35170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584677" cy="108093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Scale the Wall Trumpet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08D9710-1A5F-4D24-B654-F2081DE60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6409944" cy="258395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2F62FD9-E40F-43E0-9627-893FE8226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5104843" cy="3599316"/>
          </a:xfrm>
        </p:spPr>
        <p:txBody>
          <a:bodyPr>
            <a:normAutofit/>
          </a:bodyPr>
          <a:lstStyle/>
          <a:p>
            <a:endParaRPr lang="en-US" sz="2000">
              <a:solidFill>
                <a:srgbClr val="FFFFFF"/>
              </a:solidFill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B57E7D2-A94B-4A8D-B58F-D3E30C235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163" y="642795"/>
            <a:ext cx="4812406" cy="5575125"/>
          </a:xfrm>
          <a:prstGeom prst="rect">
            <a:avLst/>
          </a:prstGeom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B454EF54-4E8E-4C48-987F-EA09799BF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4497" y="955591"/>
            <a:ext cx="3817291" cy="494002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51976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8DF5C3E-BDAB-40E6-A40B-8C05D8CD3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78925"/>
              </a:gs>
              <a:gs pos="50000">
                <a:srgbClr val="D54209"/>
              </a:gs>
              <a:gs pos="100000">
                <a:srgbClr val="8D0000"/>
              </a:gs>
            </a:gsLst>
            <a:lin ang="2520000" scaled="0"/>
          </a:gradFill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D90C31A-86E3-472B-B929-496667598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D3589A-DB65-424B-ACF1-5C8155F1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784D76-D302-4160-A2D4-C2F4AB76D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12862" cy="1368198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54A992-760B-9F42-88C3-DF366B210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584677" cy="108093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Scale the Wall Harp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08D9710-1A5F-4D24-B654-F2081DE60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6409944" cy="258395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AA6D31-B10C-4D66-B3BA-9BA7C127A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5104843" cy="3599316"/>
          </a:xfrm>
        </p:spPr>
        <p:txBody>
          <a:bodyPr>
            <a:normAutofit/>
          </a:bodyPr>
          <a:lstStyle/>
          <a:p>
            <a:endParaRPr lang="en-US" sz="2000">
              <a:solidFill>
                <a:srgbClr val="FFFFFF"/>
              </a:solidFill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B57E7D2-A94B-4A8D-B58F-D3E30C235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163" y="642795"/>
            <a:ext cx="4812406" cy="5575125"/>
          </a:xfrm>
          <a:prstGeom prst="rect">
            <a:avLst/>
          </a:prstGeom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69F3CFD1-1FD3-294D-A39F-9D20A8DEA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4497" y="955591"/>
            <a:ext cx="3817291" cy="494002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6073722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905A9BAA-B344-45D2-838C-73856C4B1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462FD1E-E713-4FD4-8746-671C94672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15" name="Content Placeholder 9">
            <a:extLst>
              <a:ext uri="{FF2B5EF4-FFF2-40B4-BE49-F238E27FC236}">
                <a16:creationId xmlns:a16="http://schemas.microsoft.com/office/drawing/2014/main" id="{3A2C3F5C-2B52-114B-B6A7-DB05900A40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0" r="37355" b="-2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8A4CDE5-C7BC-41E1-8A4A-79E024CC0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B31BFBB-B824-9440-BDD4-B20851739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endParaRPr lang="en-US" sz="320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25C7952-5703-489E-8DBD-F2EFAC8EE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pic>
        <p:nvPicPr>
          <p:cNvPr id="14" name="Content Placeholder 13" descr="A picture containing person, wall, music, indoor&#10;&#10;Description automatically generated">
            <a:extLst>
              <a:ext uri="{FF2B5EF4-FFF2-40B4-BE49-F238E27FC236}">
                <a16:creationId xmlns:a16="http://schemas.microsoft.com/office/drawing/2014/main" id="{72461253-7E4D-DB48-B41D-718A47C362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15573" y="2336800"/>
            <a:ext cx="3312329" cy="3598863"/>
          </a:xfrm>
        </p:spPr>
      </p:pic>
    </p:spTree>
    <p:extLst>
      <p:ext uri="{BB962C8B-B14F-4D97-AF65-F5344CB8AC3E}">
        <p14:creationId xmlns:p14="http://schemas.microsoft.com/office/powerpoint/2010/main" val="8195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8A3AC32-2A4A-4E2F-8D02-86DE2C322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6824B56-A902-4034-AAF7-7A90BEBF9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B56C275-CA41-40B4-BB1A-A48475F4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8325" y="0"/>
            <a:ext cx="463600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7081EF7-63CF-4DA6-9368-996DBA325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876030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9F9829-7638-C241-82FA-4330F63DC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en-US" dirty="0"/>
              <a:t>Scale the Wall Certificates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DB3A236-0E98-4521-B1C6-CB9DFE7E4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69758EE-061F-4006-8B52-B8B5BBD3C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/>
          </a:bodyPr>
          <a:lstStyle/>
          <a:p>
            <a:endParaRPr lang="en-US" sz="20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E810158-8D4E-4D32-B175-06FAB0D48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46423" y="642795"/>
            <a:ext cx="3347830" cy="5575125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CB8946-B133-D849-BA8C-DB6ACE83BF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3596" y="955592"/>
            <a:ext cx="1993484" cy="154042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2EB0C367-206F-494A-80B8-D282F2AD5D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0782" y="2621622"/>
            <a:ext cx="2039112" cy="15756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DB001E-FEC6-8A4B-9172-B00F6A25EB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1918" y="4358168"/>
            <a:ext cx="1996839" cy="154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29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/>
              <a:t>Questions and/or Comments</a:t>
            </a:r>
          </a:p>
        </p:txBody>
      </p:sp>
      <p:pic>
        <p:nvPicPr>
          <p:cNvPr id="7" name="Picture 6" descr="A picture containing table, building, outdoor&#10;&#10;Description automatically generated">
            <a:extLst>
              <a:ext uri="{FF2B5EF4-FFF2-40B4-BE49-F238E27FC236}">
                <a16:creationId xmlns:a16="http://schemas.microsoft.com/office/drawing/2014/main" id="{0E956F5A-12DA-1E45-B238-3F80439FB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4808"/>
            <a:ext cx="12192000" cy="492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3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/>
              <a:t>Questions and/or Comments</a:t>
            </a:r>
          </a:p>
        </p:txBody>
      </p:sp>
      <p:pic>
        <p:nvPicPr>
          <p:cNvPr id="4" name="GPFAA Mariachi Sol Azteca 2019.mp4">
            <a:hlinkClick r:id="" action="ppaction://media"/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77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/>
              <a:t>Questions and/or Comments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/>
              <a:t>Email me @: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 err="1"/>
              <a:t>Marta.Ocampo@gpisd.org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1237541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905A9BAA-B344-45D2-838C-73856C4B1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462FD1E-E713-4FD4-8746-671C94672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78A4CDE5-C7BC-41E1-8A4A-79E024CC0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B31BFBB-B824-9440-BDD4-B20851739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endParaRPr lang="en-US" sz="320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25C7952-5703-489E-8DBD-F2EFAC8EE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pic>
        <p:nvPicPr>
          <p:cNvPr id="7" name="Content Placeholder 6" descr="A screenshot of text&#10;&#10;Description automatically generated">
            <a:extLst>
              <a:ext uri="{FF2B5EF4-FFF2-40B4-BE49-F238E27FC236}">
                <a16:creationId xmlns:a16="http://schemas.microsoft.com/office/drawing/2014/main" id="{71B8580F-FD1A-9F40-89B2-F19475C425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710946" y="376615"/>
            <a:ext cx="6777342" cy="6481386"/>
          </a:xfrm>
        </p:spPr>
      </p:pic>
      <p:pic>
        <p:nvPicPr>
          <p:cNvPr id="9" name="Picture 8" descr="A person holding a guitar&#10;&#10;Description automatically generated">
            <a:extLst>
              <a:ext uri="{FF2B5EF4-FFF2-40B4-BE49-F238E27FC236}">
                <a16:creationId xmlns:a16="http://schemas.microsoft.com/office/drawing/2014/main" id="{53273524-6F5A-804D-A242-C41F5F9ADF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6353" y="182765"/>
            <a:ext cx="2095500" cy="642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84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F19B7-8BFC-494B-B8EB-409A8C20B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Solfegio</a:t>
            </a:r>
            <a:endParaRPr lang="en-US" dirty="0"/>
          </a:p>
        </p:txBody>
      </p:sp>
      <p:pic>
        <p:nvPicPr>
          <p:cNvPr id="5" name="Content Placeholder 4" descr="A close up of a mans face&#13;&#10;&#13;&#10;Description automatically generated">
            <a:extLst>
              <a:ext uri="{FF2B5EF4-FFF2-40B4-BE49-F238E27FC236}">
                <a16:creationId xmlns:a16="http://schemas.microsoft.com/office/drawing/2014/main" id="{88D8B200-4E3C-E94C-9ECC-2393119FD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5760" y="2336800"/>
            <a:ext cx="2784455" cy="3598863"/>
          </a:xfrm>
        </p:spPr>
      </p:pic>
    </p:spTree>
    <p:extLst>
      <p:ext uri="{BB962C8B-B14F-4D97-AF65-F5344CB8AC3E}">
        <p14:creationId xmlns:p14="http://schemas.microsoft.com/office/powerpoint/2010/main" val="2575922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F629C-6FA0-BA41-88FE-5C9478409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Flute Middle Chart</a:t>
            </a:r>
          </a:p>
        </p:txBody>
      </p:sp>
      <p:pic>
        <p:nvPicPr>
          <p:cNvPr id="5" name="Content Placeholder 4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41793312-7F58-1143-BB32-F08DF54C8C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9312" y="2336800"/>
            <a:ext cx="4657352" cy="3598863"/>
          </a:xfrm>
        </p:spPr>
      </p:pic>
    </p:spTree>
    <p:extLst>
      <p:ext uri="{BB962C8B-B14F-4D97-AF65-F5344CB8AC3E}">
        <p14:creationId xmlns:p14="http://schemas.microsoft.com/office/powerpoint/2010/main" val="1379808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F3C26-5BAD-7D4D-AA7E-62D6B5E10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Flute Low Chart</a:t>
            </a:r>
          </a:p>
        </p:txBody>
      </p:sp>
      <p:pic>
        <p:nvPicPr>
          <p:cNvPr id="5" name="Content Placeholder 4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6EA7ED09-CAEF-CF4D-9705-A3E9F43E23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9312" y="2336800"/>
            <a:ext cx="4657352" cy="3598863"/>
          </a:xfrm>
        </p:spPr>
      </p:pic>
    </p:spTree>
    <p:extLst>
      <p:ext uri="{BB962C8B-B14F-4D97-AF65-F5344CB8AC3E}">
        <p14:creationId xmlns:p14="http://schemas.microsoft.com/office/powerpoint/2010/main" val="3099944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/>
              <a:t>Questions </a:t>
            </a:r>
            <a:r>
              <a:rPr lang="en-US" sz="4500" dirty="0"/>
              <a:t>and/or Comments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EFE84333-1871-E440-B896-48DE2FC9B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181" y="0"/>
            <a:ext cx="106525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50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/>
              <a:t>Questions and/or Comments</a:t>
            </a:r>
          </a:p>
        </p:txBody>
      </p:sp>
      <p:pic>
        <p:nvPicPr>
          <p:cNvPr id="4" name="Picture 3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5C3ABA0D-808A-3E49-948A-134A38C1D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1" y="-41927"/>
            <a:ext cx="8929317" cy="689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18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/>
              <a:t>Questions and/or Comments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491B3EB-40F6-2D48-AC72-58E42AE14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799" y="125165"/>
            <a:ext cx="8713081" cy="673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9922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118</Words>
  <Application>Microsoft Macintosh PowerPoint</Application>
  <PresentationFormat>Widescreen</PresentationFormat>
  <Paragraphs>54</Paragraphs>
  <Slides>23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Trebuchet MS</vt:lpstr>
      <vt:lpstr>Berlin</vt:lpstr>
      <vt:lpstr>Teaching Materials &amp; Strategies for Younger Mariachi Players</vt:lpstr>
      <vt:lpstr>PowerPoint Presentation</vt:lpstr>
      <vt:lpstr>PowerPoint Presentation</vt:lpstr>
      <vt:lpstr>Solfegio</vt:lpstr>
      <vt:lpstr>Flute Middle Chart</vt:lpstr>
      <vt:lpstr>Flute Low 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Violin/guitar Chromatic Range</vt:lpstr>
      <vt:lpstr>Trumpet Chromatic Range</vt:lpstr>
      <vt:lpstr>Reminton 1, 2 &amp; 3</vt:lpstr>
      <vt:lpstr>Scale the Wall Flute/Violin</vt:lpstr>
      <vt:lpstr>Scale the Wall Guitar</vt:lpstr>
      <vt:lpstr>Scale the Wall Trumpet</vt:lpstr>
      <vt:lpstr>Scale the Wall Harp</vt:lpstr>
      <vt:lpstr>Scale the Wall Certificates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Materials &amp; Strategies for Younger Mariachi Players</dc:title>
  <dc:creator>Marta Ocampo</dc:creator>
  <cp:lastModifiedBy>Marta Ocampo</cp:lastModifiedBy>
  <cp:revision>2</cp:revision>
  <dcterms:created xsi:type="dcterms:W3CDTF">2019-07-13T23:34:33Z</dcterms:created>
  <dcterms:modified xsi:type="dcterms:W3CDTF">2019-07-13T23:43:59Z</dcterms:modified>
</cp:coreProperties>
</file>