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7" r:id="rId4"/>
    <p:sldId id="258" r:id="rId5"/>
    <p:sldId id="259" r:id="rId6"/>
    <p:sldId id="260" r:id="rId7"/>
    <p:sldId id="268" r:id="rId8"/>
    <p:sldId id="261" r:id="rId9"/>
    <p:sldId id="269" r:id="rId10"/>
    <p:sldId id="333" r:id="rId11"/>
    <p:sldId id="335" r:id="rId12"/>
    <p:sldId id="334" r:id="rId13"/>
    <p:sldId id="262" r:id="rId14"/>
    <p:sldId id="270" r:id="rId15"/>
    <p:sldId id="265" r:id="rId16"/>
    <p:sldId id="263" r:id="rId17"/>
    <p:sldId id="26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6"/>
    <p:restoredTop sz="94096"/>
  </p:normalViewPr>
  <p:slideViewPr>
    <p:cSldViewPr snapToGrid="0" snapToObjects="1">
      <p:cViewPr varScale="1">
        <p:scale>
          <a:sx n="109" d="100"/>
          <a:sy n="109" d="100"/>
        </p:scale>
        <p:origin x="70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9D7CB-F9D3-A649-80AB-C1B0B9A26D77}" type="datetimeFigureOut">
              <a:rPr lang="en-US" smtClean="0"/>
              <a:pPr/>
              <a:t>7/11/19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4DFAE7-501F-9545-86BD-46036BBEFB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897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9E9D4-7356-4F43-9922-631A9440388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5686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9E9D4-7356-4F43-9922-631A9440388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14922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9E9D4-7356-4F43-9922-631A9440388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69555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pPr/>
              <a:t>7/11/19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pPr/>
              <a:t>7/11/19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pPr/>
              <a:t>7/11/19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pPr/>
              <a:t>7/11/19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pPr/>
              <a:t>7/11/19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pPr/>
              <a:t>7/11/19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pPr/>
              <a:t>7/11/19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pPr/>
              <a:t>7/11/19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pPr/>
              <a:t>7/11/19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pPr/>
              <a:t>7/11/19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pPr/>
              <a:t>7/11/19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pPr/>
              <a:t>7/11/19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pPr/>
              <a:t>7/11/19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pPr/>
              <a:t>7/11/19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pPr/>
              <a:t>7/11/19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pPr/>
              <a:t>7/11/19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pPr/>
              <a:t>7/11/19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pPr/>
              <a:t>7/11/19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microsoft.com/office/2007/relationships/media" Target="../media/media8.mp3"/><Relationship Id="rId7" Type="http://schemas.openxmlformats.org/officeDocument/2006/relationships/image" Target="../media/image20.jpe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p3"/><Relationship Id="rId9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mp3"/><Relationship Id="rId13" Type="http://schemas.openxmlformats.org/officeDocument/2006/relationships/image" Target="../media/image26.jpeg"/><Relationship Id="rId3" Type="http://schemas.microsoft.com/office/2007/relationships/media" Target="../media/media10.mp3"/><Relationship Id="rId7" Type="http://schemas.microsoft.com/office/2007/relationships/media" Target="../media/media12.mp3"/><Relationship Id="rId12" Type="http://schemas.openxmlformats.org/officeDocument/2006/relationships/image" Target="../media/image25.jpe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audio" Target="../media/media11.mp3"/><Relationship Id="rId11" Type="http://schemas.openxmlformats.org/officeDocument/2006/relationships/image" Target="../media/image24.jpeg"/><Relationship Id="rId5" Type="http://schemas.microsoft.com/office/2007/relationships/media" Target="../media/media11.mp3"/><Relationship Id="rId10" Type="http://schemas.openxmlformats.org/officeDocument/2006/relationships/image" Target="../media/image23.jpeg"/><Relationship Id="rId4" Type="http://schemas.openxmlformats.org/officeDocument/2006/relationships/audio" Target="../media/media10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image" Target="../media/image11.jpeg"/><Relationship Id="rId18" Type="http://schemas.openxmlformats.org/officeDocument/2006/relationships/image" Target="../media/image6.png"/><Relationship Id="rId3" Type="http://schemas.microsoft.com/office/2007/relationships/media" Target="../media/media4.mp3"/><Relationship Id="rId7" Type="http://schemas.microsoft.com/office/2007/relationships/media" Target="../media/media6.mp3"/><Relationship Id="rId12" Type="http://schemas.openxmlformats.org/officeDocument/2006/relationships/image" Target="../media/image10.jpeg"/><Relationship Id="rId17" Type="http://schemas.openxmlformats.org/officeDocument/2006/relationships/image" Target="../media/image15.jpeg"/><Relationship Id="rId2" Type="http://schemas.openxmlformats.org/officeDocument/2006/relationships/audio" Target="../media/media3.mp3"/><Relationship Id="rId16" Type="http://schemas.openxmlformats.org/officeDocument/2006/relationships/image" Target="../media/image14.jpeg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9.jpeg"/><Relationship Id="rId5" Type="http://schemas.microsoft.com/office/2007/relationships/media" Target="../media/media5.mp3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Mariachi Vocal Instrument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527790"/>
          </a:xfrm>
        </p:spPr>
        <p:txBody>
          <a:bodyPr>
            <a:noAutofit/>
          </a:bodyPr>
          <a:lstStyle/>
          <a:p>
            <a:r>
              <a:rPr lang="en-US" sz="2400" dirty="0"/>
              <a:t>Marcia Neel and Monica Fogelquist</a:t>
            </a:r>
          </a:p>
          <a:p>
            <a:r>
              <a:rPr lang="en-US" sz="2400" dirty="0"/>
              <a:t>NATS Conference</a:t>
            </a:r>
          </a:p>
          <a:p>
            <a:r>
              <a:rPr lang="en-US" sz="2400"/>
              <a:t>June 23, 2018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1032"/>
          <p:cNvSpPr>
            <a:spLocks noChangeArrowheads="1"/>
          </p:cNvSpPr>
          <p:nvPr/>
        </p:nvSpPr>
        <p:spPr bwMode="auto">
          <a:xfrm>
            <a:off x="2667001" y="4300538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3C883A-5AC1-C943-A4F9-A10CBB2DBD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E74284-0D42-204E-A13D-2D3A8E9CAF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982" y="254000"/>
            <a:ext cx="5588000" cy="6350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4908A3-8AE8-4544-BDD1-8D1966221E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3450" y="273050"/>
            <a:ext cx="53086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860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01497" y="0"/>
            <a:ext cx="9144000" cy="2582676"/>
          </a:xfrm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pPr algn="ctr" eaLnBrk="1" hangingPunct="1">
              <a:buFont typeface="Wingdings" charset="2"/>
              <a:buNone/>
              <a:defRPr/>
            </a:pPr>
            <a:r>
              <a:rPr lang="en-US" sz="4000" b="1" i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Los </a:t>
            </a:r>
            <a:r>
              <a:rPr lang="en-US" sz="4000" b="1" i="1" dirty="0" err="1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Barandales</a:t>
            </a:r>
            <a:r>
              <a:rPr lang="en-US" sz="4000" b="1" i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 del Puente</a:t>
            </a:r>
          </a:p>
          <a:p>
            <a:pPr algn="ctr" eaLnBrk="1" hangingPunct="1">
              <a:buFont typeface="Wingdings" charset="2"/>
              <a:buNone/>
              <a:defRPr/>
            </a:pPr>
            <a:r>
              <a:rPr lang="en-US" sz="2400" b="1" i="1" dirty="0" err="1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Canción</a:t>
            </a:r>
            <a:r>
              <a:rPr lang="en-US" sz="2400" b="1" i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 </a:t>
            </a:r>
            <a:r>
              <a:rPr lang="en-US" sz="2400" b="1" i="1" dirty="0" err="1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Ranchera</a:t>
            </a:r>
            <a:endParaRPr lang="en-US" sz="2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4343" name="Rectangle 1032"/>
          <p:cNvSpPr>
            <a:spLocks noChangeArrowheads="1"/>
          </p:cNvSpPr>
          <p:nvPr/>
        </p:nvSpPr>
        <p:spPr bwMode="auto">
          <a:xfrm>
            <a:off x="2667001" y="4300538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 descr="Screen Shot 2018-06-22 at 7.25.27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235" y="1161143"/>
            <a:ext cx="11816519" cy="544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343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01497" y="0"/>
            <a:ext cx="9144000" cy="2582676"/>
          </a:xfrm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pPr algn="ctr" eaLnBrk="1" hangingPunct="1">
              <a:buFont typeface="Wingdings" charset="2"/>
              <a:buNone/>
              <a:defRPr/>
            </a:pPr>
            <a:r>
              <a:rPr lang="en-US" sz="4000" b="1" i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Los </a:t>
            </a:r>
            <a:r>
              <a:rPr lang="en-US" sz="4000" b="1" i="1" dirty="0" err="1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Barandales</a:t>
            </a:r>
            <a:r>
              <a:rPr lang="en-US" sz="4000" b="1" i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 del Puente</a:t>
            </a:r>
          </a:p>
          <a:p>
            <a:pPr algn="ctr" eaLnBrk="1" hangingPunct="1">
              <a:buFont typeface="Wingdings" charset="2"/>
              <a:buNone/>
              <a:defRPr/>
            </a:pPr>
            <a:r>
              <a:rPr lang="en-US" sz="2400" b="1" i="1" dirty="0" err="1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Canción</a:t>
            </a:r>
            <a:r>
              <a:rPr lang="en-US" sz="2400" b="1" i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 </a:t>
            </a:r>
            <a:r>
              <a:rPr lang="en-US" sz="2400" b="1" i="1" dirty="0" err="1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Ranchera</a:t>
            </a:r>
            <a:endParaRPr lang="en-US" sz="2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4343" name="Rectangle 1032"/>
          <p:cNvSpPr>
            <a:spLocks noChangeArrowheads="1"/>
          </p:cNvSpPr>
          <p:nvPr/>
        </p:nvSpPr>
        <p:spPr bwMode="auto">
          <a:xfrm>
            <a:off x="2667001" y="4300538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 descr="Screen Shot 2018-06-22 at 7.26.52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208597" y="-586225"/>
            <a:ext cx="11022371" cy="5659834"/>
          </a:xfrm>
          <a:prstGeom prst="rect">
            <a:avLst/>
          </a:prstGeom>
        </p:spPr>
      </p:pic>
      <p:pic>
        <p:nvPicPr>
          <p:cNvPr id="6" name="Picture 5" descr="Screen Shot 2018-06-22 at 7.26.52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590" y="1173236"/>
            <a:ext cx="11823700" cy="550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731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to Consider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3965073"/>
          </a:xfrm>
        </p:spPr>
        <p:txBody>
          <a:bodyPr>
            <a:normAutofit/>
          </a:bodyPr>
          <a:lstStyle/>
          <a:p>
            <a:r>
              <a:rPr lang="en-US" dirty="0"/>
              <a:t>Singing always requires use of the chest voice.  The only time the head voice is used is for effect, primarily in singing </a:t>
            </a:r>
            <a:r>
              <a:rPr lang="en-US" i="1" dirty="0" err="1"/>
              <a:t>huapangos</a:t>
            </a:r>
            <a:r>
              <a:rPr lang="en-US" dirty="0"/>
              <a:t>.   The head voice should not be regularly used, even when singing softer </a:t>
            </a:r>
            <a:r>
              <a:rPr lang="en-US" i="1" dirty="0"/>
              <a:t>boleros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sz="1600" dirty="0"/>
          </a:p>
          <a:p>
            <a:r>
              <a:rPr lang="en-US" dirty="0"/>
              <a:t>Not everyone will have the voice to interpret all types of songs.  Play up the students’ vocal strengths and carefully choose repertoire.</a:t>
            </a:r>
          </a:p>
          <a:p>
            <a:endParaRPr lang="en-US" sz="1600" dirty="0"/>
          </a:p>
          <a:p>
            <a:r>
              <a:rPr lang="en-US" dirty="0"/>
              <a:t>Vocal exercises can help increase chest voice range.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330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to Consider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Always warm up before singing</a:t>
            </a:r>
          </a:p>
          <a:p>
            <a:endParaRPr lang="en-US" sz="1600" dirty="0"/>
          </a:p>
          <a:p>
            <a:r>
              <a:rPr lang="en-US" dirty="0"/>
              <a:t>Do not overexert the voice attempting to sing something so intense</a:t>
            </a:r>
          </a:p>
          <a:p>
            <a:endParaRPr lang="en-US" sz="1600" dirty="0"/>
          </a:p>
          <a:p>
            <a:r>
              <a:rPr lang="en-US" dirty="0"/>
              <a:t>Get out of your own way.  Basic technique remains the same no matter what is being sung.  The interpretation is what changes.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276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Vocal Coach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Excellent exercise series to warm up and expand vocal range</a:t>
            </a:r>
          </a:p>
          <a:p>
            <a:r>
              <a:rPr lang="en-US" dirty="0"/>
              <a:t>Diction exercises</a:t>
            </a:r>
          </a:p>
        </p:txBody>
      </p:sp>
      <p:pic>
        <p:nvPicPr>
          <p:cNvPr id="5" name="10 of 26 - Vocal Coach - Complete Vocal Warm-Up - Exercise - Nah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46803" y="3730131"/>
            <a:ext cx="812800" cy="812800"/>
          </a:xfrm>
          <a:prstGeom prst="rect">
            <a:avLst/>
          </a:prstGeom>
        </p:spPr>
      </p:pic>
      <p:pic>
        <p:nvPicPr>
          <p:cNvPr id="6" name="19 of 26 - Vocal Coach - Complete Vocal Warm-Up - Exercise - Bee-Yah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46803" y="4833160"/>
            <a:ext cx="812800" cy="812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082" y="3422044"/>
            <a:ext cx="2870200" cy="28321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090" y="3404410"/>
            <a:ext cx="2844800" cy="2857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070" y="3391100"/>
            <a:ext cx="3253178" cy="288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00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3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45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Linda Ronstadt</a:t>
            </a:r>
          </a:p>
          <a:p>
            <a:endParaRPr lang="en-US" dirty="0"/>
          </a:p>
          <a:p>
            <a:r>
              <a:rPr lang="en-US" dirty="0"/>
              <a:t>Nydia Rojas</a:t>
            </a:r>
          </a:p>
          <a:p>
            <a:endParaRPr lang="en-US" dirty="0"/>
          </a:p>
          <a:p>
            <a:r>
              <a:rPr lang="en-US" dirty="0"/>
              <a:t>Mariachi Sol de México</a:t>
            </a:r>
          </a:p>
          <a:p>
            <a:endParaRPr lang="en-US" dirty="0"/>
          </a:p>
          <a:p>
            <a:r>
              <a:rPr lang="en-US" dirty="0"/>
              <a:t>Mariachi Reyna de Los </a:t>
            </a:r>
            <a:r>
              <a:rPr lang="en-US" dirty="0" err="1"/>
              <a:t>Ángeles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793" y="2336873"/>
            <a:ext cx="1430050" cy="21262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426" y="2336873"/>
            <a:ext cx="2116764" cy="21262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51" y="4887565"/>
            <a:ext cx="3035982" cy="13011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8434" y="4750303"/>
            <a:ext cx="1516626" cy="1516626"/>
          </a:xfrm>
          <a:prstGeom prst="rect">
            <a:avLst/>
          </a:prstGeom>
        </p:spPr>
      </p:pic>
      <p:pic>
        <p:nvPicPr>
          <p:cNvPr id="8" name="TEMA Y POPURRI DE TORO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268634" y="3937503"/>
            <a:ext cx="812800" cy="812800"/>
          </a:xfrm>
          <a:prstGeom prst="rect">
            <a:avLst/>
          </a:prstGeom>
        </p:spPr>
      </p:pic>
      <p:pic>
        <p:nvPicPr>
          <p:cNvPr id="9" name="Nydia Rojas-Vidita Mi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820757" y="3060494"/>
            <a:ext cx="812800" cy="812800"/>
          </a:xfrm>
          <a:prstGeom prst="rect">
            <a:avLst/>
          </a:prstGeom>
        </p:spPr>
      </p:pic>
      <p:pic>
        <p:nvPicPr>
          <p:cNvPr id="10" name="Los Laureles (The Laurels)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227157" y="2151387"/>
            <a:ext cx="812800" cy="812800"/>
          </a:xfrm>
          <a:prstGeom prst="rect">
            <a:avLst/>
          </a:prstGeom>
        </p:spPr>
      </p:pic>
      <p:pic>
        <p:nvPicPr>
          <p:cNvPr id="11" name="Mariachi Reyna De Los Angeles - La Mujer Mexicana y El Cascabel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318450" y="488756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39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55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612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4991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302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/>
              <a:t>Questions </a:t>
            </a:r>
            <a:r>
              <a:rPr lang="en-US" sz="4500" dirty="0"/>
              <a:t>and/or Comments</a:t>
            </a:r>
          </a:p>
        </p:txBody>
      </p:sp>
    </p:spTree>
    <p:extLst>
      <p:ext uri="{BB962C8B-B14F-4D97-AF65-F5344CB8AC3E}">
        <p14:creationId xmlns:p14="http://schemas.microsoft.com/office/powerpoint/2010/main" val="514075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Brief History of Mariachi Music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3655705" cy="3599316"/>
          </a:xfrm>
        </p:spPr>
        <p:txBody>
          <a:bodyPr>
            <a:normAutofit/>
          </a:bodyPr>
          <a:lstStyle/>
          <a:p>
            <a:r>
              <a:rPr lang="en-US" dirty="0"/>
              <a:t>Mariachi music originated in the region that encompasses the Mexican states of Jalisco, Michoacán, and Colima</a:t>
            </a:r>
          </a:p>
          <a:p>
            <a:r>
              <a:rPr lang="en-US" dirty="0"/>
              <a:t>The precursor to the modern mariachi dates back to the late 19</a:t>
            </a:r>
            <a:r>
              <a:rPr lang="en-US" baseline="30000" dirty="0"/>
              <a:t>th</a:t>
            </a:r>
            <a:r>
              <a:rPr lang="en-US" dirty="0"/>
              <a:t> century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56806" y="2674710"/>
            <a:ext cx="3753750" cy="281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51015" y="2674710"/>
            <a:ext cx="2842779" cy="2857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Cuarteto coculense - Las olas de la lagun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72404" y="573169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1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Brief History of Mariachi Music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3876485" cy="3599316"/>
          </a:xfrm>
        </p:spPr>
        <p:txBody>
          <a:bodyPr>
            <a:normAutofit/>
          </a:bodyPr>
          <a:lstStyle/>
          <a:p>
            <a:r>
              <a:rPr lang="en-US" dirty="0"/>
              <a:t>With an increase in nationalism, mariachi music has catapulted to the forefront of popular culture as a vehicle to unite all regions of Mexico</a:t>
            </a:r>
          </a:p>
          <a:p>
            <a:r>
              <a:rPr lang="en-US" dirty="0"/>
              <a:t>The music is featured in radio and film and taken abroad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56806" y="2674710"/>
            <a:ext cx="3753750" cy="281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51015" y="2674710"/>
            <a:ext cx="2842779" cy="2857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Cuarteto coculense - Las olas de la lagun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72404" y="573169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176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1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Evolution of the Mariachi Ensemble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5410763" cy="4310670"/>
          </a:xfrm>
        </p:spPr>
        <p:txBody>
          <a:bodyPr>
            <a:noAutofit/>
          </a:bodyPr>
          <a:lstStyle/>
          <a:p>
            <a:r>
              <a:rPr lang="en-US" dirty="0"/>
              <a:t>Original configuration: Either </a:t>
            </a:r>
            <a:r>
              <a:rPr lang="en-US" i="1" dirty="0"/>
              <a:t>guitarrón</a:t>
            </a:r>
            <a:r>
              <a:rPr lang="en-US" dirty="0"/>
              <a:t> or harp as bass instrument, two violins, and </a:t>
            </a:r>
            <a:r>
              <a:rPr lang="en-US" i="1" dirty="0"/>
              <a:t>vihuela</a:t>
            </a:r>
          </a:p>
          <a:p>
            <a:pPr marL="0" indent="0">
              <a:buNone/>
            </a:pPr>
            <a:endParaRPr lang="en-US" sz="1600" i="1" dirty="0"/>
          </a:p>
          <a:p>
            <a:r>
              <a:rPr lang="en-US" dirty="0"/>
              <a:t>By the 1950s, the mariachi as we know it today had been established: six violins, two trumpets, guitarrón, vihuela, and guitar. </a:t>
            </a:r>
          </a:p>
          <a:p>
            <a:endParaRPr lang="en-US" sz="1600" dirty="0"/>
          </a:p>
          <a:p>
            <a:pPr marL="0" indent="0">
              <a:buNone/>
            </a:pPr>
            <a:r>
              <a:rPr lang="en-US" i="1" dirty="0"/>
              <a:t>*The flute is not part of the standard instrumentation of the mariachi.</a:t>
            </a:r>
          </a:p>
        </p:txBody>
      </p:sp>
      <p:pic>
        <p:nvPicPr>
          <p:cNvPr id="4" name="Mariachi Vargas in Paris 1955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08501" y="2511699"/>
            <a:ext cx="5773796" cy="324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04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</a:t>
            </a:r>
            <a:r>
              <a:rPr lang="en-US" dirty="0" err="1"/>
              <a:t>Ranchera</a:t>
            </a:r>
            <a:r>
              <a:rPr lang="en-US" dirty="0"/>
              <a:t> Singers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876" y="2377908"/>
            <a:ext cx="9613861" cy="3599316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Lucha</a:t>
            </a:r>
            <a:r>
              <a:rPr lang="en-US" dirty="0"/>
              <a:t> Reyes</a:t>
            </a:r>
          </a:p>
          <a:p>
            <a:r>
              <a:rPr lang="en-US" dirty="0"/>
              <a:t>Lola </a:t>
            </a:r>
            <a:r>
              <a:rPr lang="en-US" dirty="0" err="1"/>
              <a:t>Beltrán</a:t>
            </a:r>
            <a:endParaRPr lang="en-US" dirty="0"/>
          </a:p>
          <a:p>
            <a:r>
              <a:rPr lang="en-US" dirty="0" err="1"/>
              <a:t>Amalia</a:t>
            </a:r>
            <a:r>
              <a:rPr lang="en-US" dirty="0"/>
              <a:t> Mendoza</a:t>
            </a:r>
          </a:p>
          <a:p>
            <a:r>
              <a:rPr lang="en-US" dirty="0"/>
              <a:t>José Alfredo Jiménez</a:t>
            </a:r>
          </a:p>
          <a:p>
            <a:r>
              <a:rPr lang="en-US" dirty="0"/>
              <a:t>Jorge Negrete</a:t>
            </a:r>
          </a:p>
          <a:p>
            <a:r>
              <a:rPr lang="en-US" dirty="0"/>
              <a:t>Pedro </a:t>
            </a:r>
            <a:r>
              <a:rPr lang="en-US" dirty="0" err="1"/>
              <a:t>Infante</a:t>
            </a:r>
            <a:endParaRPr lang="en-US" dirty="0"/>
          </a:p>
          <a:p>
            <a:r>
              <a:rPr lang="en-US" dirty="0"/>
              <a:t>Javier </a:t>
            </a:r>
            <a:r>
              <a:rPr lang="en-US" dirty="0" err="1"/>
              <a:t>Solís</a:t>
            </a:r>
            <a:endParaRPr lang="en-US" dirty="0"/>
          </a:p>
          <a:p>
            <a:r>
              <a:rPr lang="en-US" dirty="0"/>
              <a:t>Miguel </a:t>
            </a:r>
            <a:r>
              <a:rPr lang="en-US" dirty="0" err="1"/>
              <a:t>Aceves</a:t>
            </a:r>
            <a:r>
              <a:rPr lang="en-US" dirty="0"/>
              <a:t> </a:t>
            </a:r>
            <a:r>
              <a:rPr lang="en-US" dirty="0" err="1"/>
              <a:t>Mejía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422" y="2336872"/>
            <a:ext cx="2098718" cy="12196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084" y="2336873"/>
            <a:ext cx="1422026" cy="12196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527" y="2336872"/>
            <a:ext cx="1219610" cy="12196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028" y="2336873"/>
            <a:ext cx="922023" cy="12196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422" y="3699586"/>
            <a:ext cx="2157953" cy="148071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084" y="3661268"/>
            <a:ext cx="1422026" cy="15190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528" y="3699586"/>
            <a:ext cx="1219610" cy="148071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56" y="3699586"/>
            <a:ext cx="1154466" cy="1519034"/>
          </a:xfrm>
          <a:prstGeom prst="rect">
            <a:avLst/>
          </a:prstGeom>
        </p:spPr>
      </p:pic>
      <p:pic>
        <p:nvPicPr>
          <p:cNvPr id="12" name="Payas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168790" y="4794603"/>
            <a:ext cx="560371" cy="560371"/>
          </a:xfrm>
          <a:prstGeom prst="rect">
            <a:avLst/>
          </a:prstGeom>
        </p:spPr>
      </p:pic>
      <p:pic>
        <p:nvPicPr>
          <p:cNvPr id="13" name="LUCHA REYES - EL HERRADERO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291035" y="2336872"/>
            <a:ext cx="557464" cy="557464"/>
          </a:xfrm>
          <a:prstGeom prst="rect">
            <a:avLst/>
          </a:prstGeom>
        </p:spPr>
      </p:pic>
      <p:pic>
        <p:nvPicPr>
          <p:cNvPr id="14" name="Miguel Aceves Mejia La Verdolaga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330314" y="5218620"/>
            <a:ext cx="568837" cy="568837"/>
          </a:xfrm>
          <a:prstGeom prst="rect">
            <a:avLst/>
          </a:prstGeom>
        </p:spPr>
      </p:pic>
      <p:pic>
        <p:nvPicPr>
          <p:cNvPr id="16" name="Jose Alfredo Jimenez - El Rey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514695" y="3556480"/>
            <a:ext cx="531207" cy="531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765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10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95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0132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4241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Things to Consider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4255656"/>
          </a:xfrm>
        </p:spPr>
        <p:txBody>
          <a:bodyPr>
            <a:normAutofit/>
          </a:bodyPr>
          <a:lstStyle/>
          <a:p>
            <a:r>
              <a:rPr lang="en-US" sz="2800" dirty="0"/>
              <a:t>The Language: Studying the Spanish language is critical.  The ability to correctly pronounce lyrics is important, but understanding the meaning of the lyrics is what will bring the music to life. </a:t>
            </a:r>
          </a:p>
          <a:p>
            <a:pPr marL="0" indent="0" algn="ctr">
              <a:buNone/>
            </a:pPr>
            <a:r>
              <a:rPr lang="en-US" sz="2800" b="1" dirty="0">
                <a:solidFill>
                  <a:srgbClr val="FFC000"/>
                </a:solidFill>
              </a:rPr>
              <a:t>   </a:t>
            </a:r>
            <a:r>
              <a:rPr lang="en-US" sz="2800" b="1" i="1" dirty="0">
                <a:solidFill>
                  <a:srgbClr val="FFFF00"/>
                </a:solidFill>
              </a:rPr>
              <a:t>INTERPRETATION IS EVERYTHING!</a:t>
            </a:r>
          </a:p>
          <a:p>
            <a:pPr marL="0" indent="0" algn="ctr">
              <a:buNone/>
            </a:pPr>
            <a:endParaRPr lang="en-US" sz="1800" dirty="0"/>
          </a:p>
          <a:p>
            <a:pPr lvl="2"/>
            <a:r>
              <a:rPr lang="en-US" sz="2400" dirty="0"/>
              <a:t>Public school language classes for the students—make the experience interdisciplinary</a:t>
            </a:r>
          </a:p>
          <a:p>
            <a:pPr lvl="2"/>
            <a:r>
              <a:rPr lang="en-US" sz="2400" dirty="0"/>
              <a:t>Adult school language classes for  instructors/older students</a:t>
            </a:r>
          </a:p>
          <a:p>
            <a:pPr lvl="2"/>
            <a:r>
              <a:rPr lang="en-US" sz="2400" dirty="0"/>
              <a:t>Online language classes</a:t>
            </a:r>
          </a:p>
        </p:txBody>
      </p:sp>
    </p:spTree>
    <p:extLst>
      <p:ext uri="{BB962C8B-B14F-4D97-AF65-F5344CB8AC3E}">
        <p14:creationId xmlns:p14="http://schemas.microsoft.com/office/powerpoint/2010/main" val="2139330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Things to Consider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4255656"/>
          </a:xfrm>
        </p:spPr>
        <p:txBody>
          <a:bodyPr>
            <a:normAutofit/>
          </a:bodyPr>
          <a:lstStyle/>
          <a:p>
            <a:r>
              <a:rPr lang="en-US" sz="2800" dirty="0"/>
              <a:t>The sociocultural significance of the music.</a:t>
            </a:r>
          </a:p>
          <a:p>
            <a:pPr marL="0" indent="0">
              <a:buNone/>
            </a:pPr>
            <a:endParaRPr lang="en-US" dirty="0"/>
          </a:p>
          <a:p>
            <a:pPr lvl="2"/>
            <a:r>
              <a:rPr lang="en-US" sz="2400" dirty="0"/>
              <a:t>Folk music</a:t>
            </a:r>
          </a:p>
          <a:p>
            <a:pPr lvl="2"/>
            <a:r>
              <a:rPr lang="en-US" sz="2400" dirty="0"/>
              <a:t>Origins lie in lower class society</a:t>
            </a:r>
          </a:p>
          <a:p>
            <a:pPr lvl="2"/>
            <a:r>
              <a:rPr lang="en-US" sz="2400" dirty="0"/>
              <a:t>Themes vary from heartache, celebration of life, patriotism</a:t>
            </a:r>
          </a:p>
          <a:p>
            <a:pPr lvl="2"/>
            <a:r>
              <a:rPr lang="en-US" sz="2400" dirty="0"/>
              <a:t>Learn the nuances of the various musical genres that the mariachi plays</a:t>
            </a:r>
          </a:p>
        </p:txBody>
      </p:sp>
    </p:spTree>
    <p:extLst>
      <p:ext uri="{BB962C8B-B14F-4D97-AF65-F5344CB8AC3E}">
        <p14:creationId xmlns:p14="http://schemas.microsoft.com/office/powerpoint/2010/main" val="3823300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11046241" cy="1080938"/>
          </a:xfrm>
        </p:spPr>
        <p:txBody>
          <a:bodyPr/>
          <a:lstStyle/>
          <a:p>
            <a:r>
              <a:rPr lang="en-US" dirty="0"/>
              <a:t>Mariachi Song Styles and Related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2"/>
            <a:ext cx="10408593" cy="4373643"/>
          </a:xfrm>
        </p:spPr>
        <p:txBody>
          <a:bodyPr>
            <a:normAutofit/>
          </a:bodyPr>
          <a:lstStyle/>
          <a:p>
            <a:r>
              <a:rPr lang="en-US" sz="2800" i="1" dirty="0" err="1"/>
              <a:t>Rancheras</a:t>
            </a:r>
            <a:endParaRPr lang="en-US" sz="2800" i="1" dirty="0"/>
          </a:p>
          <a:p>
            <a:pPr lvl="2"/>
            <a:r>
              <a:rPr lang="en-US" sz="2400" dirty="0"/>
              <a:t>Can be in 2/4 (polka),3/4 (</a:t>
            </a:r>
            <a:r>
              <a:rPr lang="en-US" sz="2400" dirty="0" err="1"/>
              <a:t>valseada</a:t>
            </a:r>
            <a:r>
              <a:rPr lang="en-US" sz="2400" dirty="0"/>
              <a:t>), 4/4 (</a:t>
            </a:r>
            <a:r>
              <a:rPr lang="en-US" sz="2400" dirty="0" err="1"/>
              <a:t>lenta</a:t>
            </a:r>
            <a:r>
              <a:rPr lang="en-US" sz="2400" dirty="0"/>
              <a:t>, </a:t>
            </a:r>
            <a:r>
              <a:rPr lang="en-US" sz="2400" dirty="0" err="1"/>
              <a:t>romantica</a:t>
            </a:r>
            <a:r>
              <a:rPr lang="en-US" sz="2400" dirty="0"/>
              <a:t>)</a:t>
            </a:r>
          </a:p>
          <a:p>
            <a:pPr lvl="2"/>
            <a:r>
              <a:rPr lang="en-US" sz="2400" dirty="0"/>
              <a:t>Simple melodies that often repeat or alternate between verse melody and refrain melody</a:t>
            </a:r>
          </a:p>
          <a:p>
            <a:pPr lvl="2"/>
            <a:r>
              <a:rPr lang="en-US" sz="2400" dirty="0"/>
              <a:t>Themes mostly lie in heartache</a:t>
            </a:r>
          </a:p>
          <a:p>
            <a:r>
              <a:rPr lang="en-US" sz="2800" i="1" dirty="0" err="1"/>
              <a:t>Sones</a:t>
            </a:r>
            <a:endParaRPr lang="en-US" sz="2800" dirty="0"/>
          </a:p>
          <a:p>
            <a:pPr lvl="2"/>
            <a:r>
              <a:rPr lang="en-US" sz="2400" dirty="0"/>
              <a:t>Song form native to the mariachi</a:t>
            </a:r>
          </a:p>
          <a:p>
            <a:pPr lvl="2"/>
            <a:r>
              <a:rPr lang="en-US" sz="2400" dirty="0"/>
              <a:t>Alternates between </a:t>
            </a:r>
            <a:r>
              <a:rPr lang="bg-BG" sz="2400" dirty="0"/>
              <a:t>3/4</a:t>
            </a:r>
            <a:r>
              <a:rPr lang="en-US" sz="2400" dirty="0"/>
              <a:t> and 6/8 </a:t>
            </a:r>
          </a:p>
          <a:p>
            <a:pPr lvl="2"/>
            <a:r>
              <a:rPr lang="en-US" sz="2400" dirty="0"/>
              <a:t>Syncopated rhythms </a:t>
            </a:r>
          </a:p>
          <a:p>
            <a:pPr lvl="2"/>
            <a:r>
              <a:rPr lang="en-US" sz="2400" dirty="0"/>
              <a:t>Verse melody, refrain melody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531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11021528" cy="1080938"/>
          </a:xfrm>
        </p:spPr>
        <p:txBody>
          <a:bodyPr/>
          <a:lstStyle/>
          <a:p>
            <a:r>
              <a:rPr lang="en-US" dirty="0"/>
              <a:t>Mariachi Song Styles and Related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373643"/>
          </a:xfrm>
        </p:spPr>
        <p:txBody>
          <a:bodyPr>
            <a:normAutofit/>
          </a:bodyPr>
          <a:lstStyle/>
          <a:p>
            <a:r>
              <a:rPr lang="en-US" sz="2800" i="1" dirty="0"/>
              <a:t>Boleros</a:t>
            </a:r>
          </a:p>
          <a:p>
            <a:pPr lvl="2"/>
            <a:r>
              <a:rPr lang="en-US" sz="2400" dirty="0"/>
              <a:t>Most subdued song type interpreted by the mariachi</a:t>
            </a:r>
          </a:p>
          <a:p>
            <a:pPr lvl="2"/>
            <a:r>
              <a:rPr lang="en-US" sz="2400" dirty="0"/>
              <a:t>Requires more vocal control</a:t>
            </a:r>
          </a:p>
          <a:p>
            <a:pPr lvl="2"/>
            <a:r>
              <a:rPr lang="en-US" sz="2400" dirty="0"/>
              <a:t>Many songs require the singer to build vocal intensity as song progresses</a:t>
            </a:r>
          </a:p>
          <a:p>
            <a:r>
              <a:rPr lang="en-US" sz="2800" i="1" dirty="0" err="1"/>
              <a:t>Huapangos</a:t>
            </a:r>
            <a:endParaRPr lang="en-US" sz="2800" i="1" dirty="0"/>
          </a:p>
          <a:p>
            <a:pPr lvl="2"/>
            <a:r>
              <a:rPr lang="en-US" sz="2400" dirty="0"/>
              <a:t>Borrowed from the </a:t>
            </a:r>
            <a:r>
              <a:rPr lang="en-US" sz="2400" i="1" dirty="0" err="1"/>
              <a:t>Huasteca</a:t>
            </a:r>
            <a:r>
              <a:rPr lang="en-US" sz="2400" i="1" dirty="0"/>
              <a:t> </a:t>
            </a:r>
            <a:r>
              <a:rPr lang="en-US" sz="2400" dirty="0"/>
              <a:t>region of Mexico (northeastern region of the country)</a:t>
            </a:r>
          </a:p>
          <a:p>
            <a:pPr lvl="2"/>
            <a:r>
              <a:rPr lang="en-US" sz="2400" dirty="0"/>
              <a:t>Falsetto singing is used for effect</a:t>
            </a:r>
          </a:p>
          <a:p>
            <a:pPr lvl="2"/>
            <a:r>
              <a:rPr lang="en-US" sz="2400" dirty="0"/>
              <a:t>Requires strength and control of both chest and head voices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282069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1129</TotalTime>
  <Words>579</Words>
  <Application>Microsoft Macintosh PowerPoint</Application>
  <PresentationFormat>Widescreen</PresentationFormat>
  <Paragraphs>92</Paragraphs>
  <Slides>17</Slides>
  <Notes>3</Notes>
  <HiddenSlides>0</HiddenSlides>
  <MMClips>13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 New Roman</vt:lpstr>
      <vt:lpstr>Trebuchet MS</vt:lpstr>
      <vt:lpstr>Wingdings</vt:lpstr>
      <vt:lpstr>Berlin</vt:lpstr>
      <vt:lpstr>The Mariachi Vocal Instrument</vt:lpstr>
      <vt:lpstr>Brief History of Mariachi Music</vt:lpstr>
      <vt:lpstr>Brief History of Mariachi Music</vt:lpstr>
      <vt:lpstr>Evolution of the Mariachi Ensemble</vt:lpstr>
      <vt:lpstr>Early Ranchera Singers</vt:lpstr>
      <vt:lpstr>Important Things to Consider</vt:lpstr>
      <vt:lpstr>Important Things to Consider</vt:lpstr>
      <vt:lpstr>Mariachi Song Styles and Related Characteristics</vt:lpstr>
      <vt:lpstr>Mariachi Song Styles and Related Characteristics</vt:lpstr>
      <vt:lpstr>PowerPoint Presentation</vt:lpstr>
      <vt:lpstr>PowerPoint Presentation</vt:lpstr>
      <vt:lpstr>PowerPoint Presentation</vt:lpstr>
      <vt:lpstr>More to Consider</vt:lpstr>
      <vt:lpstr>More to Consider</vt:lpstr>
      <vt:lpstr>The Vocal Coach</vt:lpstr>
      <vt:lpstr>Examples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Mariachi in Your Studio</dc:title>
  <dc:creator>Monica Fogelquist</dc:creator>
  <cp:lastModifiedBy>Marcia Neel</cp:lastModifiedBy>
  <cp:revision>51</cp:revision>
  <cp:lastPrinted>2018-06-22T19:01:46Z</cp:lastPrinted>
  <dcterms:created xsi:type="dcterms:W3CDTF">2018-06-23T03:12:31Z</dcterms:created>
  <dcterms:modified xsi:type="dcterms:W3CDTF">2019-07-11T16:07:34Z</dcterms:modified>
</cp:coreProperties>
</file>